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 Medium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BarlowMedium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rlowMedium-bold.fntdata"/><Relationship Id="rId18" Type="http://schemas.openxmlformats.org/officeDocument/2006/relationships/font" Target="fonts/Barlow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93046f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93046f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18202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18202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1bdd8f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1bdd8f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b1bdd8f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b1bdd8f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b182025e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b182025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182025e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182025e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1bdd8f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1bdd8f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182025e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b182025e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1bdd8f8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1bdd8f8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1bdd8f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1bdd8f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Niko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1bdd8f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1bdd8f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1bdd8f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1bdd8f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None/>
            </a:pPr>
            <a:r>
              <a:rPr lang="en"/>
              <a:t>The Impact of Population Density on Yelp Reviews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046100" y="4257475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GenBus 760</a:t>
            </a:r>
            <a:endParaRPr/>
          </a:p>
        </p:txBody>
      </p:sp>
      <p:sp>
        <p:nvSpPr>
          <p:cNvPr id="61" name="Google Shape;61;p14"/>
          <p:cNvSpPr txBox="1"/>
          <p:nvPr>
            <p:ph idx="2" type="subTitle"/>
          </p:nvPr>
        </p:nvSpPr>
        <p:spPr>
          <a:xfrm>
            <a:off x="2368200" y="2902000"/>
            <a:ext cx="4407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rgbClr val="E3E3E3"/>
                </a:solidFill>
              </a:rPr>
              <a:t>By: Carson, Alex, Niko, Kai</a:t>
            </a:r>
            <a:endParaRPr>
              <a:solidFill>
                <a:srgbClr val="E3E3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Performing </a:t>
            </a:r>
            <a:r>
              <a:rPr lang="en"/>
              <a:t>Zip Codes</a:t>
            </a:r>
            <a:r>
              <a:rPr lang="en"/>
              <a:t> By Density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235,218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224,265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211,203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204,312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200,073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194,547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189,270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182,205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181,857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178,116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 Zip Codes: Nashville (x2), LA (x2), Philadelphia (x5), Indiana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01" y="1152472"/>
            <a:ext cx="6474875" cy="31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Summarized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Population Insights: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Most ZIP codes have small populations, with a few high-population outliers influencing density comparisons.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Trends: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Mid-sized population areas tend to have slightly better average ratings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High-density areas show more competition but don’t guarantee higher ratings.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Statistical Results: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ANOVA revealed significant differences in ratings across density groups (p = 0.0101), but practical significance is limited.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Spearman revealed no statistical evidence to suggest a significant correlation between competition and average ratings.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Conclusions: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Competition and density have limited direct impact on ratings; factors like business type and service quality likely matter more.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High-density businesses should focus on uniqueness, while low-density areas should prioritize customer experience.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Considerations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Competition Hypothesis Consideration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Defined Competition as Businesses Per Capita - not most accurate definition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Potential Solution - join on another Yelp dataset with sector information (i.e. restaurants, shops)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Yelp Data was Clustered Geographically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Utilize a more expansive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Expanding Upon Our Findings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Using APIs or web scraping to gather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Narrowing the scope (i.e. specific states)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Comparing results across states or geographical clusters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Exploring what factors impacts each density bin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and Dataset Selection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310"/>
              <a:t>Hypotheses: </a:t>
            </a:r>
            <a:endParaRPr b="1" sz="1310"/>
          </a:p>
          <a:p>
            <a:pPr indent="-3117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10"/>
              <a:buChar char="-"/>
            </a:pPr>
            <a:r>
              <a:rPr b="1" lang="en" sz="1310"/>
              <a:t>Hypothesis 1: Higher Competition and Quality in High Density Areas</a:t>
            </a:r>
            <a:endParaRPr b="1" sz="1310"/>
          </a:p>
          <a:p>
            <a:pPr indent="-3117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-"/>
            </a:pPr>
            <a:r>
              <a:rPr lang="en" sz="1310">
                <a:solidFill>
                  <a:schemeClr val="dk1"/>
                </a:solidFill>
              </a:rPr>
              <a:t>In areas of higher population density, businesses will have higher average ratings due to increased competition within the industry, leading to higher quality food and service to attract customers.</a:t>
            </a:r>
            <a:endParaRPr sz="13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10"/>
          </a:p>
          <a:p>
            <a:pPr indent="-3117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10"/>
              <a:buChar char="-"/>
            </a:pPr>
            <a:r>
              <a:rPr b="1" lang="en" sz="1310"/>
              <a:t>Hypothesis 2: Higher Ratings in Tourist-Dense Areas</a:t>
            </a:r>
            <a:endParaRPr b="1" sz="1310"/>
          </a:p>
          <a:p>
            <a:pPr indent="-311785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-"/>
            </a:pPr>
            <a:r>
              <a:rPr lang="en" sz="1310">
                <a:solidFill>
                  <a:schemeClr val="dk1"/>
                </a:solidFill>
              </a:rPr>
              <a:t>High-density areas like cities that attract tourists could have higher ratings on average due to novelty bias or lack of familiarity with local cuisine standards, leading to more positive reviews. </a:t>
            </a:r>
            <a:endParaRPr sz="13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1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10"/>
              <a:t>Datasets:</a:t>
            </a:r>
            <a:endParaRPr sz="1310"/>
          </a:p>
          <a:p>
            <a:pPr indent="-3117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10"/>
              <a:buChar char="-"/>
            </a:pPr>
            <a:r>
              <a:rPr lang="en" sz="1310"/>
              <a:t>Yelp_Academic_dataset_busienss</a:t>
            </a:r>
            <a:endParaRPr sz="1310"/>
          </a:p>
          <a:p>
            <a:pPr indent="-311785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10"/>
              <a:buChar char="-"/>
            </a:pPr>
            <a:r>
              <a:rPr lang="en" sz="1310"/>
              <a:t>population_by_zip_2010</a:t>
            </a:r>
            <a:endParaRPr sz="18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Merging Processing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Identified and handled nulls, missing rows, and invalid values.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and Aggregation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Performed an Inner Join using ZIP code as the primary key.</a:t>
            </a:r>
            <a:endParaRPr sz="15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Aggregated data to calculate metrics like average stars and population density.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  <a:p>
            <a:pPr indent="-317182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Created bins for population density using descriptive statistics.</a:t>
            </a:r>
            <a:endParaRPr sz="15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Computed a 'Competition Index' (businesses per capita).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Refined Analysis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</a:pPr>
            <a:r>
              <a:rPr lang="en" sz="1500">
                <a:solidFill>
                  <a:schemeClr val="dk1"/>
                </a:solidFill>
              </a:rPr>
              <a:t>Repeated analysis using population density bins for deeper insights.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Average Population Per Zip Code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9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histogram and descriptive statistics provide an overview of the distribution of average population sizes across zip codes in the dataset.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Key Insights from Distribution: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distribution </a:t>
            </a:r>
            <a:r>
              <a:rPr lang="en">
                <a:solidFill>
                  <a:schemeClr val="dk1"/>
                </a:solidFill>
              </a:rPr>
              <a:t>indicates</a:t>
            </a:r>
            <a:r>
              <a:rPr lang="en">
                <a:solidFill>
                  <a:schemeClr val="dk1"/>
                </a:solidFill>
              </a:rPr>
              <a:t> that most zip codes have smaller populations</a:t>
            </a:r>
            <a:endParaRPr>
              <a:solidFill>
                <a:schemeClr val="dk1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 few outliers have significantly larger populations.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analysis helps us define meaningful population density categories.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distribution shows that most zip codes fall into lower-density categories, which may affect the average ratings and competition in these areas.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496" y="195246"/>
            <a:ext cx="1288800" cy="24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600" y="2797300"/>
            <a:ext cx="3575826" cy="23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Ratings by Density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486375"/>
            <a:ext cx="8520600" cy="23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Average rating decreases with increased population density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Average competition increased with increased population density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Competition: businesses per capita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Disagrees</a:t>
            </a:r>
            <a:r>
              <a:rPr lang="en"/>
              <a:t> with Hypothesis 1: Decrease in average rating as average </a:t>
            </a:r>
            <a:r>
              <a:rPr lang="en"/>
              <a:t>competition</a:t>
            </a:r>
            <a:r>
              <a:rPr lang="en"/>
              <a:t>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 practical significant difference in average rating between low/medium density areas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9535" t="0"/>
          <a:stretch/>
        </p:blipFill>
        <p:spPr>
          <a:xfrm>
            <a:off x="964949" y="1118725"/>
            <a:ext cx="7214101" cy="1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Tableau: Map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314000" y="329800"/>
            <a:ext cx="45183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Representation: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point corresponds to a unique zip code.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Point Size: Represents the total population in the zip code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Point Color: Indicates the average star rating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Observations: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There is no clear visual pattern indicating that areas with larger populations have consistently higher or lower average ratings.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Ratings seem to vary widely regardless of population size, suggesting that other factors (e.g., business type, customer preferences, or competition levels) may play a larger role in determining average star ratings.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25" y="1086252"/>
            <a:ext cx="4342875" cy="38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575" y="1086250"/>
            <a:ext cx="1138025" cy="14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Tableau: Average Stars by General Population Bins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050" y="935337"/>
            <a:ext cx="3342425" cy="37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99400" y="1002200"/>
            <a:ext cx="55989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General Trends and Takeaways </a:t>
            </a:r>
            <a:endParaRPr sz="18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1600">
                <a:solidFill>
                  <a:schemeClr val="lt2"/>
                </a:solidFill>
              </a:rPr>
              <a:t>Mid-sized populations tend to perform better</a:t>
            </a:r>
            <a:endParaRPr sz="1600"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000"/>
              <a:buChar char="○"/>
            </a:pPr>
            <a:r>
              <a:rPr lang="en" sz="1000">
                <a:solidFill>
                  <a:srgbClr val="ECECEC"/>
                </a:solidFill>
                <a:highlight>
                  <a:schemeClr val="lt1"/>
                </a:highlight>
              </a:rPr>
              <a:t>This could suggest a balance between demand and competition, leading to higher-quality services.</a:t>
            </a:r>
            <a:endParaRPr sz="1000">
              <a:solidFill>
                <a:srgbClr val="ECECEC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1600">
                <a:solidFill>
                  <a:schemeClr val="lt2"/>
                </a:solidFill>
                <a:highlight>
                  <a:schemeClr val="lt1"/>
                </a:highlight>
              </a:rPr>
              <a:t>Optimal Density</a:t>
            </a:r>
            <a:endParaRPr sz="16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Population bins between 15,000 and 40,000 represent an optimal range for business operations that offers a sweet spot for balancing supply and demand.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1600">
                <a:solidFill>
                  <a:schemeClr val="lt2"/>
                </a:solidFill>
                <a:highlight>
                  <a:schemeClr val="lt1"/>
                </a:highlight>
              </a:rPr>
              <a:t>Business Strategies by Population</a:t>
            </a:r>
            <a:endParaRPr sz="16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Business in highly populated areas may need to focus on differentiation and quality to maintain high ratings.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</a:rPr>
              <a:t>In less populated areas, businesses might need to attract customers through enhancing the customer experience.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Hypothesis Testing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Compares differences across population density groups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Null hypothesis (Ho): No difference in mean </a:t>
            </a:r>
            <a:r>
              <a:rPr lang="en">
                <a:solidFill>
                  <a:schemeClr val="dk1"/>
                </a:solidFill>
              </a:rPr>
              <a:t>amongst different density groups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P-value: </a:t>
            </a:r>
            <a:r>
              <a:rPr b="1" lang="en"/>
              <a:t>.0101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Less than .05: Reject the null hypothesis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>
                <a:solidFill>
                  <a:schemeClr val="dk1"/>
                </a:solidFill>
              </a:rPr>
              <a:t>Statistically significant difference in average ratings between the population density groups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Minimal practical significance - up for interpretation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Reasoning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Statistically significance paired with practical insignificance likely due to large sample size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0" y="4362225"/>
            <a:ext cx="8571049" cy="5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0" l="1350" r="3565" t="4076"/>
          <a:stretch/>
        </p:blipFill>
        <p:spPr>
          <a:xfrm>
            <a:off x="4836850" y="202250"/>
            <a:ext cx="3730951" cy="12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vs Average Rating Hypothesis Test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65850"/>
            <a:ext cx="8520600" cy="27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Spearman’s Correlation Test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This test measures the strength and direction of a relationship between two variables.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Correlation Coefficient (ρ): 0.0274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 value close to zero indicates a very weak or no relationship between competition and average ratings.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P-value: 0.4024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The p-value is greater than the significance threshold of 0.05, meaning we fail to reject the null hypothesis.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is no statistical evidence to suggest a significant correlation between competition and average ratings.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Implications: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Businesses in high-density areas may not necessarily deliver better quality, even with greater competition.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Other factors (such as type of business, customer demographics) may have a stronger influence on ratings.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75" y="3457650"/>
            <a:ext cx="8604426" cy="7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