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8AD8B-F5DF-09EB-3B37-6390C47FD9D3}" v="422" dt="2024-10-16T15:42:37.868"/>
    <p1510:client id="{34740BC1-64DE-7FEE-EFC4-4C64EC1DD96A}" v="166" dt="2024-10-16T15:38:10.504"/>
    <p1510:client id="{BC4A06A9-BDCD-80B7-E67B-34D25CB8A466}" v="804" dt="2024-10-16T15:41:45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8200D485-D844-AC68-27BE-46BCFAA1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07" b="1"/>
          <a:stretch/>
        </p:blipFill>
        <p:spPr>
          <a:xfrm>
            <a:off x="-1" y="135889"/>
            <a:ext cx="8128855" cy="52911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93D1D-72D3-6301-5E68-05A7D9B95759}"/>
              </a:ext>
            </a:extLst>
          </p:cNvPr>
          <p:cNvSpPr txBox="1"/>
          <p:nvPr/>
        </p:nvSpPr>
        <p:spPr>
          <a:xfrm>
            <a:off x="699715" y="5635366"/>
            <a:ext cx="10274997" cy="8359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Wisneyland's most frequent complaints</a:t>
            </a: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0B071-3E57-7434-F6C4-A257368D7025}"/>
              </a:ext>
            </a:extLst>
          </p:cNvPr>
          <p:cNvSpPr txBox="1"/>
          <p:nvPr/>
        </p:nvSpPr>
        <p:spPr>
          <a:xfrm>
            <a:off x="8312981" y="377526"/>
            <a:ext cx="3682240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Top 10 Complaints</a:t>
            </a:r>
          </a:p>
          <a:p>
            <a:pPr marL="342900" indent="-342900" algn="l">
              <a:buAutoNum type="arabicPeriod"/>
            </a:pPr>
            <a:r>
              <a:rPr lang="en-US" sz="2400" b="1"/>
              <a:t>Line</a:t>
            </a:r>
          </a:p>
          <a:p>
            <a:pPr marL="342900" indent="-342900">
              <a:buAutoNum type="arabicPeriod"/>
            </a:pPr>
            <a:r>
              <a:rPr lang="en-US" sz="2400" b="1"/>
              <a:t>Wait</a:t>
            </a:r>
          </a:p>
          <a:p>
            <a:pPr marL="342900" indent="-342900">
              <a:buAutoNum type="arabicPeriod"/>
            </a:pPr>
            <a:r>
              <a:rPr lang="en-US" sz="2400" b="1"/>
              <a:t>Food</a:t>
            </a:r>
          </a:p>
          <a:p>
            <a:pPr marL="342900" indent="-342900">
              <a:buAutoNum type="arabicPeriod"/>
            </a:pPr>
            <a:r>
              <a:rPr lang="en-US" sz="2400" b="1"/>
              <a:t>Crowded</a:t>
            </a:r>
          </a:p>
          <a:p>
            <a:pPr marL="342900" indent="-342900">
              <a:buAutoNum type="arabicPeriod"/>
            </a:pPr>
            <a:r>
              <a:rPr lang="en-US" sz="2400"/>
              <a:t>Expensive</a:t>
            </a:r>
          </a:p>
          <a:p>
            <a:pPr marL="342900" indent="-342900">
              <a:buAutoNum type="arabicPeriod"/>
            </a:pPr>
            <a:r>
              <a:rPr lang="en-US" sz="2400"/>
              <a:t>Staff</a:t>
            </a:r>
          </a:p>
          <a:p>
            <a:pPr marL="342900" indent="-342900">
              <a:buAutoNum type="arabicPeriod"/>
            </a:pPr>
            <a:r>
              <a:rPr lang="en-US" sz="2400"/>
              <a:t>Service</a:t>
            </a:r>
          </a:p>
          <a:p>
            <a:pPr marL="342900" indent="-342900">
              <a:buAutoNum type="arabicPeriod"/>
            </a:pPr>
            <a:r>
              <a:rPr lang="en-US" sz="2400"/>
              <a:t>Parking</a:t>
            </a:r>
          </a:p>
          <a:p>
            <a:pPr marL="342900" indent="-342900">
              <a:buAutoNum type="arabicPeriod"/>
            </a:pPr>
            <a:r>
              <a:rPr lang="en-US" sz="2400"/>
              <a:t>Bathroom</a:t>
            </a:r>
          </a:p>
          <a:p>
            <a:pPr marL="342900" indent="-342900">
              <a:buAutoNum type="arabicPeriod"/>
            </a:pPr>
            <a:r>
              <a:rPr lang="en-US" sz="2400"/>
              <a:t>Dirt</a:t>
            </a:r>
          </a:p>
        </p:txBody>
      </p:sp>
      <p:pic>
        <p:nvPicPr>
          <p:cNvPr id="5" name="Picture 4" descr="A black and white image of a badger wearing a hat&#10;&#10;Description automatically generated">
            <a:extLst>
              <a:ext uri="{FF2B5EF4-FFF2-40B4-BE49-F238E27FC236}">
                <a16:creationId xmlns:a16="http://schemas.microsoft.com/office/drawing/2014/main" id="{047B41C7-2184-D650-2BA9-72D60BFB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868" y="5283048"/>
            <a:ext cx="1405525" cy="15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B67E-0F59-5A5A-B793-DB6C0EA58164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Negative Polarity Scores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angry customers specifically angry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B857C-7696-B97F-0A8F-BB82BE52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44748" y="1963480"/>
            <a:ext cx="6655088" cy="4545589"/>
          </a:xfrm>
          <a:prstGeom prst="rect">
            <a:avLst/>
          </a:prstGeom>
        </p:spPr>
      </p:pic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FF767007-68E1-7186-E372-15BDD8A6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42" r="55485" b="3694"/>
          <a:stretch/>
        </p:blipFill>
        <p:spPr>
          <a:xfrm>
            <a:off x="361225" y="1859226"/>
            <a:ext cx="3634288" cy="4647772"/>
          </a:xfrm>
          <a:prstGeom prst="rect">
            <a:avLst/>
          </a:prstGeom>
        </p:spPr>
      </p:pic>
      <p:pic>
        <p:nvPicPr>
          <p:cNvPr id="13" name="Picture 12" descr="A black and white image of a badger wearing a hat&#10;&#10;Description automatically generated">
            <a:extLst>
              <a:ext uri="{FF2B5EF4-FFF2-40B4-BE49-F238E27FC236}">
                <a16:creationId xmlns:a16="http://schemas.microsoft.com/office/drawing/2014/main" id="{88A12361-90E0-638D-A550-40C6CA71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074" y="5077"/>
            <a:ext cx="1405525" cy="15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C78F5-C206-9A03-265F-E32866D2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Recommendations and Solutions</a:t>
            </a:r>
          </a:p>
        </p:txBody>
      </p:sp>
      <p:pic>
        <p:nvPicPr>
          <p:cNvPr id="5" name="Picture 4" descr="A black and white image of a badger wearing a hat&#10;&#10;Description automatically generated">
            <a:extLst>
              <a:ext uri="{FF2B5EF4-FFF2-40B4-BE49-F238E27FC236}">
                <a16:creationId xmlns:a16="http://schemas.microsoft.com/office/drawing/2014/main" id="{8EE6509E-BF73-8F6F-37F7-9395E038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074" y="5077"/>
            <a:ext cx="1405525" cy="1584151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EB852FF-2F7D-74EC-05D0-71FBF7228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641833"/>
              </p:ext>
            </p:extLst>
          </p:nvPr>
        </p:nvGraphicFramePr>
        <p:xfrm>
          <a:off x="838200" y="1825625"/>
          <a:ext cx="42544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99">
                  <a:extLst>
                    <a:ext uri="{9D8B030D-6E8A-4147-A177-3AD203B41FA5}">
                      <a16:colId xmlns:a16="http://schemas.microsoft.com/office/drawing/2014/main" val="101512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Most Common Complaints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8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1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8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Crowded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1125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1810D085-419C-5EDC-33A0-ADF9B8FC4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304263"/>
              </p:ext>
            </p:extLst>
          </p:nvPr>
        </p:nvGraphicFramePr>
        <p:xfrm>
          <a:off x="6326094" y="1825625"/>
          <a:ext cx="42544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99">
                  <a:extLst>
                    <a:ext uri="{9D8B030D-6E8A-4147-A177-3AD203B41FA5}">
                      <a16:colId xmlns:a16="http://schemas.microsoft.com/office/drawing/2014/main" val="101512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Most Negative Complaints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2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Bathroom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8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1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8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11250"/>
                  </a:ext>
                </a:extLst>
              </a:tr>
            </a:tbl>
          </a:graphicData>
        </a:graphic>
      </p:graphicFrame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8081DF6B-8484-7B27-3D7C-7C3C7DF8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42" r="55485" b="3694"/>
          <a:stretch/>
        </p:blipFill>
        <p:spPr>
          <a:xfrm>
            <a:off x="843078" y="3898696"/>
            <a:ext cx="2110288" cy="2664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EDC118-5EA9-7B1B-99B9-0D3CBC7FF5A4}"/>
              </a:ext>
            </a:extLst>
          </p:cNvPr>
          <p:cNvSpPr txBox="1"/>
          <p:nvPr/>
        </p:nvSpPr>
        <p:spPr>
          <a:xfrm>
            <a:off x="3397412" y="3941741"/>
            <a:ext cx="62367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/>
              <a:t>Focus on Frequency or Severity?</a:t>
            </a:r>
          </a:p>
          <a:p>
            <a:pPr marL="285750" indent="-285750">
              <a:buFont typeface="Wingdings"/>
              <a:buChar char="Ø"/>
            </a:pPr>
            <a:r>
              <a:rPr lang="en-US"/>
              <a:t>All issues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correlate </a:t>
            </a:r>
            <a:r>
              <a:rPr lang="en-US"/>
              <a:t>with a need for additional </a:t>
            </a:r>
            <a:r>
              <a:rPr lang="en-US">
                <a:solidFill>
                  <a:srgbClr val="FF0000"/>
                </a:solidFill>
              </a:rPr>
              <a:t>service staff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Increase count of workers for peak periods.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Enhance customer service training with a focus on efficiency and friendliness.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Analyze customer feedback on platforms like social media, review sites, and internal surveys for specific elements like Ride, Bathroom, Food, and Parking Lines</a:t>
            </a:r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Recommendations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485</cp:revision>
  <dcterms:created xsi:type="dcterms:W3CDTF">2024-10-16T14:15:21Z</dcterms:created>
  <dcterms:modified xsi:type="dcterms:W3CDTF">2024-10-16T15:43:14Z</dcterms:modified>
</cp:coreProperties>
</file>