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E39B1-E4A0-4D91-B93D-5B8F6726DC2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28978-9632-4D44-9C78-14A002BD77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Increased Revenue Potential</a:t>
          </a:r>
          <a:endParaRPr lang="en-US"/>
        </a:p>
      </dgm:t>
    </dgm:pt>
    <dgm:pt modelId="{592FD6F0-75C7-416E-8E24-4CC8FBA2A01D}" type="parTrans" cxnId="{6F3021C5-8101-48C0-9606-6BBC7AA808CD}">
      <dgm:prSet/>
      <dgm:spPr/>
      <dgm:t>
        <a:bodyPr/>
        <a:lstStyle/>
        <a:p>
          <a:endParaRPr lang="en-US"/>
        </a:p>
      </dgm:t>
    </dgm:pt>
    <dgm:pt modelId="{6A0EE138-90A2-4726-A388-DC5DA0AFE6C5}" type="sibTrans" cxnId="{6F3021C5-8101-48C0-9606-6BBC7AA808CD}">
      <dgm:prSet/>
      <dgm:spPr/>
      <dgm:t>
        <a:bodyPr/>
        <a:lstStyle/>
        <a:p>
          <a:endParaRPr lang="en-US"/>
        </a:p>
      </dgm:t>
    </dgm:pt>
    <dgm:pt modelId="{A2B37E4D-9D9C-4BC0-915B-45BCE06B9A5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- Maximizes match profitability by strategically aligning team matchups with revenue metrics.</a:t>
          </a:r>
        </a:p>
      </dgm:t>
    </dgm:pt>
    <dgm:pt modelId="{76E14234-A59F-4FE9-9B8A-91699836AF6C}" type="parTrans" cxnId="{B918AC5B-8681-45F2-B093-AA20FC5A0DE0}">
      <dgm:prSet/>
      <dgm:spPr/>
      <dgm:t>
        <a:bodyPr/>
        <a:lstStyle/>
        <a:p>
          <a:endParaRPr lang="en-US"/>
        </a:p>
      </dgm:t>
    </dgm:pt>
    <dgm:pt modelId="{B259A758-8C15-4BD0-8948-3AA818817E8E}" type="sibTrans" cxnId="{B918AC5B-8681-45F2-B093-AA20FC5A0DE0}">
      <dgm:prSet/>
      <dgm:spPr/>
      <dgm:t>
        <a:bodyPr/>
        <a:lstStyle/>
        <a:p>
          <a:endParaRPr lang="en-US"/>
        </a:p>
      </dgm:t>
    </dgm:pt>
    <dgm:pt modelId="{33C5E49C-59B4-4A1D-B3B3-6F8DD7262C4A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dirty="0"/>
            <a:t>- Optimal scheduling will attract larger audiences to each match, leading to higher sales.</a:t>
          </a:r>
        </a:p>
      </dgm:t>
    </dgm:pt>
    <dgm:pt modelId="{F45ED1A9-4650-4144-9B42-D96D19E770CC}" type="parTrans" cxnId="{E735FC3D-9070-4A22-87D4-FB3DBC0B6645}">
      <dgm:prSet/>
      <dgm:spPr/>
      <dgm:t>
        <a:bodyPr/>
        <a:lstStyle/>
        <a:p>
          <a:endParaRPr lang="en-US"/>
        </a:p>
      </dgm:t>
    </dgm:pt>
    <dgm:pt modelId="{ED724267-64E7-4736-90CA-48DBFAECE5D2}" type="sibTrans" cxnId="{E735FC3D-9070-4A22-87D4-FB3DBC0B6645}">
      <dgm:prSet/>
      <dgm:spPr/>
      <dgm:t>
        <a:bodyPr/>
        <a:lstStyle/>
        <a:p>
          <a:endParaRPr lang="en-US"/>
        </a:p>
      </dgm:t>
    </dgm:pt>
    <dgm:pt modelId="{AA62734C-F54D-4206-AC3C-FD7396E0F8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Enhanced Operational Efficiency</a:t>
          </a:r>
          <a:endParaRPr lang="en-US"/>
        </a:p>
      </dgm:t>
    </dgm:pt>
    <dgm:pt modelId="{0E305B95-84F5-4216-8A36-F637004CBE21}" type="parTrans" cxnId="{6FEF2F58-73DA-4846-A178-38E95AA9EB71}">
      <dgm:prSet/>
      <dgm:spPr/>
      <dgm:t>
        <a:bodyPr/>
        <a:lstStyle/>
        <a:p>
          <a:endParaRPr lang="en-US"/>
        </a:p>
      </dgm:t>
    </dgm:pt>
    <dgm:pt modelId="{04EA1241-14EB-4C77-9785-20B45FAC085B}" type="sibTrans" cxnId="{6FEF2F58-73DA-4846-A178-38E95AA9EB71}">
      <dgm:prSet/>
      <dgm:spPr/>
      <dgm:t>
        <a:bodyPr/>
        <a:lstStyle/>
        <a:p>
          <a:endParaRPr lang="en-US"/>
        </a:p>
      </dgm:t>
    </dgm:pt>
    <dgm:pt modelId="{A2D3EC2F-E5F1-4A31-B783-DF6B086C59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By speeding up the complex scheduling process, it will save time and resources.</a:t>
          </a:r>
        </a:p>
      </dgm:t>
    </dgm:pt>
    <dgm:pt modelId="{27A3179E-27A4-42B5-A318-6AB4C0FDCCE0}" type="parTrans" cxnId="{2A659AA7-6794-49F7-96DF-87C28A7A6B29}">
      <dgm:prSet/>
      <dgm:spPr/>
      <dgm:t>
        <a:bodyPr/>
        <a:lstStyle/>
        <a:p>
          <a:endParaRPr lang="en-US"/>
        </a:p>
      </dgm:t>
    </dgm:pt>
    <dgm:pt modelId="{685E68F6-B80F-4865-977A-456A7605AB55}" type="sibTrans" cxnId="{2A659AA7-6794-49F7-96DF-87C28A7A6B29}">
      <dgm:prSet/>
      <dgm:spPr/>
      <dgm:t>
        <a:bodyPr/>
        <a:lstStyle/>
        <a:p>
          <a:endParaRPr lang="en-US"/>
        </a:p>
      </dgm:t>
    </dgm:pt>
    <dgm:pt modelId="{7604B13C-CE66-4E66-B414-D8EDAEF45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Automatically accounts for constraints like game limits per team and fairness principles.</a:t>
          </a:r>
        </a:p>
      </dgm:t>
    </dgm:pt>
    <dgm:pt modelId="{71D298D6-A7E3-47F8-B79E-C587E66F2B52}" type="parTrans" cxnId="{49785773-BA3F-463F-A443-0BE34FAB7727}">
      <dgm:prSet/>
      <dgm:spPr/>
      <dgm:t>
        <a:bodyPr/>
        <a:lstStyle/>
        <a:p>
          <a:endParaRPr lang="en-US"/>
        </a:p>
      </dgm:t>
    </dgm:pt>
    <dgm:pt modelId="{849E8765-D9BC-4E47-84E2-8B0D56D5589A}" type="sibTrans" cxnId="{49785773-BA3F-463F-A443-0BE34FAB7727}">
      <dgm:prSet/>
      <dgm:spPr/>
      <dgm:t>
        <a:bodyPr/>
        <a:lstStyle/>
        <a:p>
          <a:endParaRPr lang="en-US"/>
        </a:p>
      </dgm:t>
    </dgm:pt>
    <dgm:pt modelId="{025DB71E-0F6B-4699-8C54-33DD77DC8386}" type="pres">
      <dgm:prSet presAssocID="{E7AE39B1-E4A0-4D91-B93D-5B8F6726DC2C}" presName="root" presStyleCnt="0">
        <dgm:presLayoutVars>
          <dgm:dir/>
          <dgm:resizeHandles val="exact"/>
        </dgm:presLayoutVars>
      </dgm:prSet>
      <dgm:spPr/>
    </dgm:pt>
    <dgm:pt modelId="{504B9BDE-272F-4F2D-A3CA-ED09A1CED6EC}" type="pres">
      <dgm:prSet presAssocID="{A4828978-9632-4D44-9C78-14A002BD77D9}" presName="compNode" presStyleCnt="0"/>
      <dgm:spPr/>
    </dgm:pt>
    <dgm:pt modelId="{7061BA12-22AB-494B-9AA9-A7C83CF17907}" type="pres">
      <dgm:prSet presAssocID="{A4828978-9632-4D44-9C78-14A002BD77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162D90-6831-450E-BF31-7D34341B3689}" type="pres">
      <dgm:prSet presAssocID="{A4828978-9632-4D44-9C78-14A002BD77D9}" presName="iconSpace" presStyleCnt="0"/>
      <dgm:spPr/>
    </dgm:pt>
    <dgm:pt modelId="{1B19F5BC-9B85-466E-80FF-1D68BCEF0ED2}" type="pres">
      <dgm:prSet presAssocID="{A4828978-9632-4D44-9C78-14A002BD77D9}" presName="parTx" presStyleLbl="revTx" presStyleIdx="0" presStyleCnt="4">
        <dgm:presLayoutVars>
          <dgm:chMax val="0"/>
          <dgm:chPref val="0"/>
        </dgm:presLayoutVars>
      </dgm:prSet>
      <dgm:spPr/>
    </dgm:pt>
    <dgm:pt modelId="{1BB5A64E-5289-4B99-A31A-DA0B473E932F}" type="pres">
      <dgm:prSet presAssocID="{A4828978-9632-4D44-9C78-14A002BD77D9}" presName="txSpace" presStyleCnt="0"/>
      <dgm:spPr/>
    </dgm:pt>
    <dgm:pt modelId="{6406C0D1-6064-4188-A77B-02C736920488}" type="pres">
      <dgm:prSet presAssocID="{A4828978-9632-4D44-9C78-14A002BD77D9}" presName="desTx" presStyleLbl="revTx" presStyleIdx="1" presStyleCnt="4">
        <dgm:presLayoutVars/>
      </dgm:prSet>
      <dgm:spPr/>
    </dgm:pt>
    <dgm:pt modelId="{9A9865BD-FAB3-4E7D-9E53-8CB2139069F8}" type="pres">
      <dgm:prSet presAssocID="{6A0EE138-90A2-4726-A388-DC5DA0AFE6C5}" presName="sibTrans" presStyleCnt="0"/>
      <dgm:spPr/>
    </dgm:pt>
    <dgm:pt modelId="{7EFD6F33-D748-421C-B64C-4D15A2EDB239}" type="pres">
      <dgm:prSet presAssocID="{AA62734C-F54D-4206-AC3C-FD7396E0F85F}" presName="compNode" presStyleCnt="0"/>
      <dgm:spPr/>
    </dgm:pt>
    <dgm:pt modelId="{81BD4DB0-A978-45D1-BF4A-A6F0CF39C3DC}" type="pres">
      <dgm:prSet presAssocID="{AA62734C-F54D-4206-AC3C-FD7396E0F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24E766-E501-4FD8-9322-707FB80B2CA7}" type="pres">
      <dgm:prSet presAssocID="{AA62734C-F54D-4206-AC3C-FD7396E0F85F}" presName="iconSpace" presStyleCnt="0"/>
      <dgm:spPr/>
    </dgm:pt>
    <dgm:pt modelId="{B1001201-C5AE-44BF-A14D-12205F95D545}" type="pres">
      <dgm:prSet presAssocID="{AA62734C-F54D-4206-AC3C-FD7396E0F85F}" presName="parTx" presStyleLbl="revTx" presStyleIdx="2" presStyleCnt="4">
        <dgm:presLayoutVars>
          <dgm:chMax val="0"/>
          <dgm:chPref val="0"/>
        </dgm:presLayoutVars>
      </dgm:prSet>
      <dgm:spPr/>
    </dgm:pt>
    <dgm:pt modelId="{D39593E6-5F7F-4825-A50E-16ECF4C5F582}" type="pres">
      <dgm:prSet presAssocID="{AA62734C-F54D-4206-AC3C-FD7396E0F85F}" presName="txSpace" presStyleCnt="0"/>
      <dgm:spPr/>
    </dgm:pt>
    <dgm:pt modelId="{CAF19216-DF0E-423F-9E60-5FD3B7D475AB}" type="pres">
      <dgm:prSet presAssocID="{AA62734C-F54D-4206-AC3C-FD7396E0F85F}" presName="desTx" presStyleLbl="revTx" presStyleIdx="3" presStyleCnt="4">
        <dgm:presLayoutVars/>
      </dgm:prSet>
      <dgm:spPr/>
    </dgm:pt>
  </dgm:ptLst>
  <dgm:cxnLst>
    <dgm:cxn modelId="{24A3B000-CF6D-4D3B-B9D4-AB12CEDBD09A}" type="presOf" srcId="{A2D3EC2F-E5F1-4A31-B783-DF6B086C59BD}" destId="{CAF19216-DF0E-423F-9E60-5FD3B7D475AB}" srcOrd="0" destOrd="0" presId="urn:microsoft.com/office/officeart/2018/2/layout/IconLabelDescriptionList"/>
    <dgm:cxn modelId="{A870C609-F09D-4CDE-958E-B7B8045C2A1E}" type="presOf" srcId="{E7AE39B1-E4A0-4D91-B93D-5B8F6726DC2C}" destId="{025DB71E-0F6B-4699-8C54-33DD77DC8386}" srcOrd="0" destOrd="0" presId="urn:microsoft.com/office/officeart/2018/2/layout/IconLabelDescriptionList"/>
    <dgm:cxn modelId="{EA8D261B-CF04-4846-9F33-26882E4942A1}" type="presOf" srcId="{A2B37E4D-9D9C-4BC0-915B-45BCE06B9A50}" destId="{6406C0D1-6064-4188-A77B-02C736920488}" srcOrd="0" destOrd="0" presId="urn:microsoft.com/office/officeart/2018/2/layout/IconLabelDescriptionList"/>
    <dgm:cxn modelId="{F147611D-2E35-4285-B572-FBADBA67FE97}" type="presOf" srcId="{7604B13C-CE66-4E66-B414-D8EDAEF45679}" destId="{CAF19216-DF0E-423F-9E60-5FD3B7D475AB}" srcOrd="0" destOrd="1" presId="urn:microsoft.com/office/officeart/2018/2/layout/IconLabelDescriptionList"/>
    <dgm:cxn modelId="{E735FC3D-9070-4A22-87D4-FB3DBC0B6645}" srcId="{A4828978-9632-4D44-9C78-14A002BD77D9}" destId="{33C5E49C-59B4-4A1D-B3B3-6F8DD7262C4A}" srcOrd="1" destOrd="0" parTransId="{F45ED1A9-4650-4144-9B42-D96D19E770CC}" sibTransId="{ED724267-64E7-4736-90CA-48DBFAECE5D2}"/>
    <dgm:cxn modelId="{B918AC5B-8681-45F2-B093-AA20FC5A0DE0}" srcId="{A4828978-9632-4D44-9C78-14A002BD77D9}" destId="{A2B37E4D-9D9C-4BC0-915B-45BCE06B9A50}" srcOrd="0" destOrd="0" parTransId="{76E14234-A59F-4FE9-9B8A-91699836AF6C}" sibTransId="{B259A758-8C15-4BD0-8948-3AA818817E8E}"/>
    <dgm:cxn modelId="{5D3B4B5F-11BD-4B36-A828-E5EF1A241AE1}" type="presOf" srcId="{AA62734C-F54D-4206-AC3C-FD7396E0F85F}" destId="{B1001201-C5AE-44BF-A14D-12205F95D545}" srcOrd="0" destOrd="0" presId="urn:microsoft.com/office/officeart/2018/2/layout/IconLabelDescriptionList"/>
    <dgm:cxn modelId="{49785773-BA3F-463F-A443-0BE34FAB7727}" srcId="{AA62734C-F54D-4206-AC3C-FD7396E0F85F}" destId="{7604B13C-CE66-4E66-B414-D8EDAEF45679}" srcOrd="1" destOrd="0" parTransId="{71D298D6-A7E3-47F8-B79E-C587E66F2B52}" sibTransId="{849E8765-D9BC-4E47-84E2-8B0D56D5589A}"/>
    <dgm:cxn modelId="{6FEF2F58-73DA-4846-A178-38E95AA9EB71}" srcId="{E7AE39B1-E4A0-4D91-B93D-5B8F6726DC2C}" destId="{AA62734C-F54D-4206-AC3C-FD7396E0F85F}" srcOrd="1" destOrd="0" parTransId="{0E305B95-84F5-4216-8A36-F637004CBE21}" sibTransId="{04EA1241-14EB-4C77-9785-20B45FAC085B}"/>
    <dgm:cxn modelId="{5CC90B9E-3625-40E4-91FE-5C7753DA5BC2}" type="presOf" srcId="{33C5E49C-59B4-4A1D-B3B3-6F8DD7262C4A}" destId="{6406C0D1-6064-4188-A77B-02C736920488}" srcOrd="0" destOrd="1" presId="urn:microsoft.com/office/officeart/2018/2/layout/IconLabelDescriptionList"/>
    <dgm:cxn modelId="{2A659AA7-6794-49F7-96DF-87C28A7A6B29}" srcId="{AA62734C-F54D-4206-AC3C-FD7396E0F85F}" destId="{A2D3EC2F-E5F1-4A31-B783-DF6B086C59BD}" srcOrd="0" destOrd="0" parTransId="{27A3179E-27A4-42B5-A318-6AB4C0FDCCE0}" sibTransId="{685E68F6-B80F-4865-977A-456A7605AB55}"/>
    <dgm:cxn modelId="{6F3021C5-8101-48C0-9606-6BBC7AA808CD}" srcId="{E7AE39B1-E4A0-4D91-B93D-5B8F6726DC2C}" destId="{A4828978-9632-4D44-9C78-14A002BD77D9}" srcOrd="0" destOrd="0" parTransId="{592FD6F0-75C7-416E-8E24-4CC8FBA2A01D}" sibTransId="{6A0EE138-90A2-4726-A388-DC5DA0AFE6C5}"/>
    <dgm:cxn modelId="{9C1E5DE8-8D44-4AA9-A8A7-E87E00D17F70}" type="presOf" srcId="{A4828978-9632-4D44-9C78-14A002BD77D9}" destId="{1B19F5BC-9B85-466E-80FF-1D68BCEF0ED2}" srcOrd="0" destOrd="0" presId="urn:microsoft.com/office/officeart/2018/2/layout/IconLabelDescriptionList"/>
    <dgm:cxn modelId="{3B00E45D-CA71-4ADF-91FD-A44740560412}" type="presParOf" srcId="{025DB71E-0F6B-4699-8C54-33DD77DC8386}" destId="{504B9BDE-272F-4F2D-A3CA-ED09A1CED6EC}" srcOrd="0" destOrd="0" presId="urn:microsoft.com/office/officeart/2018/2/layout/IconLabelDescriptionList"/>
    <dgm:cxn modelId="{3804CA60-906F-4A4A-AE86-B7BF78631124}" type="presParOf" srcId="{504B9BDE-272F-4F2D-A3CA-ED09A1CED6EC}" destId="{7061BA12-22AB-494B-9AA9-A7C83CF17907}" srcOrd="0" destOrd="0" presId="urn:microsoft.com/office/officeart/2018/2/layout/IconLabelDescriptionList"/>
    <dgm:cxn modelId="{18DDE8F7-A54D-4A93-A0D3-41D1E2344834}" type="presParOf" srcId="{504B9BDE-272F-4F2D-A3CA-ED09A1CED6EC}" destId="{D7162D90-6831-450E-BF31-7D34341B3689}" srcOrd="1" destOrd="0" presId="urn:microsoft.com/office/officeart/2018/2/layout/IconLabelDescriptionList"/>
    <dgm:cxn modelId="{6ADE7F66-292C-4ED2-A2EE-1EF35F349383}" type="presParOf" srcId="{504B9BDE-272F-4F2D-A3CA-ED09A1CED6EC}" destId="{1B19F5BC-9B85-466E-80FF-1D68BCEF0ED2}" srcOrd="2" destOrd="0" presId="urn:microsoft.com/office/officeart/2018/2/layout/IconLabelDescriptionList"/>
    <dgm:cxn modelId="{A6A5F300-EE0B-43AE-922D-CC25C1D1497C}" type="presParOf" srcId="{504B9BDE-272F-4F2D-A3CA-ED09A1CED6EC}" destId="{1BB5A64E-5289-4B99-A31A-DA0B473E932F}" srcOrd="3" destOrd="0" presId="urn:microsoft.com/office/officeart/2018/2/layout/IconLabelDescriptionList"/>
    <dgm:cxn modelId="{31D92947-E1CA-4AE7-BFB8-55156352A4EE}" type="presParOf" srcId="{504B9BDE-272F-4F2D-A3CA-ED09A1CED6EC}" destId="{6406C0D1-6064-4188-A77B-02C736920488}" srcOrd="4" destOrd="0" presId="urn:microsoft.com/office/officeart/2018/2/layout/IconLabelDescriptionList"/>
    <dgm:cxn modelId="{0D5DEC87-9C85-474A-B585-29E1931802FF}" type="presParOf" srcId="{025DB71E-0F6B-4699-8C54-33DD77DC8386}" destId="{9A9865BD-FAB3-4E7D-9E53-8CB2139069F8}" srcOrd="1" destOrd="0" presId="urn:microsoft.com/office/officeart/2018/2/layout/IconLabelDescriptionList"/>
    <dgm:cxn modelId="{D73879F2-B063-46AA-81F0-DEA0CF448D51}" type="presParOf" srcId="{025DB71E-0F6B-4699-8C54-33DD77DC8386}" destId="{7EFD6F33-D748-421C-B64C-4D15A2EDB239}" srcOrd="2" destOrd="0" presId="urn:microsoft.com/office/officeart/2018/2/layout/IconLabelDescriptionList"/>
    <dgm:cxn modelId="{459F39B8-A704-49EB-8E5D-1C032AEF2308}" type="presParOf" srcId="{7EFD6F33-D748-421C-B64C-4D15A2EDB239}" destId="{81BD4DB0-A978-45D1-BF4A-A6F0CF39C3DC}" srcOrd="0" destOrd="0" presId="urn:microsoft.com/office/officeart/2018/2/layout/IconLabelDescriptionList"/>
    <dgm:cxn modelId="{07226EF7-D316-4D60-8C43-63D9AC503149}" type="presParOf" srcId="{7EFD6F33-D748-421C-B64C-4D15A2EDB239}" destId="{1924E766-E501-4FD8-9322-707FB80B2CA7}" srcOrd="1" destOrd="0" presId="urn:microsoft.com/office/officeart/2018/2/layout/IconLabelDescriptionList"/>
    <dgm:cxn modelId="{98B2FBAC-3B3F-4E20-9C65-EF8A24F3200D}" type="presParOf" srcId="{7EFD6F33-D748-421C-B64C-4D15A2EDB239}" destId="{B1001201-C5AE-44BF-A14D-12205F95D545}" srcOrd="2" destOrd="0" presId="urn:microsoft.com/office/officeart/2018/2/layout/IconLabelDescriptionList"/>
    <dgm:cxn modelId="{95B388BB-3882-4F24-89D8-2EA7AD3FFDDC}" type="presParOf" srcId="{7EFD6F33-D748-421C-B64C-4D15A2EDB239}" destId="{D39593E6-5F7F-4825-A50E-16ECF4C5F582}" srcOrd="3" destOrd="0" presId="urn:microsoft.com/office/officeart/2018/2/layout/IconLabelDescriptionList"/>
    <dgm:cxn modelId="{C7FF9FBF-E526-492C-9A20-4311FD4D3E36}" type="presParOf" srcId="{7EFD6F33-D748-421C-B64C-4D15A2EDB239}" destId="{CAF19216-DF0E-423F-9E60-5FD3B7D475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552F1-4027-42EF-9348-63849783C3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90F79-A80E-4B48-856F-B18FCAE41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table shows the data for each possible match up for three teams with the revenue and interest values</a:t>
          </a:r>
        </a:p>
      </dgm:t>
    </dgm:pt>
    <dgm:pt modelId="{68552F39-D942-46C3-B0F6-0F6A577C5320}" type="parTrans" cxnId="{8A3BEB16-7630-4140-B1BE-EBB212867A20}">
      <dgm:prSet/>
      <dgm:spPr/>
      <dgm:t>
        <a:bodyPr/>
        <a:lstStyle/>
        <a:p>
          <a:endParaRPr lang="en-US"/>
        </a:p>
      </dgm:t>
    </dgm:pt>
    <dgm:pt modelId="{AF19CD44-2EFE-485C-B9E7-59BD6197D2B3}" type="sibTrans" cxnId="{8A3BEB16-7630-4140-B1BE-EBB212867A20}">
      <dgm:prSet/>
      <dgm:spPr/>
      <dgm:t>
        <a:bodyPr/>
        <a:lstStyle/>
        <a:p>
          <a:endParaRPr lang="en-US"/>
        </a:p>
      </dgm:t>
    </dgm:pt>
    <dgm:pt modelId="{6E22270C-A65B-4319-95A6-1ABB206376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utilized a focused subset of data to demonstrate the impact of optimization in a clear, concise, and easily interpretable manner</a:t>
          </a:r>
        </a:p>
      </dgm:t>
    </dgm:pt>
    <dgm:pt modelId="{8EBF1409-ED30-4707-81FC-F70A3EBFA134}" type="parTrans" cxnId="{6D2C2AC0-780C-44B2-B707-0F7A2ECD3FCC}">
      <dgm:prSet/>
      <dgm:spPr/>
      <dgm:t>
        <a:bodyPr/>
        <a:lstStyle/>
        <a:p>
          <a:endParaRPr lang="en-US"/>
        </a:p>
      </dgm:t>
    </dgm:pt>
    <dgm:pt modelId="{A2F47655-86C7-4A30-A052-47117C0C428D}" type="sibTrans" cxnId="{6D2C2AC0-780C-44B2-B707-0F7A2ECD3FCC}">
      <dgm:prSet/>
      <dgm:spPr/>
      <dgm:t>
        <a:bodyPr/>
        <a:lstStyle/>
        <a:p>
          <a:endParaRPr lang="en-US"/>
        </a:p>
      </dgm:t>
    </dgm:pt>
    <dgm:pt modelId="{441D46DF-C7B1-4B20-84DE-1A5CF62F3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task will be to determine the optimal set of games to play that maximize revenue with this data.</a:t>
          </a:r>
        </a:p>
      </dgm:t>
    </dgm:pt>
    <dgm:pt modelId="{0BA59345-2ABB-4493-8223-10AE6B8F6BEF}" type="parTrans" cxnId="{E42E9AC2-8B9E-4E31-869B-7B3DD6AC1779}">
      <dgm:prSet/>
      <dgm:spPr/>
      <dgm:t>
        <a:bodyPr/>
        <a:lstStyle/>
        <a:p>
          <a:endParaRPr lang="en-US"/>
        </a:p>
      </dgm:t>
    </dgm:pt>
    <dgm:pt modelId="{0AB18E13-752E-46E4-AEC5-C2469782D49A}" type="sibTrans" cxnId="{E42E9AC2-8B9E-4E31-869B-7B3DD6AC1779}">
      <dgm:prSet/>
      <dgm:spPr/>
      <dgm:t>
        <a:bodyPr/>
        <a:lstStyle/>
        <a:p>
          <a:endParaRPr lang="en-US"/>
        </a:p>
      </dgm:t>
    </dgm:pt>
    <dgm:pt modelId="{93D5B89E-1BB0-4DA1-A89F-092867331423}" type="pres">
      <dgm:prSet presAssocID="{E19552F1-4027-42EF-9348-63849783C359}" presName="root" presStyleCnt="0">
        <dgm:presLayoutVars>
          <dgm:dir/>
          <dgm:resizeHandles val="exact"/>
        </dgm:presLayoutVars>
      </dgm:prSet>
      <dgm:spPr/>
    </dgm:pt>
    <dgm:pt modelId="{F45B26A0-D74A-4193-B9E9-AE77DAC25D98}" type="pres">
      <dgm:prSet presAssocID="{48290F79-A80E-4B48-856F-B18FCAE4100B}" presName="compNode" presStyleCnt="0"/>
      <dgm:spPr/>
    </dgm:pt>
    <dgm:pt modelId="{783925A0-0782-443B-A37E-1C96FDB502CB}" type="pres">
      <dgm:prSet presAssocID="{48290F79-A80E-4B48-856F-B18FCAE4100B}" presName="bgRect" presStyleLbl="bgShp" presStyleIdx="0" presStyleCnt="3"/>
      <dgm:spPr/>
    </dgm:pt>
    <dgm:pt modelId="{A36FEAB5-F695-49B3-ABD3-6A9CA12B9A81}" type="pres">
      <dgm:prSet presAssocID="{48290F79-A80E-4B48-856F-B18FCAE41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EB15ED-26F1-4B75-A8A6-9DE950EE79B7}" type="pres">
      <dgm:prSet presAssocID="{48290F79-A80E-4B48-856F-B18FCAE4100B}" presName="spaceRect" presStyleCnt="0"/>
      <dgm:spPr/>
    </dgm:pt>
    <dgm:pt modelId="{9DF51E2F-3D65-4C47-BF2C-4BC4735411EE}" type="pres">
      <dgm:prSet presAssocID="{48290F79-A80E-4B48-856F-B18FCAE4100B}" presName="parTx" presStyleLbl="revTx" presStyleIdx="0" presStyleCnt="3">
        <dgm:presLayoutVars>
          <dgm:chMax val="0"/>
          <dgm:chPref val="0"/>
        </dgm:presLayoutVars>
      </dgm:prSet>
      <dgm:spPr/>
    </dgm:pt>
    <dgm:pt modelId="{22EEDDE3-0848-45AE-BD66-7D4DE1E75573}" type="pres">
      <dgm:prSet presAssocID="{AF19CD44-2EFE-485C-B9E7-59BD6197D2B3}" presName="sibTrans" presStyleCnt="0"/>
      <dgm:spPr/>
    </dgm:pt>
    <dgm:pt modelId="{E74B7D41-19EB-44D8-9A37-0559DB6AA9F0}" type="pres">
      <dgm:prSet presAssocID="{6E22270C-A65B-4319-95A6-1ABB206376FF}" presName="compNode" presStyleCnt="0"/>
      <dgm:spPr/>
    </dgm:pt>
    <dgm:pt modelId="{BB9745A4-C6A6-4713-85DB-73C9D1DD55E8}" type="pres">
      <dgm:prSet presAssocID="{6E22270C-A65B-4319-95A6-1ABB206376FF}" presName="bgRect" presStyleLbl="bgShp" presStyleIdx="1" presStyleCnt="3"/>
      <dgm:spPr/>
    </dgm:pt>
    <dgm:pt modelId="{49C685C4-432C-43A7-8A5B-EDF34F7BA5B2}" type="pres">
      <dgm:prSet presAssocID="{6E22270C-A65B-4319-95A6-1ABB206376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184243F-7555-4595-A131-9FD8E3408F94}" type="pres">
      <dgm:prSet presAssocID="{6E22270C-A65B-4319-95A6-1ABB206376FF}" presName="spaceRect" presStyleCnt="0"/>
      <dgm:spPr/>
    </dgm:pt>
    <dgm:pt modelId="{91EC24DE-68CA-450C-885C-BFB3AB0BAB3F}" type="pres">
      <dgm:prSet presAssocID="{6E22270C-A65B-4319-95A6-1ABB206376FF}" presName="parTx" presStyleLbl="revTx" presStyleIdx="1" presStyleCnt="3">
        <dgm:presLayoutVars>
          <dgm:chMax val="0"/>
          <dgm:chPref val="0"/>
        </dgm:presLayoutVars>
      </dgm:prSet>
      <dgm:spPr/>
    </dgm:pt>
    <dgm:pt modelId="{87B2422B-47ED-4BB1-985C-7E0DA8A3B2AA}" type="pres">
      <dgm:prSet presAssocID="{A2F47655-86C7-4A30-A052-47117C0C428D}" presName="sibTrans" presStyleCnt="0"/>
      <dgm:spPr/>
    </dgm:pt>
    <dgm:pt modelId="{79BB66CD-FE7A-4EDF-B2EE-3A220463CD20}" type="pres">
      <dgm:prSet presAssocID="{441D46DF-C7B1-4B20-84DE-1A5CF62F3773}" presName="compNode" presStyleCnt="0"/>
      <dgm:spPr/>
    </dgm:pt>
    <dgm:pt modelId="{AC130EAB-1509-4AB1-A305-F5F5CA439F0B}" type="pres">
      <dgm:prSet presAssocID="{441D46DF-C7B1-4B20-84DE-1A5CF62F3773}" presName="bgRect" presStyleLbl="bgShp" presStyleIdx="2" presStyleCnt="3"/>
      <dgm:spPr/>
    </dgm:pt>
    <dgm:pt modelId="{EB3C93D1-78F9-46C8-A054-0A1F47C46755}" type="pres">
      <dgm:prSet presAssocID="{441D46DF-C7B1-4B20-84DE-1A5CF62F37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FC44D72-A074-4AA9-A3A4-4EDA4154FDCE}" type="pres">
      <dgm:prSet presAssocID="{441D46DF-C7B1-4B20-84DE-1A5CF62F3773}" presName="spaceRect" presStyleCnt="0"/>
      <dgm:spPr/>
    </dgm:pt>
    <dgm:pt modelId="{418B276C-056B-4E76-A276-2DD14D7D8E53}" type="pres">
      <dgm:prSet presAssocID="{441D46DF-C7B1-4B20-84DE-1A5CF62F37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3BEB16-7630-4140-B1BE-EBB212867A20}" srcId="{E19552F1-4027-42EF-9348-63849783C359}" destId="{48290F79-A80E-4B48-856F-B18FCAE4100B}" srcOrd="0" destOrd="0" parTransId="{68552F39-D942-46C3-B0F6-0F6A577C5320}" sibTransId="{AF19CD44-2EFE-485C-B9E7-59BD6197D2B3}"/>
    <dgm:cxn modelId="{325E232C-19D2-4892-8052-413F793E329E}" type="presOf" srcId="{6E22270C-A65B-4319-95A6-1ABB206376FF}" destId="{91EC24DE-68CA-450C-885C-BFB3AB0BAB3F}" srcOrd="0" destOrd="0" presId="urn:microsoft.com/office/officeart/2018/2/layout/IconVerticalSolidList"/>
    <dgm:cxn modelId="{AE856D6F-4AC3-4214-B938-DD025DB10C5E}" type="presOf" srcId="{441D46DF-C7B1-4B20-84DE-1A5CF62F3773}" destId="{418B276C-056B-4E76-A276-2DD14D7D8E53}" srcOrd="0" destOrd="0" presId="urn:microsoft.com/office/officeart/2018/2/layout/IconVerticalSolidList"/>
    <dgm:cxn modelId="{CBB6F655-4040-4085-B9BD-4FC1AAA54A19}" type="presOf" srcId="{48290F79-A80E-4B48-856F-B18FCAE4100B}" destId="{9DF51E2F-3D65-4C47-BF2C-4BC4735411EE}" srcOrd="0" destOrd="0" presId="urn:microsoft.com/office/officeart/2018/2/layout/IconVerticalSolidList"/>
    <dgm:cxn modelId="{6D2C2AC0-780C-44B2-B707-0F7A2ECD3FCC}" srcId="{E19552F1-4027-42EF-9348-63849783C359}" destId="{6E22270C-A65B-4319-95A6-1ABB206376FF}" srcOrd="1" destOrd="0" parTransId="{8EBF1409-ED30-4707-81FC-F70A3EBFA134}" sibTransId="{A2F47655-86C7-4A30-A052-47117C0C428D}"/>
    <dgm:cxn modelId="{E42E9AC2-8B9E-4E31-869B-7B3DD6AC1779}" srcId="{E19552F1-4027-42EF-9348-63849783C359}" destId="{441D46DF-C7B1-4B20-84DE-1A5CF62F3773}" srcOrd="2" destOrd="0" parTransId="{0BA59345-2ABB-4493-8223-10AE6B8F6BEF}" sibTransId="{0AB18E13-752E-46E4-AEC5-C2469782D49A}"/>
    <dgm:cxn modelId="{A3CD12D4-44E4-4DD0-83AE-073A882FC8ED}" type="presOf" srcId="{E19552F1-4027-42EF-9348-63849783C359}" destId="{93D5B89E-1BB0-4DA1-A89F-092867331423}" srcOrd="0" destOrd="0" presId="urn:microsoft.com/office/officeart/2018/2/layout/IconVerticalSolidList"/>
    <dgm:cxn modelId="{C0DB922E-2E55-44CD-B3BE-46F6776052D1}" type="presParOf" srcId="{93D5B89E-1BB0-4DA1-A89F-092867331423}" destId="{F45B26A0-D74A-4193-B9E9-AE77DAC25D98}" srcOrd="0" destOrd="0" presId="urn:microsoft.com/office/officeart/2018/2/layout/IconVerticalSolidList"/>
    <dgm:cxn modelId="{BE15B1FB-58A1-401C-8A36-1553F692FE97}" type="presParOf" srcId="{F45B26A0-D74A-4193-B9E9-AE77DAC25D98}" destId="{783925A0-0782-443B-A37E-1C96FDB502CB}" srcOrd="0" destOrd="0" presId="urn:microsoft.com/office/officeart/2018/2/layout/IconVerticalSolidList"/>
    <dgm:cxn modelId="{9AF36F36-502D-4CA0-9E71-7B1FA48AD776}" type="presParOf" srcId="{F45B26A0-D74A-4193-B9E9-AE77DAC25D98}" destId="{A36FEAB5-F695-49B3-ABD3-6A9CA12B9A81}" srcOrd="1" destOrd="0" presId="urn:microsoft.com/office/officeart/2018/2/layout/IconVerticalSolidList"/>
    <dgm:cxn modelId="{A22E360F-89DC-40DB-AE2E-5EAD740324EF}" type="presParOf" srcId="{F45B26A0-D74A-4193-B9E9-AE77DAC25D98}" destId="{1AEB15ED-26F1-4B75-A8A6-9DE950EE79B7}" srcOrd="2" destOrd="0" presId="urn:microsoft.com/office/officeart/2018/2/layout/IconVerticalSolidList"/>
    <dgm:cxn modelId="{DEB127DE-C295-4C16-821F-04A3F04C467F}" type="presParOf" srcId="{F45B26A0-D74A-4193-B9E9-AE77DAC25D98}" destId="{9DF51E2F-3D65-4C47-BF2C-4BC4735411EE}" srcOrd="3" destOrd="0" presId="urn:microsoft.com/office/officeart/2018/2/layout/IconVerticalSolidList"/>
    <dgm:cxn modelId="{4FF4C562-BA27-4511-9480-67013D3B2D35}" type="presParOf" srcId="{93D5B89E-1BB0-4DA1-A89F-092867331423}" destId="{22EEDDE3-0848-45AE-BD66-7D4DE1E75573}" srcOrd="1" destOrd="0" presId="urn:microsoft.com/office/officeart/2018/2/layout/IconVerticalSolidList"/>
    <dgm:cxn modelId="{FC076A55-0334-44CB-9872-4292C0841EC0}" type="presParOf" srcId="{93D5B89E-1BB0-4DA1-A89F-092867331423}" destId="{E74B7D41-19EB-44D8-9A37-0559DB6AA9F0}" srcOrd="2" destOrd="0" presId="urn:microsoft.com/office/officeart/2018/2/layout/IconVerticalSolidList"/>
    <dgm:cxn modelId="{5AA84FC3-348C-4354-B119-68503C492814}" type="presParOf" srcId="{E74B7D41-19EB-44D8-9A37-0559DB6AA9F0}" destId="{BB9745A4-C6A6-4713-85DB-73C9D1DD55E8}" srcOrd="0" destOrd="0" presId="urn:microsoft.com/office/officeart/2018/2/layout/IconVerticalSolidList"/>
    <dgm:cxn modelId="{87BF8DE2-C1D4-4097-993E-52DC5097008E}" type="presParOf" srcId="{E74B7D41-19EB-44D8-9A37-0559DB6AA9F0}" destId="{49C685C4-432C-43A7-8A5B-EDF34F7BA5B2}" srcOrd="1" destOrd="0" presId="urn:microsoft.com/office/officeart/2018/2/layout/IconVerticalSolidList"/>
    <dgm:cxn modelId="{23B3FFE3-17B9-4F7B-9133-2F063A186E2F}" type="presParOf" srcId="{E74B7D41-19EB-44D8-9A37-0559DB6AA9F0}" destId="{7184243F-7555-4595-A131-9FD8E3408F94}" srcOrd="2" destOrd="0" presId="urn:microsoft.com/office/officeart/2018/2/layout/IconVerticalSolidList"/>
    <dgm:cxn modelId="{296F0C79-3B92-4FCF-9E13-6F198C2B5C01}" type="presParOf" srcId="{E74B7D41-19EB-44D8-9A37-0559DB6AA9F0}" destId="{91EC24DE-68CA-450C-885C-BFB3AB0BAB3F}" srcOrd="3" destOrd="0" presId="urn:microsoft.com/office/officeart/2018/2/layout/IconVerticalSolidList"/>
    <dgm:cxn modelId="{1D62EA11-E7A3-4C8D-8F28-CBAAF3334C26}" type="presParOf" srcId="{93D5B89E-1BB0-4DA1-A89F-092867331423}" destId="{87B2422B-47ED-4BB1-985C-7E0DA8A3B2AA}" srcOrd="3" destOrd="0" presId="urn:microsoft.com/office/officeart/2018/2/layout/IconVerticalSolidList"/>
    <dgm:cxn modelId="{760EE7B0-F036-4FE8-B590-63C805FB99E1}" type="presParOf" srcId="{93D5B89E-1BB0-4DA1-A89F-092867331423}" destId="{79BB66CD-FE7A-4EDF-B2EE-3A220463CD20}" srcOrd="4" destOrd="0" presId="urn:microsoft.com/office/officeart/2018/2/layout/IconVerticalSolidList"/>
    <dgm:cxn modelId="{E3A2C1CE-DA7C-4ADB-94A0-7E51EC73A8D5}" type="presParOf" srcId="{79BB66CD-FE7A-4EDF-B2EE-3A220463CD20}" destId="{AC130EAB-1509-4AB1-A305-F5F5CA439F0B}" srcOrd="0" destOrd="0" presId="urn:microsoft.com/office/officeart/2018/2/layout/IconVerticalSolidList"/>
    <dgm:cxn modelId="{C90F4585-F5E0-49B1-BF09-791D2544CC92}" type="presParOf" srcId="{79BB66CD-FE7A-4EDF-B2EE-3A220463CD20}" destId="{EB3C93D1-78F9-46C8-A054-0A1F47C46755}" srcOrd="1" destOrd="0" presId="urn:microsoft.com/office/officeart/2018/2/layout/IconVerticalSolidList"/>
    <dgm:cxn modelId="{2334101D-B141-419C-8DF5-ED12793C1B7E}" type="presParOf" srcId="{79BB66CD-FE7A-4EDF-B2EE-3A220463CD20}" destId="{EFC44D72-A074-4AA9-A3A4-4EDA4154FDCE}" srcOrd="2" destOrd="0" presId="urn:microsoft.com/office/officeart/2018/2/layout/IconVerticalSolidList"/>
    <dgm:cxn modelId="{E154C5CE-58A8-45CD-9D0D-4F791603F4FB}" type="presParOf" srcId="{79BB66CD-FE7A-4EDF-B2EE-3A220463CD20}" destId="{418B276C-056B-4E76-A276-2DD14D7D8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A4E9E-1AC9-499B-B898-548C408BA16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AFC9B7-46DD-4E4A-995C-DD81DE91C0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Revenue = $64</a:t>
          </a:r>
        </a:p>
      </dgm:t>
    </dgm:pt>
    <dgm:pt modelId="{3F0F64EE-1541-43C2-8542-3ADB967FDEFB}" type="parTrans" cxnId="{AA3E0011-C770-4E07-9917-4A4C7BFF497A}">
      <dgm:prSet/>
      <dgm:spPr/>
      <dgm:t>
        <a:bodyPr/>
        <a:lstStyle/>
        <a:p>
          <a:endParaRPr lang="en-US"/>
        </a:p>
      </dgm:t>
    </dgm:pt>
    <dgm:pt modelId="{1B449E44-7900-44F1-81F7-EBF18C5B6569}" type="sibTrans" cxnId="{AA3E0011-C770-4E07-9917-4A4C7BFF49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6E32A8-AF2C-449D-94EB-0BDD1D752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Interest = 27</a:t>
          </a:r>
        </a:p>
      </dgm:t>
    </dgm:pt>
    <dgm:pt modelId="{3D852F26-3FE4-4962-AE1A-E6F83F77740D}" type="parTrans" cxnId="{4E2E8CDD-6D1B-4608-A303-CB0DF5D55B9A}">
      <dgm:prSet/>
      <dgm:spPr/>
      <dgm:t>
        <a:bodyPr/>
        <a:lstStyle/>
        <a:p>
          <a:endParaRPr lang="en-US"/>
        </a:p>
      </dgm:t>
    </dgm:pt>
    <dgm:pt modelId="{E832C904-22D4-4D4F-B3F0-17C6405F7EDE}" type="sibTrans" cxnId="{4E2E8CDD-6D1B-4608-A303-CB0DF5D55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C03F44-D83A-4E09-9CD6-98FA61DE3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table showcases the optimal set of matches as determined by the Mixed-Integer Programming model.</a:t>
          </a:r>
        </a:p>
      </dgm:t>
    </dgm:pt>
    <dgm:pt modelId="{3121BD2C-168F-49BC-AF31-2521F18CB7D4}" type="parTrans" cxnId="{DE5304D2-CAD2-4F9A-BDA0-DF37A624BA0F}">
      <dgm:prSet/>
      <dgm:spPr/>
      <dgm:t>
        <a:bodyPr/>
        <a:lstStyle/>
        <a:p>
          <a:endParaRPr lang="en-US"/>
        </a:p>
      </dgm:t>
    </dgm:pt>
    <dgm:pt modelId="{8985379B-803F-437A-90A0-26D982A7BCB1}" type="sibTrans" cxnId="{DE5304D2-CAD2-4F9A-BDA0-DF37A624BA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A303FF-AEF6-4E59-9DB2-06499892A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match balances revenue generation with audience interest, ensuring maximum profitability while respecting the constraints</a:t>
          </a:r>
        </a:p>
      </dgm:t>
    </dgm:pt>
    <dgm:pt modelId="{B3E50E17-6B61-42CF-957F-905F3A326BF6}" type="parTrans" cxnId="{DE024AE9-A8B6-4E79-8C85-8C4D834079C9}">
      <dgm:prSet/>
      <dgm:spPr/>
      <dgm:t>
        <a:bodyPr/>
        <a:lstStyle/>
        <a:p>
          <a:endParaRPr lang="en-US"/>
        </a:p>
      </dgm:t>
    </dgm:pt>
    <dgm:pt modelId="{9CC5ECE7-0AF6-443B-B2AF-52CF52ECBFDF}" type="sibTrans" cxnId="{DE024AE9-A8B6-4E79-8C85-8C4D834079C9}">
      <dgm:prSet/>
      <dgm:spPr/>
      <dgm:t>
        <a:bodyPr/>
        <a:lstStyle/>
        <a:p>
          <a:endParaRPr lang="en-US"/>
        </a:p>
      </dgm:t>
    </dgm:pt>
    <dgm:pt modelId="{DA948A6E-D7FB-46E8-BC0D-59CEAAAD5E6B}" type="pres">
      <dgm:prSet presAssocID="{841A4E9E-1AC9-499B-B898-548C408BA164}" presName="root" presStyleCnt="0">
        <dgm:presLayoutVars>
          <dgm:dir/>
          <dgm:resizeHandles val="exact"/>
        </dgm:presLayoutVars>
      </dgm:prSet>
      <dgm:spPr/>
    </dgm:pt>
    <dgm:pt modelId="{AC5CF9EF-DD0B-46AD-9CD5-F6B564D0060E}" type="pres">
      <dgm:prSet presAssocID="{841A4E9E-1AC9-499B-B898-548C408BA164}" presName="container" presStyleCnt="0">
        <dgm:presLayoutVars>
          <dgm:dir/>
          <dgm:resizeHandles val="exact"/>
        </dgm:presLayoutVars>
      </dgm:prSet>
      <dgm:spPr/>
    </dgm:pt>
    <dgm:pt modelId="{59F0DC46-68D2-4141-87DF-FC2F4453F78C}" type="pres">
      <dgm:prSet presAssocID="{BEAFC9B7-46DD-4E4A-995C-DD81DE91C0C2}" presName="compNode" presStyleCnt="0"/>
      <dgm:spPr/>
    </dgm:pt>
    <dgm:pt modelId="{CA8E2242-5CA8-445E-AC7C-3857195957A8}" type="pres">
      <dgm:prSet presAssocID="{BEAFC9B7-46DD-4E4A-995C-DD81DE91C0C2}" presName="iconBgRect" presStyleLbl="bgShp" presStyleIdx="0" presStyleCnt="4"/>
      <dgm:spPr/>
    </dgm:pt>
    <dgm:pt modelId="{241FC5D3-54F0-47A3-B14C-4AE6186E7FCB}" type="pres">
      <dgm:prSet presAssocID="{BEAFC9B7-46DD-4E4A-995C-DD81DE91C0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0713CD-A1F7-438F-AC34-E464C2BBA2BA}" type="pres">
      <dgm:prSet presAssocID="{BEAFC9B7-46DD-4E4A-995C-DD81DE91C0C2}" presName="spaceRect" presStyleCnt="0"/>
      <dgm:spPr/>
    </dgm:pt>
    <dgm:pt modelId="{7A9F7F23-0EA3-4C58-8363-1BB8787F7236}" type="pres">
      <dgm:prSet presAssocID="{BEAFC9B7-46DD-4E4A-995C-DD81DE91C0C2}" presName="textRect" presStyleLbl="revTx" presStyleIdx="0" presStyleCnt="4">
        <dgm:presLayoutVars>
          <dgm:chMax val="1"/>
          <dgm:chPref val="1"/>
        </dgm:presLayoutVars>
      </dgm:prSet>
      <dgm:spPr/>
    </dgm:pt>
    <dgm:pt modelId="{0C656978-0791-4EF1-AE43-9D0B84DE4F9B}" type="pres">
      <dgm:prSet presAssocID="{1B449E44-7900-44F1-81F7-EBF18C5B6569}" presName="sibTrans" presStyleLbl="sibTrans2D1" presStyleIdx="0" presStyleCnt="0"/>
      <dgm:spPr/>
    </dgm:pt>
    <dgm:pt modelId="{35F70E1F-D9A4-4331-BD53-66E8F1ACB982}" type="pres">
      <dgm:prSet presAssocID="{EB6E32A8-AF2C-449D-94EB-0BDD1D752B60}" presName="compNode" presStyleCnt="0"/>
      <dgm:spPr/>
    </dgm:pt>
    <dgm:pt modelId="{33BBC61E-D6E1-4CD8-B8FC-EDAFF478FCF9}" type="pres">
      <dgm:prSet presAssocID="{EB6E32A8-AF2C-449D-94EB-0BDD1D752B60}" presName="iconBgRect" presStyleLbl="bgShp" presStyleIdx="1" presStyleCnt="4"/>
      <dgm:spPr/>
    </dgm:pt>
    <dgm:pt modelId="{6D385A64-0D10-4E9A-880E-E94CB6FBEE70}" type="pres">
      <dgm:prSet presAssocID="{EB6E32A8-AF2C-449D-94EB-0BDD1D752B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B904B0-E1B1-4550-8E1A-2BD90E51BE3A}" type="pres">
      <dgm:prSet presAssocID="{EB6E32A8-AF2C-449D-94EB-0BDD1D752B60}" presName="spaceRect" presStyleCnt="0"/>
      <dgm:spPr/>
    </dgm:pt>
    <dgm:pt modelId="{3CFE2492-2B7C-4CDE-85E5-911EF41D5D62}" type="pres">
      <dgm:prSet presAssocID="{EB6E32A8-AF2C-449D-94EB-0BDD1D752B60}" presName="textRect" presStyleLbl="revTx" presStyleIdx="1" presStyleCnt="4">
        <dgm:presLayoutVars>
          <dgm:chMax val="1"/>
          <dgm:chPref val="1"/>
        </dgm:presLayoutVars>
      </dgm:prSet>
      <dgm:spPr/>
    </dgm:pt>
    <dgm:pt modelId="{AB2642A7-89A4-4C29-847B-2A29E9472384}" type="pres">
      <dgm:prSet presAssocID="{E832C904-22D4-4D4F-B3F0-17C6405F7EDE}" presName="sibTrans" presStyleLbl="sibTrans2D1" presStyleIdx="0" presStyleCnt="0"/>
      <dgm:spPr/>
    </dgm:pt>
    <dgm:pt modelId="{BA94156F-B1F6-43AC-84C2-1FBEC2DD346C}" type="pres">
      <dgm:prSet presAssocID="{DFC03F44-D83A-4E09-9CD6-98FA61DE3FFF}" presName="compNode" presStyleCnt="0"/>
      <dgm:spPr/>
    </dgm:pt>
    <dgm:pt modelId="{FBA6FBBD-0622-4391-9CA9-59CF674216A5}" type="pres">
      <dgm:prSet presAssocID="{DFC03F44-D83A-4E09-9CD6-98FA61DE3FFF}" presName="iconBgRect" presStyleLbl="bgShp" presStyleIdx="2" presStyleCnt="4"/>
      <dgm:spPr/>
    </dgm:pt>
    <dgm:pt modelId="{239FC005-4D75-4492-B0BB-4E5B2B869799}" type="pres">
      <dgm:prSet presAssocID="{DFC03F44-D83A-4E09-9CD6-98FA61DE3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CE9E9C7-61E0-45FA-AE73-CA8A2CCCED3F}" type="pres">
      <dgm:prSet presAssocID="{DFC03F44-D83A-4E09-9CD6-98FA61DE3FFF}" presName="spaceRect" presStyleCnt="0"/>
      <dgm:spPr/>
    </dgm:pt>
    <dgm:pt modelId="{2E613474-F550-4F4A-933F-8F572C251C80}" type="pres">
      <dgm:prSet presAssocID="{DFC03F44-D83A-4E09-9CD6-98FA61DE3FFF}" presName="textRect" presStyleLbl="revTx" presStyleIdx="2" presStyleCnt="4">
        <dgm:presLayoutVars>
          <dgm:chMax val="1"/>
          <dgm:chPref val="1"/>
        </dgm:presLayoutVars>
      </dgm:prSet>
      <dgm:spPr/>
    </dgm:pt>
    <dgm:pt modelId="{970D0D0A-DF0B-4FAC-82F3-91FA61FF6C58}" type="pres">
      <dgm:prSet presAssocID="{8985379B-803F-437A-90A0-26D982A7BCB1}" presName="sibTrans" presStyleLbl="sibTrans2D1" presStyleIdx="0" presStyleCnt="0"/>
      <dgm:spPr/>
    </dgm:pt>
    <dgm:pt modelId="{204C5F6F-705D-4072-A36D-966B925188C8}" type="pres">
      <dgm:prSet presAssocID="{C2A303FF-AEF6-4E59-9DB2-06499892A161}" presName="compNode" presStyleCnt="0"/>
      <dgm:spPr/>
    </dgm:pt>
    <dgm:pt modelId="{84798CFE-7FFE-46BE-96D9-FD3201138B90}" type="pres">
      <dgm:prSet presAssocID="{C2A303FF-AEF6-4E59-9DB2-06499892A161}" presName="iconBgRect" presStyleLbl="bgShp" presStyleIdx="3" presStyleCnt="4"/>
      <dgm:spPr/>
    </dgm:pt>
    <dgm:pt modelId="{028BB0D7-8367-4CC0-923B-9393B0682807}" type="pres">
      <dgm:prSet presAssocID="{C2A303FF-AEF6-4E59-9DB2-06499892A1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9611027-529B-4374-8EE6-56920156B153}" type="pres">
      <dgm:prSet presAssocID="{C2A303FF-AEF6-4E59-9DB2-06499892A161}" presName="spaceRect" presStyleCnt="0"/>
      <dgm:spPr/>
    </dgm:pt>
    <dgm:pt modelId="{3701530F-A55A-4A78-8046-B285C3517B05}" type="pres">
      <dgm:prSet presAssocID="{C2A303FF-AEF6-4E59-9DB2-06499892A1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3E0011-C770-4E07-9917-4A4C7BFF497A}" srcId="{841A4E9E-1AC9-499B-B898-548C408BA164}" destId="{BEAFC9B7-46DD-4E4A-995C-DD81DE91C0C2}" srcOrd="0" destOrd="0" parTransId="{3F0F64EE-1541-43C2-8542-3ADB967FDEFB}" sibTransId="{1B449E44-7900-44F1-81F7-EBF18C5B6569}"/>
    <dgm:cxn modelId="{04921B37-7F0E-4B4E-B9AD-1E779F8589A3}" type="presOf" srcId="{C2A303FF-AEF6-4E59-9DB2-06499892A161}" destId="{3701530F-A55A-4A78-8046-B285C3517B05}" srcOrd="0" destOrd="0" presId="urn:microsoft.com/office/officeart/2018/2/layout/IconCircleList"/>
    <dgm:cxn modelId="{88CB2865-E7C9-4663-903A-59CB5B746204}" type="presOf" srcId="{8985379B-803F-437A-90A0-26D982A7BCB1}" destId="{970D0D0A-DF0B-4FAC-82F3-91FA61FF6C58}" srcOrd="0" destOrd="0" presId="urn:microsoft.com/office/officeart/2018/2/layout/IconCircleList"/>
    <dgm:cxn modelId="{7E036E6A-8135-4433-B10B-2E7BEE44E5D7}" type="presOf" srcId="{1B449E44-7900-44F1-81F7-EBF18C5B6569}" destId="{0C656978-0791-4EF1-AE43-9D0B84DE4F9B}" srcOrd="0" destOrd="0" presId="urn:microsoft.com/office/officeart/2018/2/layout/IconCircleList"/>
    <dgm:cxn modelId="{7A8D1D6F-73E4-427C-A75D-A734897AC993}" type="presOf" srcId="{EB6E32A8-AF2C-449D-94EB-0BDD1D752B60}" destId="{3CFE2492-2B7C-4CDE-85E5-911EF41D5D62}" srcOrd="0" destOrd="0" presId="urn:microsoft.com/office/officeart/2018/2/layout/IconCircleList"/>
    <dgm:cxn modelId="{6F144888-8BD8-4AA6-B447-C33820885290}" type="presOf" srcId="{BEAFC9B7-46DD-4E4A-995C-DD81DE91C0C2}" destId="{7A9F7F23-0EA3-4C58-8363-1BB8787F7236}" srcOrd="0" destOrd="0" presId="urn:microsoft.com/office/officeart/2018/2/layout/IconCircleList"/>
    <dgm:cxn modelId="{449DD4C1-7946-4925-A501-9A50A2C7292D}" type="presOf" srcId="{841A4E9E-1AC9-499B-B898-548C408BA164}" destId="{DA948A6E-D7FB-46E8-BC0D-59CEAAAD5E6B}" srcOrd="0" destOrd="0" presId="urn:microsoft.com/office/officeart/2018/2/layout/IconCircleList"/>
    <dgm:cxn modelId="{9017D2CC-A7A2-49B7-980D-12C505574431}" type="presOf" srcId="{E832C904-22D4-4D4F-B3F0-17C6405F7EDE}" destId="{AB2642A7-89A4-4C29-847B-2A29E9472384}" srcOrd="0" destOrd="0" presId="urn:microsoft.com/office/officeart/2018/2/layout/IconCircleList"/>
    <dgm:cxn modelId="{DE5304D2-CAD2-4F9A-BDA0-DF37A624BA0F}" srcId="{841A4E9E-1AC9-499B-B898-548C408BA164}" destId="{DFC03F44-D83A-4E09-9CD6-98FA61DE3FFF}" srcOrd="2" destOrd="0" parTransId="{3121BD2C-168F-49BC-AF31-2521F18CB7D4}" sibTransId="{8985379B-803F-437A-90A0-26D982A7BCB1}"/>
    <dgm:cxn modelId="{4E2E8CDD-6D1B-4608-A303-CB0DF5D55B9A}" srcId="{841A4E9E-1AC9-499B-B898-548C408BA164}" destId="{EB6E32A8-AF2C-449D-94EB-0BDD1D752B60}" srcOrd="1" destOrd="0" parTransId="{3D852F26-3FE4-4962-AE1A-E6F83F77740D}" sibTransId="{E832C904-22D4-4D4F-B3F0-17C6405F7EDE}"/>
    <dgm:cxn modelId="{DE024AE9-A8B6-4E79-8C85-8C4D834079C9}" srcId="{841A4E9E-1AC9-499B-B898-548C408BA164}" destId="{C2A303FF-AEF6-4E59-9DB2-06499892A161}" srcOrd="3" destOrd="0" parTransId="{B3E50E17-6B61-42CF-957F-905F3A326BF6}" sibTransId="{9CC5ECE7-0AF6-443B-B2AF-52CF52ECBFDF}"/>
    <dgm:cxn modelId="{A4C49EF7-F6A7-41E8-A1D5-B5B689625058}" type="presOf" srcId="{DFC03F44-D83A-4E09-9CD6-98FA61DE3FFF}" destId="{2E613474-F550-4F4A-933F-8F572C251C80}" srcOrd="0" destOrd="0" presId="urn:microsoft.com/office/officeart/2018/2/layout/IconCircleList"/>
    <dgm:cxn modelId="{C26F8F3C-773E-40B6-979F-CA42CE7C2ABE}" type="presParOf" srcId="{DA948A6E-D7FB-46E8-BC0D-59CEAAAD5E6B}" destId="{AC5CF9EF-DD0B-46AD-9CD5-F6B564D0060E}" srcOrd="0" destOrd="0" presId="urn:microsoft.com/office/officeart/2018/2/layout/IconCircleList"/>
    <dgm:cxn modelId="{F689368A-35A2-4D96-9D8E-6248BCBE5CA8}" type="presParOf" srcId="{AC5CF9EF-DD0B-46AD-9CD5-F6B564D0060E}" destId="{59F0DC46-68D2-4141-87DF-FC2F4453F78C}" srcOrd="0" destOrd="0" presId="urn:microsoft.com/office/officeart/2018/2/layout/IconCircleList"/>
    <dgm:cxn modelId="{35C167E5-AC85-43C8-986E-307C94EB84C6}" type="presParOf" srcId="{59F0DC46-68D2-4141-87DF-FC2F4453F78C}" destId="{CA8E2242-5CA8-445E-AC7C-3857195957A8}" srcOrd="0" destOrd="0" presId="urn:microsoft.com/office/officeart/2018/2/layout/IconCircleList"/>
    <dgm:cxn modelId="{ED724B44-AE26-421C-8F74-FF7DC72E7DAC}" type="presParOf" srcId="{59F0DC46-68D2-4141-87DF-FC2F4453F78C}" destId="{241FC5D3-54F0-47A3-B14C-4AE6186E7FCB}" srcOrd="1" destOrd="0" presId="urn:microsoft.com/office/officeart/2018/2/layout/IconCircleList"/>
    <dgm:cxn modelId="{4A9789E6-A66D-4E32-938E-155E7F0418F2}" type="presParOf" srcId="{59F0DC46-68D2-4141-87DF-FC2F4453F78C}" destId="{450713CD-A1F7-438F-AC34-E464C2BBA2BA}" srcOrd="2" destOrd="0" presId="urn:microsoft.com/office/officeart/2018/2/layout/IconCircleList"/>
    <dgm:cxn modelId="{4DF81B70-1796-456E-8D8A-34F9CDB70306}" type="presParOf" srcId="{59F0DC46-68D2-4141-87DF-FC2F4453F78C}" destId="{7A9F7F23-0EA3-4C58-8363-1BB8787F7236}" srcOrd="3" destOrd="0" presId="urn:microsoft.com/office/officeart/2018/2/layout/IconCircleList"/>
    <dgm:cxn modelId="{2684EE2F-2C74-4443-9422-3EF10B9AEA4B}" type="presParOf" srcId="{AC5CF9EF-DD0B-46AD-9CD5-F6B564D0060E}" destId="{0C656978-0791-4EF1-AE43-9D0B84DE4F9B}" srcOrd="1" destOrd="0" presId="urn:microsoft.com/office/officeart/2018/2/layout/IconCircleList"/>
    <dgm:cxn modelId="{00086461-1B77-4257-97FA-50F15F66AAFE}" type="presParOf" srcId="{AC5CF9EF-DD0B-46AD-9CD5-F6B564D0060E}" destId="{35F70E1F-D9A4-4331-BD53-66E8F1ACB982}" srcOrd="2" destOrd="0" presId="urn:microsoft.com/office/officeart/2018/2/layout/IconCircleList"/>
    <dgm:cxn modelId="{D30A429F-AC28-4AEB-8D55-4FBA948484C3}" type="presParOf" srcId="{35F70E1F-D9A4-4331-BD53-66E8F1ACB982}" destId="{33BBC61E-D6E1-4CD8-B8FC-EDAFF478FCF9}" srcOrd="0" destOrd="0" presId="urn:microsoft.com/office/officeart/2018/2/layout/IconCircleList"/>
    <dgm:cxn modelId="{3FA790D4-C64D-413F-9E11-2D5D46FF8B83}" type="presParOf" srcId="{35F70E1F-D9A4-4331-BD53-66E8F1ACB982}" destId="{6D385A64-0D10-4E9A-880E-E94CB6FBEE70}" srcOrd="1" destOrd="0" presId="urn:microsoft.com/office/officeart/2018/2/layout/IconCircleList"/>
    <dgm:cxn modelId="{2765F188-36A1-4525-9DBC-9C34508E1682}" type="presParOf" srcId="{35F70E1F-D9A4-4331-BD53-66E8F1ACB982}" destId="{ADB904B0-E1B1-4550-8E1A-2BD90E51BE3A}" srcOrd="2" destOrd="0" presId="urn:microsoft.com/office/officeart/2018/2/layout/IconCircleList"/>
    <dgm:cxn modelId="{20F433A9-F494-4FE2-9B62-96381E2AC56A}" type="presParOf" srcId="{35F70E1F-D9A4-4331-BD53-66E8F1ACB982}" destId="{3CFE2492-2B7C-4CDE-85E5-911EF41D5D62}" srcOrd="3" destOrd="0" presId="urn:microsoft.com/office/officeart/2018/2/layout/IconCircleList"/>
    <dgm:cxn modelId="{9292D9A5-C0C3-4EA8-88E6-F2064F794D07}" type="presParOf" srcId="{AC5CF9EF-DD0B-46AD-9CD5-F6B564D0060E}" destId="{AB2642A7-89A4-4C29-847B-2A29E9472384}" srcOrd="3" destOrd="0" presId="urn:microsoft.com/office/officeart/2018/2/layout/IconCircleList"/>
    <dgm:cxn modelId="{611BFB72-1B17-437D-8CB7-7F0F3FBFEEDE}" type="presParOf" srcId="{AC5CF9EF-DD0B-46AD-9CD5-F6B564D0060E}" destId="{BA94156F-B1F6-43AC-84C2-1FBEC2DD346C}" srcOrd="4" destOrd="0" presId="urn:microsoft.com/office/officeart/2018/2/layout/IconCircleList"/>
    <dgm:cxn modelId="{FBA29C5E-DED4-4F3E-B325-22EE61607582}" type="presParOf" srcId="{BA94156F-B1F6-43AC-84C2-1FBEC2DD346C}" destId="{FBA6FBBD-0622-4391-9CA9-59CF674216A5}" srcOrd="0" destOrd="0" presId="urn:microsoft.com/office/officeart/2018/2/layout/IconCircleList"/>
    <dgm:cxn modelId="{F8E26166-A8DC-49D0-B989-7E56AF1D2422}" type="presParOf" srcId="{BA94156F-B1F6-43AC-84C2-1FBEC2DD346C}" destId="{239FC005-4D75-4492-B0BB-4E5B2B869799}" srcOrd="1" destOrd="0" presId="urn:microsoft.com/office/officeart/2018/2/layout/IconCircleList"/>
    <dgm:cxn modelId="{D9ADA534-D4A7-4FD8-A9E6-A9D442B09882}" type="presParOf" srcId="{BA94156F-B1F6-43AC-84C2-1FBEC2DD346C}" destId="{2CE9E9C7-61E0-45FA-AE73-CA8A2CCCED3F}" srcOrd="2" destOrd="0" presId="urn:microsoft.com/office/officeart/2018/2/layout/IconCircleList"/>
    <dgm:cxn modelId="{7429492C-3290-40C0-9330-E2FB0C20ABE5}" type="presParOf" srcId="{BA94156F-B1F6-43AC-84C2-1FBEC2DD346C}" destId="{2E613474-F550-4F4A-933F-8F572C251C80}" srcOrd="3" destOrd="0" presId="urn:microsoft.com/office/officeart/2018/2/layout/IconCircleList"/>
    <dgm:cxn modelId="{ADC135D3-EDA2-453C-A6C8-B5E95D2F173C}" type="presParOf" srcId="{AC5CF9EF-DD0B-46AD-9CD5-F6B564D0060E}" destId="{970D0D0A-DF0B-4FAC-82F3-91FA61FF6C58}" srcOrd="5" destOrd="0" presId="urn:microsoft.com/office/officeart/2018/2/layout/IconCircleList"/>
    <dgm:cxn modelId="{E2CE5B22-AF18-4279-BA67-963B9963C781}" type="presParOf" srcId="{AC5CF9EF-DD0B-46AD-9CD5-F6B564D0060E}" destId="{204C5F6F-705D-4072-A36D-966B925188C8}" srcOrd="6" destOrd="0" presId="urn:microsoft.com/office/officeart/2018/2/layout/IconCircleList"/>
    <dgm:cxn modelId="{A37DBA33-6A36-4E98-85AA-DC7AFB96D1C8}" type="presParOf" srcId="{204C5F6F-705D-4072-A36D-966B925188C8}" destId="{84798CFE-7FFE-46BE-96D9-FD3201138B90}" srcOrd="0" destOrd="0" presId="urn:microsoft.com/office/officeart/2018/2/layout/IconCircleList"/>
    <dgm:cxn modelId="{47EE1FC2-C36A-49B0-80D6-90C03828E228}" type="presParOf" srcId="{204C5F6F-705D-4072-A36D-966B925188C8}" destId="{028BB0D7-8367-4CC0-923B-9393B0682807}" srcOrd="1" destOrd="0" presId="urn:microsoft.com/office/officeart/2018/2/layout/IconCircleList"/>
    <dgm:cxn modelId="{712B1154-8F6C-4663-9C56-98908B4C2A9F}" type="presParOf" srcId="{204C5F6F-705D-4072-A36D-966B925188C8}" destId="{F9611027-529B-4374-8EE6-56920156B153}" srcOrd="2" destOrd="0" presId="urn:microsoft.com/office/officeart/2018/2/layout/IconCircleList"/>
    <dgm:cxn modelId="{54941709-0AE0-4EB9-9DD3-36FB7A4BE18F}" type="presParOf" srcId="{204C5F6F-705D-4072-A36D-966B925188C8}" destId="{3701530F-A55A-4A78-8046-B285C3517B0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770B2-AE20-49DF-ADCF-3C53CF8460F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E922AA-08F6-4216-9792-383C6575D093}">
      <dgm:prSet/>
      <dgm:spPr/>
      <dgm:t>
        <a:bodyPr/>
        <a:lstStyle/>
        <a:p>
          <a:pPr>
            <a:defRPr b="1"/>
          </a:pPr>
          <a:r>
            <a:rPr lang="en-US"/>
            <a:t>Performance improvements:</a:t>
          </a:r>
        </a:p>
      </dgm:t>
    </dgm:pt>
    <dgm:pt modelId="{D4E2A71D-A2A4-4FD8-B614-8BCBB0ED22FB}" type="parTrans" cxnId="{33DBD2F8-B248-4AE9-91A3-EC2904E57992}">
      <dgm:prSet/>
      <dgm:spPr/>
      <dgm:t>
        <a:bodyPr/>
        <a:lstStyle/>
        <a:p>
          <a:endParaRPr lang="en-US"/>
        </a:p>
      </dgm:t>
    </dgm:pt>
    <dgm:pt modelId="{0310D44F-D8D3-4C57-91F9-6C164E843394}" type="sibTrans" cxnId="{33DBD2F8-B248-4AE9-91A3-EC2904E57992}">
      <dgm:prSet/>
      <dgm:spPr/>
      <dgm:t>
        <a:bodyPr/>
        <a:lstStyle/>
        <a:p>
          <a:endParaRPr lang="en-US"/>
        </a:p>
      </dgm:t>
    </dgm:pt>
    <dgm:pt modelId="{0A8CE1F1-3571-406D-B5A1-08B11282ED61}">
      <dgm:prSet custT="1"/>
      <dgm:spPr/>
      <dgm:t>
        <a:bodyPr/>
        <a:lstStyle/>
        <a:p>
          <a:r>
            <a:rPr lang="en-US" sz="1400" dirty="0"/>
            <a:t>- Incorporate constraints like venue availability or team preferences</a:t>
          </a:r>
        </a:p>
      </dgm:t>
    </dgm:pt>
    <dgm:pt modelId="{B7C45C56-7C78-41DA-BC78-6BBAF9762827}" type="parTrans" cxnId="{DB446229-AB3C-4367-90A5-ECA979863C3E}">
      <dgm:prSet/>
      <dgm:spPr/>
      <dgm:t>
        <a:bodyPr/>
        <a:lstStyle/>
        <a:p>
          <a:endParaRPr lang="en-US"/>
        </a:p>
      </dgm:t>
    </dgm:pt>
    <dgm:pt modelId="{09E9558E-DFE0-4AF1-ACCC-32AB84DC6D79}" type="sibTrans" cxnId="{DB446229-AB3C-4367-90A5-ECA979863C3E}">
      <dgm:prSet/>
      <dgm:spPr/>
      <dgm:t>
        <a:bodyPr/>
        <a:lstStyle/>
        <a:p>
          <a:endParaRPr lang="en-US"/>
        </a:p>
      </dgm:t>
    </dgm:pt>
    <dgm:pt modelId="{D74169BE-AB62-4D9D-967B-8E9A76AF20C1}">
      <dgm:prSet custT="1"/>
      <dgm:spPr/>
      <dgm:t>
        <a:bodyPr/>
        <a:lstStyle/>
        <a:p>
          <a:r>
            <a:rPr lang="en-US" sz="1400" dirty="0"/>
            <a:t>- Expand the quantity of data that I use and tailor the model to be used with real-world sport data.</a:t>
          </a:r>
        </a:p>
      </dgm:t>
    </dgm:pt>
    <dgm:pt modelId="{29E2D3CB-8A15-46E6-936C-03DABDDEE63B}" type="parTrans" cxnId="{DC7E8349-87E1-4492-9F51-7B9DFD5E6346}">
      <dgm:prSet/>
      <dgm:spPr/>
      <dgm:t>
        <a:bodyPr/>
        <a:lstStyle/>
        <a:p>
          <a:endParaRPr lang="en-US"/>
        </a:p>
      </dgm:t>
    </dgm:pt>
    <dgm:pt modelId="{136F95DC-1923-447E-A51B-26F7E338F5CD}" type="sibTrans" cxnId="{DC7E8349-87E1-4492-9F51-7B9DFD5E6346}">
      <dgm:prSet/>
      <dgm:spPr/>
      <dgm:t>
        <a:bodyPr/>
        <a:lstStyle/>
        <a:p>
          <a:endParaRPr lang="en-US"/>
        </a:p>
      </dgm:t>
    </dgm:pt>
    <dgm:pt modelId="{D787EF65-35DD-4785-9843-28985EDD95F0}">
      <dgm:prSet/>
      <dgm:spPr/>
      <dgm:t>
        <a:bodyPr/>
        <a:lstStyle/>
        <a:p>
          <a:pPr>
            <a:defRPr b="1"/>
          </a:pPr>
          <a:r>
            <a:rPr lang="en-US"/>
            <a:t>Sensitivity Analysis</a:t>
          </a:r>
        </a:p>
      </dgm:t>
    </dgm:pt>
    <dgm:pt modelId="{0E81BF2A-795E-445B-961B-E4BF73136F22}" type="parTrans" cxnId="{99E47C59-653F-4962-A7DC-34A82AF8D964}">
      <dgm:prSet/>
      <dgm:spPr/>
      <dgm:t>
        <a:bodyPr/>
        <a:lstStyle/>
        <a:p>
          <a:endParaRPr lang="en-US"/>
        </a:p>
      </dgm:t>
    </dgm:pt>
    <dgm:pt modelId="{5127BE3B-30E3-41B3-BC65-0BB437622925}" type="sibTrans" cxnId="{99E47C59-653F-4962-A7DC-34A82AF8D964}">
      <dgm:prSet/>
      <dgm:spPr/>
      <dgm:t>
        <a:bodyPr/>
        <a:lstStyle/>
        <a:p>
          <a:endParaRPr lang="en-US"/>
        </a:p>
      </dgm:t>
    </dgm:pt>
    <dgm:pt modelId="{04683C29-347D-4904-A1D4-BF2368F8C31E}">
      <dgm:prSet custT="1"/>
      <dgm:spPr/>
      <dgm:t>
        <a:bodyPr/>
        <a:lstStyle/>
        <a:p>
          <a:r>
            <a:rPr lang="en-US" sz="1400" dirty="0"/>
            <a:t>Assess how changes in the revenue per game impacts the match schedules</a:t>
          </a:r>
        </a:p>
      </dgm:t>
    </dgm:pt>
    <dgm:pt modelId="{8E2D8832-5039-45D0-A49C-E72202E19ECB}" type="parTrans" cxnId="{CD2DCEF6-8ABF-46EB-AB49-8E6A9A5F75E6}">
      <dgm:prSet/>
      <dgm:spPr/>
      <dgm:t>
        <a:bodyPr/>
        <a:lstStyle/>
        <a:p>
          <a:endParaRPr lang="en-US"/>
        </a:p>
      </dgm:t>
    </dgm:pt>
    <dgm:pt modelId="{59ECFCBA-2367-47F1-9DAE-4D7353B3C4E8}" type="sibTrans" cxnId="{CD2DCEF6-8ABF-46EB-AB49-8E6A9A5F75E6}">
      <dgm:prSet/>
      <dgm:spPr/>
      <dgm:t>
        <a:bodyPr/>
        <a:lstStyle/>
        <a:p>
          <a:endParaRPr lang="en-US"/>
        </a:p>
      </dgm:t>
    </dgm:pt>
    <dgm:pt modelId="{4698B40B-F7E1-4D11-B9E1-EED45945F92F}">
      <dgm:prSet/>
      <dgm:spPr/>
      <dgm:t>
        <a:bodyPr/>
        <a:lstStyle/>
        <a:p>
          <a:pPr>
            <a:defRPr b="1"/>
          </a:pPr>
          <a:r>
            <a:rPr lang="en-US"/>
            <a:t>Integration</a:t>
          </a:r>
        </a:p>
      </dgm:t>
    </dgm:pt>
    <dgm:pt modelId="{B9D4395A-3C86-4EB4-8647-B975679D1523}" type="parTrans" cxnId="{4A874197-43B1-4D92-B6B0-FBE9E6E9E0F6}">
      <dgm:prSet/>
      <dgm:spPr/>
      <dgm:t>
        <a:bodyPr/>
        <a:lstStyle/>
        <a:p>
          <a:endParaRPr lang="en-US"/>
        </a:p>
      </dgm:t>
    </dgm:pt>
    <dgm:pt modelId="{A0CD284A-FCAC-4A43-B253-E8434C874688}" type="sibTrans" cxnId="{4A874197-43B1-4D92-B6B0-FBE9E6E9E0F6}">
      <dgm:prSet/>
      <dgm:spPr/>
      <dgm:t>
        <a:bodyPr/>
        <a:lstStyle/>
        <a:p>
          <a:endParaRPr lang="en-US"/>
        </a:p>
      </dgm:t>
    </dgm:pt>
    <dgm:pt modelId="{B681DA0D-A0C8-45AB-A39C-34ED33BD9F60}">
      <dgm:prSet custT="1"/>
      <dgm:spPr/>
      <dgm:t>
        <a:bodyPr/>
        <a:lstStyle/>
        <a:p>
          <a:r>
            <a:rPr lang="en-US" sz="1400" dirty="0"/>
            <a:t>With a wide range of real-world data, I could use ML to predict match interest and automate revenue estimations</a:t>
          </a:r>
        </a:p>
      </dgm:t>
    </dgm:pt>
    <dgm:pt modelId="{B4F12145-AEE1-4E18-BD46-FB44F534BC72}" type="parTrans" cxnId="{CB61FEBA-EF22-4620-BD1A-136712E03B09}">
      <dgm:prSet/>
      <dgm:spPr/>
      <dgm:t>
        <a:bodyPr/>
        <a:lstStyle/>
        <a:p>
          <a:endParaRPr lang="en-US"/>
        </a:p>
      </dgm:t>
    </dgm:pt>
    <dgm:pt modelId="{E8C1894A-6A3E-497D-95B8-7070A5BA8AB7}" type="sibTrans" cxnId="{CB61FEBA-EF22-4620-BD1A-136712E03B09}">
      <dgm:prSet/>
      <dgm:spPr/>
      <dgm:t>
        <a:bodyPr/>
        <a:lstStyle/>
        <a:p>
          <a:endParaRPr lang="en-US"/>
        </a:p>
      </dgm:t>
    </dgm:pt>
    <dgm:pt modelId="{1CB45F9C-B2F3-4DF9-A42E-C54AADD9BC90}" type="pres">
      <dgm:prSet presAssocID="{4F0770B2-AE20-49DF-ADCF-3C53CF8460F2}" presName="root" presStyleCnt="0">
        <dgm:presLayoutVars>
          <dgm:dir/>
          <dgm:resizeHandles val="exact"/>
        </dgm:presLayoutVars>
      </dgm:prSet>
      <dgm:spPr/>
    </dgm:pt>
    <dgm:pt modelId="{FE078B53-CC96-4F4F-A479-7ADB14054014}" type="pres">
      <dgm:prSet presAssocID="{88E922AA-08F6-4216-9792-383C6575D093}" presName="compNode" presStyleCnt="0"/>
      <dgm:spPr/>
    </dgm:pt>
    <dgm:pt modelId="{FCF0E2B7-4C6E-4839-AFE6-3058AD159E76}" type="pres">
      <dgm:prSet presAssocID="{88E922AA-08F6-4216-9792-383C6575D0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9B17F1-D67B-4671-9576-8C5B19D75BCE}" type="pres">
      <dgm:prSet presAssocID="{88E922AA-08F6-4216-9792-383C6575D093}" presName="iconSpace" presStyleCnt="0"/>
      <dgm:spPr/>
    </dgm:pt>
    <dgm:pt modelId="{47BCF03D-1EA4-4F45-A8E7-BDDB0874F97C}" type="pres">
      <dgm:prSet presAssocID="{88E922AA-08F6-4216-9792-383C6575D093}" presName="parTx" presStyleLbl="revTx" presStyleIdx="0" presStyleCnt="6">
        <dgm:presLayoutVars>
          <dgm:chMax val="0"/>
          <dgm:chPref val="0"/>
        </dgm:presLayoutVars>
      </dgm:prSet>
      <dgm:spPr/>
    </dgm:pt>
    <dgm:pt modelId="{A8441105-FA43-475E-A337-69F4696B6566}" type="pres">
      <dgm:prSet presAssocID="{88E922AA-08F6-4216-9792-383C6575D093}" presName="txSpace" presStyleCnt="0"/>
      <dgm:spPr/>
    </dgm:pt>
    <dgm:pt modelId="{5C9A34FF-5830-4965-B01E-7383784468BE}" type="pres">
      <dgm:prSet presAssocID="{88E922AA-08F6-4216-9792-383C6575D093}" presName="desTx" presStyleLbl="revTx" presStyleIdx="1" presStyleCnt="6">
        <dgm:presLayoutVars/>
      </dgm:prSet>
      <dgm:spPr/>
    </dgm:pt>
    <dgm:pt modelId="{413B3792-DA3B-4D59-8472-DBD8E57D8FCD}" type="pres">
      <dgm:prSet presAssocID="{0310D44F-D8D3-4C57-91F9-6C164E843394}" presName="sibTrans" presStyleCnt="0"/>
      <dgm:spPr/>
    </dgm:pt>
    <dgm:pt modelId="{2BD7004A-549C-430E-830E-097C912A84C5}" type="pres">
      <dgm:prSet presAssocID="{D787EF65-35DD-4785-9843-28985EDD95F0}" presName="compNode" presStyleCnt="0"/>
      <dgm:spPr/>
    </dgm:pt>
    <dgm:pt modelId="{BF441A6E-7F25-4136-8008-F736C4A4032F}" type="pres">
      <dgm:prSet presAssocID="{D787EF65-35DD-4785-9843-28985EDD95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085D3C3-D141-46FB-AE85-0E53FD9BFBEB}" type="pres">
      <dgm:prSet presAssocID="{D787EF65-35DD-4785-9843-28985EDD95F0}" presName="iconSpace" presStyleCnt="0"/>
      <dgm:spPr/>
    </dgm:pt>
    <dgm:pt modelId="{002EA6DA-AD97-4FD4-8250-896A7A3AA2D4}" type="pres">
      <dgm:prSet presAssocID="{D787EF65-35DD-4785-9843-28985EDD95F0}" presName="parTx" presStyleLbl="revTx" presStyleIdx="2" presStyleCnt="6">
        <dgm:presLayoutVars>
          <dgm:chMax val="0"/>
          <dgm:chPref val="0"/>
        </dgm:presLayoutVars>
      </dgm:prSet>
      <dgm:spPr/>
    </dgm:pt>
    <dgm:pt modelId="{D0ED3DBC-6069-427C-A9CD-C8F6B44DDD71}" type="pres">
      <dgm:prSet presAssocID="{D787EF65-35DD-4785-9843-28985EDD95F0}" presName="txSpace" presStyleCnt="0"/>
      <dgm:spPr/>
    </dgm:pt>
    <dgm:pt modelId="{A0DB4D65-2977-4DE9-8212-A5D0C0DE3594}" type="pres">
      <dgm:prSet presAssocID="{D787EF65-35DD-4785-9843-28985EDD95F0}" presName="desTx" presStyleLbl="revTx" presStyleIdx="3" presStyleCnt="6">
        <dgm:presLayoutVars/>
      </dgm:prSet>
      <dgm:spPr/>
    </dgm:pt>
    <dgm:pt modelId="{90733B4D-70B4-4CCE-9A8D-D51AF6ED0161}" type="pres">
      <dgm:prSet presAssocID="{5127BE3B-30E3-41B3-BC65-0BB437622925}" presName="sibTrans" presStyleCnt="0"/>
      <dgm:spPr/>
    </dgm:pt>
    <dgm:pt modelId="{5CCBE048-7EF5-4B5C-B962-C23874FE19C3}" type="pres">
      <dgm:prSet presAssocID="{4698B40B-F7E1-4D11-B9E1-EED45945F92F}" presName="compNode" presStyleCnt="0"/>
      <dgm:spPr/>
    </dgm:pt>
    <dgm:pt modelId="{1636EA3D-8595-435D-9A88-6E4932492CB5}" type="pres">
      <dgm:prSet presAssocID="{4698B40B-F7E1-4D11-B9E1-EED45945F9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A59DA9-1AE1-44D2-BE85-C640B55E49CA}" type="pres">
      <dgm:prSet presAssocID="{4698B40B-F7E1-4D11-B9E1-EED45945F92F}" presName="iconSpace" presStyleCnt="0"/>
      <dgm:spPr/>
    </dgm:pt>
    <dgm:pt modelId="{D574E71E-4987-4621-8420-9D708E0E6D20}" type="pres">
      <dgm:prSet presAssocID="{4698B40B-F7E1-4D11-B9E1-EED45945F92F}" presName="parTx" presStyleLbl="revTx" presStyleIdx="4" presStyleCnt="6">
        <dgm:presLayoutVars>
          <dgm:chMax val="0"/>
          <dgm:chPref val="0"/>
        </dgm:presLayoutVars>
      </dgm:prSet>
      <dgm:spPr/>
    </dgm:pt>
    <dgm:pt modelId="{3A6D4677-7A1D-4217-A06B-F2143A65CCE7}" type="pres">
      <dgm:prSet presAssocID="{4698B40B-F7E1-4D11-B9E1-EED45945F92F}" presName="txSpace" presStyleCnt="0"/>
      <dgm:spPr/>
    </dgm:pt>
    <dgm:pt modelId="{6654282C-5BD6-4376-A995-3D4C3B62F581}" type="pres">
      <dgm:prSet presAssocID="{4698B40B-F7E1-4D11-B9E1-EED45945F92F}" presName="desTx" presStyleLbl="revTx" presStyleIdx="5" presStyleCnt="6">
        <dgm:presLayoutVars/>
      </dgm:prSet>
      <dgm:spPr/>
    </dgm:pt>
  </dgm:ptLst>
  <dgm:cxnLst>
    <dgm:cxn modelId="{579D9810-D4CB-4545-8650-0315BBABD555}" type="presOf" srcId="{0A8CE1F1-3571-406D-B5A1-08B11282ED61}" destId="{5C9A34FF-5830-4965-B01E-7383784468BE}" srcOrd="0" destOrd="0" presId="urn:microsoft.com/office/officeart/2018/5/layout/CenteredIconLabelDescriptionList"/>
    <dgm:cxn modelId="{DB446229-AB3C-4367-90A5-ECA979863C3E}" srcId="{88E922AA-08F6-4216-9792-383C6575D093}" destId="{0A8CE1F1-3571-406D-B5A1-08B11282ED61}" srcOrd="0" destOrd="0" parTransId="{B7C45C56-7C78-41DA-BC78-6BBAF9762827}" sibTransId="{09E9558E-DFE0-4AF1-ACCC-32AB84DC6D79}"/>
    <dgm:cxn modelId="{99FC502B-BBFA-47ED-AF1B-16EBB85B4907}" type="presOf" srcId="{D74169BE-AB62-4D9D-967B-8E9A76AF20C1}" destId="{5C9A34FF-5830-4965-B01E-7383784468BE}" srcOrd="0" destOrd="1" presId="urn:microsoft.com/office/officeart/2018/5/layout/CenteredIconLabelDescriptionList"/>
    <dgm:cxn modelId="{DC7E8349-87E1-4492-9F51-7B9DFD5E6346}" srcId="{88E922AA-08F6-4216-9792-383C6575D093}" destId="{D74169BE-AB62-4D9D-967B-8E9A76AF20C1}" srcOrd="1" destOrd="0" parTransId="{29E2D3CB-8A15-46E6-936C-03DABDDEE63B}" sibTransId="{136F95DC-1923-447E-A51B-26F7E338F5CD}"/>
    <dgm:cxn modelId="{CB1E9F6F-291F-4004-89B8-C761F64ED840}" type="presOf" srcId="{88E922AA-08F6-4216-9792-383C6575D093}" destId="{47BCF03D-1EA4-4F45-A8E7-BDDB0874F97C}" srcOrd="0" destOrd="0" presId="urn:microsoft.com/office/officeart/2018/5/layout/CenteredIconLabelDescriptionList"/>
    <dgm:cxn modelId="{99E47C59-653F-4962-A7DC-34A82AF8D964}" srcId="{4F0770B2-AE20-49DF-ADCF-3C53CF8460F2}" destId="{D787EF65-35DD-4785-9843-28985EDD95F0}" srcOrd="1" destOrd="0" parTransId="{0E81BF2A-795E-445B-961B-E4BF73136F22}" sibTransId="{5127BE3B-30E3-41B3-BC65-0BB437622925}"/>
    <dgm:cxn modelId="{4A874197-43B1-4D92-B6B0-FBE9E6E9E0F6}" srcId="{4F0770B2-AE20-49DF-ADCF-3C53CF8460F2}" destId="{4698B40B-F7E1-4D11-B9E1-EED45945F92F}" srcOrd="2" destOrd="0" parTransId="{B9D4395A-3C86-4EB4-8647-B975679D1523}" sibTransId="{A0CD284A-FCAC-4A43-B253-E8434C874688}"/>
    <dgm:cxn modelId="{CB61FEBA-EF22-4620-BD1A-136712E03B09}" srcId="{4698B40B-F7E1-4D11-B9E1-EED45945F92F}" destId="{B681DA0D-A0C8-45AB-A39C-34ED33BD9F60}" srcOrd="0" destOrd="0" parTransId="{B4F12145-AEE1-4E18-BD46-FB44F534BC72}" sibTransId="{E8C1894A-6A3E-497D-95B8-7070A5BA8AB7}"/>
    <dgm:cxn modelId="{C29519C1-6174-4BEC-BA4A-A66F1A7112F0}" type="presOf" srcId="{D787EF65-35DD-4785-9843-28985EDD95F0}" destId="{002EA6DA-AD97-4FD4-8250-896A7A3AA2D4}" srcOrd="0" destOrd="0" presId="urn:microsoft.com/office/officeart/2018/5/layout/CenteredIconLabelDescriptionList"/>
    <dgm:cxn modelId="{D59C3CCC-EDE1-4614-832F-37058F29573A}" type="presOf" srcId="{4698B40B-F7E1-4D11-B9E1-EED45945F92F}" destId="{D574E71E-4987-4621-8420-9D708E0E6D20}" srcOrd="0" destOrd="0" presId="urn:microsoft.com/office/officeart/2018/5/layout/CenteredIconLabelDescriptionList"/>
    <dgm:cxn modelId="{C14EAFD3-E340-4C90-A225-E1344EA9259C}" type="presOf" srcId="{4F0770B2-AE20-49DF-ADCF-3C53CF8460F2}" destId="{1CB45F9C-B2F3-4DF9-A42E-C54AADD9BC90}" srcOrd="0" destOrd="0" presId="urn:microsoft.com/office/officeart/2018/5/layout/CenteredIconLabelDescriptionList"/>
    <dgm:cxn modelId="{6D6D13DB-B000-424F-A0BC-BC8A1B9149EA}" type="presOf" srcId="{04683C29-347D-4904-A1D4-BF2368F8C31E}" destId="{A0DB4D65-2977-4DE9-8212-A5D0C0DE3594}" srcOrd="0" destOrd="0" presId="urn:microsoft.com/office/officeart/2018/5/layout/CenteredIconLabelDescriptionList"/>
    <dgm:cxn modelId="{CD2DCEF6-8ABF-46EB-AB49-8E6A9A5F75E6}" srcId="{D787EF65-35DD-4785-9843-28985EDD95F0}" destId="{04683C29-347D-4904-A1D4-BF2368F8C31E}" srcOrd="0" destOrd="0" parTransId="{8E2D8832-5039-45D0-A49C-E72202E19ECB}" sibTransId="{59ECFCBA-2367-47F1-9DAE-4D7353B3C4E8}"/>
    <dgm:cxn modelId="{33DBD2F8-B248-4AE9-91A3-EC2904E57992}" srcId="{4F0770B2-AE20-49DF-ADCF-3C53CF8460F2}" destId="{88E922AA-08F6-4216-9792-383C6575D093}" srcOrd="0" destOrd="0" parTransId="{D4E2A71D-A2A4-4FD8-B614-8BCBB0ED22FB}" sibTransId="{0310D44F-D8D3-4C57-91F9-6C164E843394}"/>
    <dgm:cxn modelId="{F67E36FC-1D3C-4B0C-9850-FE7C2BA4E3B2}" type="presOf" srcId="{B681DA0D-A0C8-45AB-A39C-34ED33BD9F60}" destId="{6654282C-5BD6-4376-A995-3D4C3B62F581}" srcOrd="0" destOrd="0" presId="urn:microsoft.com/office/officeart/2018/5/layout/CenteredIconLabelDescriptionList"/>
    <dgm:cxn modelId="{C635A1B7-DD9D-4458-992A-D5129198EBB4}" type="presParOf" srcId="{1CB45F9C-B2F3-4DF9-A42E-C54AADD9BC90}" destId="{FE078B53-CC96-4F4F-A479-7ADB14054014}" srcOrd="0" destOrd="0" presId="urn:microsoft.com/office/officeart/2018/5/layout/CenteredIconLabelDescriptionList"/>
    <dgm:cxn modelId="{875F4321-EE4E-49E4-89C3-7EA8130C6BEC}" type="presParOf" srcId="{FE078B53-CC96-4F4F-A479-7ADB14054014}" destId="{FCF0E2B7-4C6E-4839-AFE6-3058AD159E76}" srcOrd="0" destOrd="0" presId="urn:microsoft.com/office/officeart/2018/5/layout/CenteredIconLabelDescriptionList"/>
    <dgm:cxn modelId="{F7CE3997-245A-4BDF-A57E-0F61D0A4918E}" type="presParOf" srcId="{FE078B53-CC96-4F4F-A479-7ADB14054014}" destId="{C29B17F1-D67B-4671-9576-8C5B19D75BCE}" srcOrd="1" destOrd="0" presId="urn:microsoft.com/office/officeart/2018/5/layout/CenteredIconLabelDescriptionList"/>
    <dgm:cxn modelId="{A7565082-3FD2-4185-9D6F-FD67E3392BC6}" type="presParOf" srcId="{FE078B53-CC96-4F4F-A479-7ADB14054014}" destId="{47BCF03D-1EA4-4F45-A8E7-BDDB0874F97C}" srcOrd="2" destOrd="0" presId="urn:microsoft.com/office/officeart/2018/5/layout/CenteredIconLabelDescriptionList"/>
    <dgm:cxn modelId="{184E58D3-8A91-44AE-AE17-76CEE77CF870}" type="presParOf" srcId="{FE078B53-CC96-4F4F-A479-7ADB14054014}" destId="{A8441105-FA43-475E-A337-69F4696B6566}" srcOrd="3" destOrd="0" presId="urn:microsoft.com/office/officeart/2018/5/layout/CenteredIconLabelDescriptionList"/>
    <dgm:cxn modelId="{7BC8E263-6913-441E-BD93-50CFDDF37163}" type="presParOf" srcId="{FE078B53-CC96-4F4F-A479-7ADB14054014}" destId="{5C9A34FF-5830-4965-B01E-7383784468BE}" srcOrd="4" destOrd="0" presId="urn:microsoft.com/office/officeart/2018/5/layout/CenteredIconLabelDescriptionList"/>
    <dgm:cxn modelId="{8F915A77-CFDD-4516-ACFA-0F6BFD7332D3}" type="presParOf" srcId="{1CB45F9C-B2F3-4DF9-A42E-C54AADD9BC90}" destId="{413B3792-DA3B-4D59-8472-DBD8E57D8FCD}" srcOrd="1" destOrd="0" presId="urn:microsoft.com/office/officeart/2018/5/layout/CenteredIconLabelDescriptionList"/>
    <dgm:cxn modelId="{609BC0FA-3FB8-49CC-9D0D-E4D7A0F76900}" type="presParOf" srcId="{1CB45F9C-B2F3-4DF9-A42E-C54AADD9BC90}" destId="{2BD7004A-549C-430E-830E-097C912A84C5}" srcOrd="2" destOrd="0" presId="urn:microsoft.com/office/officeart/2018/5/layout/CenteredIconLabelDescriptionList"/>
    <dgm:cxn modelId="{451B21D6-AAD6-48A5-B1BF-26F98431F8AC}" type="presParOf" srcId="{2BD7004A-549C-430E-830E-097C912A84C5}" destId="{BF441A6E-7F25-4136-8008-F736C4A4032F}" srcOrd="0" destOrd="0" presId="urn:microsoft.com/office/officeart/2018/5/layout/CenteredIconLabelDescriptionList"/>
    <dgm:cxn modelId="{4996C355-32C3-4537-B2B1-CBB1FAFCCD1F}" type="presParOf" srcId="{2BD7004A-549C-430E-830E-097C912A84C5}" destId="{3085D3C3-D141-46FB-AE85-0E53FD9BFBEB}" srcOrd="1" destOrd="0" presId="urn:microsoft.com/office/officeart/2018/5/layout/CenteredIconLabelDescriptionList"/>
    <dgm:cxn modelId="{BA4FB0F5-11EA-47E7-A9D5-25F389CCBCA6}" type="presParOf" srcId="{2BD7004A-549C-430E-830E-097C912A84C5}" destId="{002EA6DA-AD97-4FD4-8250-896A7A3AA2D4}" srcOrd="2" destOrd="0" presId="urn:microsoft.com/office/officeart/2018/5/layout/CenteredIconLabelDescriptionList"/>
    <dgm:cxn modelId="{40F93458-7AAF-4BD4-B07F-21406EBA8991}" type="presParOf" srcId="{2BD7004A-549C-430E-830E-097C912A84C5}" destId="{D0ED3DBC-6069-427C-A9CD-C8F6B44DDD71}" srcOrd="3" destOrd="0" presId="urn:microsoft.com/office/officeart/2018/5/layout/CenteredIconLabelDescriptionList"/>
    <dgm:cxn modelId="{168F3A1E-5DB3-4817-BC18-21AA4B071CD8}" type="presParOf" srcId="{2BD7004A-549C-430E-830E-097C912A84C5}" destId="{A0DB4D65-2977-4DE9-8212-A5D0C0DE3594}" srcOrd="4" destOrd="0" presId="urn:microsoft.com/office/officeart/2018/5/layout/CenteredIconLabelDescriptionList"/>
    <dgm:cxn modelId="{64869123-AD24-4523-B3CF-24BA2757C11A}" type="presParOf" srcId="{1CB45F9C-B2F3-4DF9-A42E-C54AADD9BC90}" destId="{90733B4D-70B4-4CCE-9A8D-D51AF6ED0161}" srcOrd="3" destOrd="0" presId="urn:microsoft.com/office/officeart/2018/5/layout/CenteredIconLabelDescriptionList"/>
    <dgm:cxn modelId="{B5965354-006F-47A4-9BE1-B3966F07268E}" type="presParOf" srcId="{1CB45F9C-B2F3-4DF9-A42E-C54AADD9BC90}" destId="{5CCBE048-7EF5-4B5C-B962-C23874FE19C3}" srcOrd="4" destOrd="0" presId="urn:microsoft.com/office/officeart/2018/5/layout/CenteredIconLabelDescriptionList"/>
    <dgm:cxn modelId="{984A5D57-67E0-4C2B-9F15-DCD43D807FD8}" type="presParOf" srcId="{5CCBE048-7EF5-4B5C-B962-C23874FE19C3}" destId="{1636EA3D-8595-435D-9A88-6E4932492CB5}" srcOrd="0" destOrd="0" presId="urn:microsoft.com/office/officeart/2018/5/layout/CenteredIconLabelDescriptionList"/>
    <dgm:cxn modelId="{B23724AB-EE69-4E9F-89FF-1807B335FE1E}" type="presParOf" srcId="{5CCBE048-7EF5-4B5C-B962-C23874FE19C3}" destId="{C1A59DA9-1AE1-44D2-BE85-C640B55E49CA}" srcOrd="1" destOrd="0" presId="urn:microsoft.com/office/officeart/2018/5/layout/CenteredIconLabelDescriptionList"/>
    <dgm:cxn modelId="{562467B5-D35D-4C31-AD8D-A0E80212906E}" type="presParOf" srcId="{5CCBE048-7EF5-4B5C-B962-C23874FE19C3}" destId="{D574E71E-4987-4621-8420-9D708E0E6D20}" srcOrd="2" destOrd="0" presId="urn:microsoft.com/office/officeart/2018/5/layout/CenteredIconLabelDescriptionList"/>
    <dgm:cxn modelId="{554E4F13-C9FC-437B-BD9D-F1D4EC2B4F42}" type="presParOf" srcId="{5CCBE048-7EF5-4B5C-B962-C23874FE19C3}" destId="{3A6D4677-7A1D-4217-A06B-F2143A65CCE7}" srcOrd="3" destOrd="0" presId="urn:microsoft.com/office/officeart/2018/5/layout/CenteredIconLabelDescriptionList"/>
    <dgm:cxn modelId="{211C1D30-541D-473C-A93A-E8AADF316BF2}" type="presParOf" srcId="{5CCBE048-7EF5-4B5C-B962-C23874FE19C3}" destId="{6654282C-5BD6-4376-A995-3D4C3B62F58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1BA12-22AB-494B-9AA9-A7C83CF17907}">
      <dsp:nvSpPr>
        <dsp:cNvPr id="0" name=""/>
        <dsp:cNvSpPr/>
      </dsp:nvSpPr>
      <dsp:spPr>
        <a:xfrm>
          <a:off x="559800" y="745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F5BC-9B85-466E-80FF-1D68BCEF0ED2}">
      <dsp:nvSpPr>
        <dsp:cNvPr id="0" name=""/>
        <dsp:cNvSpPr/>
      </dsp:nvSpPr>
      <dsp:spPr>
        <a:xfrm>
          <a:off x="559800" y="17590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Increased Revenue Potential</a:t>
          </a:r>
          <a:endParaRPr lang="en-US" sz="2100" kern="1200"/>
        </a:p>
      </dsp:txBody>
      <dsp:txXfrm>
        <a:off x="559800" y="1759046"/>
        <a:ext cx="4320000" cy="648000"/>
      </dsp:txXfrm>
    </dsp:sp>
    <dsp:sp modelId="{6406C0D1-6064-4188-A77B-02C736920488}">
      <dsp:nvSpPr>
        <dsp:cNvPr id="0" name=""/>
        <dsp:cNvSpPr/>
      </dsp:nvSpPr>
      <dsp:spPr>
        <a:xfrm>
          <a:off x="559800" y="2487274"/>
          <a:ext cx="4320000" cy="159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Maximizes match profitability by strategically aligning team matchups with revenue metrics.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/>
            <a:t>- Optimal scheduling will attract larger audiences to each match, leading to higher sales.</a:t>
          </a:r>
        </a:p>
      </dsp:txBody>
      <dsp:txXfrm>
        <a:off x="559800" y="2487274"/>
        <a:ext cx="4320000" cy="1598688"/>
      </dsp:txXfrm>
    </dsp:sp>
    <dsp:sp modelId="{81BD4DB0-A978-45D1-BF4A-A6F0CF39C3DC}">
      <dsp:nvSpPr>
        <dsp:cNvPr id="0" name=""/>
        <dsp:cNvSpPr/>
      </dsp:nvSpPr>
      <dsp:spPr>
        <a:xfrm>
          <a:off x="5635800" y="745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01201-C5AE-44BF-A14D-12205F95D545}">
      <dsp:nvSpPr>
        <dsp:cNvPr id="0" name=""/>
        <dsp:cNvSpPr/>
      </dsp:nvSpPr>
      <dsp:spPr>
        <a:xfrm>
          <a:off x="5635800" y="17590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Enhanced Operational Efficiency</a:t>
          </a:r>
          <a:endParaRPr lang="en-US" sz="2100" kern="1200"/>
        </a:p>
      </dsp:txBody>
      <dsp:txXfrm>
        <a:off x="5635800" y="1759046"/>
        <a:ext cx="4320000" cy="648000"/>
      </dsp:txXfrm>
    </dsp:sp>
    <dsp:sp modelId="{CAF19216-DF0E-423F-9E60-5FD3B7D475AB}">
      <dsp:nvSpPr>
        <dsp:cNvPr id="0" name=""/>
        <dsp:cNvSpPr/>
      </dsp:nvSpPr>
      <dsp:spPr>
        <a:xfrm>
          <a:off x="5635800" y="2487274"/>
          <a:ext cx="4320000" cy="159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By speeding up the complex scheduling process, it will save time and resources.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Automatically accounts for constraints like game limits per team and fairness principles.</a:t>
          </a:r>
        </a:p>
      </dsp:txBody>
      <dsp:txXfrm>
        <a:off x="5635800" y="2487274"/>
        <a:ext cx="4320000" cy="159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925A0-0782-443B-A37E-1C96FDB502CB}">
      <dsp:nvSpPr>
        <dsp:cNvPr id="0" name=""/>
        <dsp:cNvSpPr/>
      </dsp:nvSpPr>
      <dsp:spPr>
        <a:xfrm>
          <a:off x="0" y="287"/>
          <a:ext cx="10723605" cy="672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FEAB5-F695-49B3-ABD3-6A9CA12B9A81}">
      <dsp:nvSpPr>
        <dsp:cNvPr id="0" name=""/>
        <dsp:cNvSpPr/>
      </dsp:nvSpPr>
      <dsp:spPr>
        <a:xfrm>
          <a:off x="203399" y="151576"/>
          <a:ext cx="369818" cy="369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51E2F-3D65-4C47-BF2C-4BC4735411EE}">
      <dsp:nvSpPr>
        <dsp:cNvPr id="0" name=""/>
        <dsp:cNvSpPr/>
      </dsp:nvSpPr>
      <dsp:spPr>
        <a:xfrm>
          <a:off x="776617" y="287"/>
          <a:ext cx="9946987" cy="67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2" tIns="71162" rIns="71162" bIns="711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table shows the data for each possible match up for three teams with the revenue and interest values</a:t>
          </a:r>
        </a:p>
      </dsp:txBody>
      <dsp:txXfrm>
        <a:off x="776617" y="287"/>
        <a:ext cx="9946987" cy="672396"/>
      </dsp:txXfrm>
    </dsp:sp>
    <dsp:sp modelId="{BB9745A4-C6A6-4713-85DB-73C9D1DD55E8}">
      <dsp:nvSpPr>
        <dsp:cNvPr id="0" name=""/>
        <dsp:cNvSpPr/>
      </dsp:nvSpPr>
      <dsp:spPr>
        <a:xfrm>
          <a:off x="0" y="840782"/>
          <a:ext cx="10723605" cy="672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85C4-432C-43A7-8A5B-EDF34F7BA5B2}">
      <dsp:nvSpPr>
        <dsp:cNvPr id="0" name=""/>
        <dsp:cNvSpPr/>
      </dsp:nvSpPr>
      <dsp:spPr>
        <a:xfrm>
          <a:off x="203399" y="992071"/>
          <a:ext cx="369818" cy="369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C24DE-68CA-450C-885C-BFB3AB0BAB3F}">
      <dsp:nvSpPr>
        <dsp:cNvPr id="0" name=""/>
        <dsp:cNvSpPr/>
      </dsp:nvSpPr>
      <dsp:spPr>
        <a:xfrm>
          <a:off x="776617" y="840782"/>
          <a:ext cx="9946987" cy="67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2" tIns="71162" rIns="71162" bIns="711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utilized a focused subset of data to demonstrate the impact of optimization in a clear, concise, and easily interpretable manner</a:t>
          </a:r>
        </a:p>
      </dsp:txBody>
      <dsp:txXfrm>
        <a:off x="776617" y="840782"/>
        <a:ext cx="9946987" cy="672396"/>
      </dsp:txXfrm>
    </dsp:sp>
    <dsp:sp modelId="{AC130EAB-1509-4AB1-A305-F5F5CA439F0B}">
      <dsp:nvSpPr>
        <dsp:cNvPr id="0" name=""/>
        <dsp:cNvSpPr/>
      </dsp:nvSpPr>
      <dsp:spPr>
        <a:xfrm>
          <a:off x="0" y="1681278"/>
          <a:ext cx="10723605" cy="672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C93D1-78F9-46C8-A054-0A1F47C46755}">
      <dsp:nvSpPr>
        <dsp:cNvPr id="0" name=""/>
        <dsp:cNvSpPr/>
      </dsp:nvSpPr>
      <dsp:spPr>
        <a:xfrm>
          <a:off x="203399" y="1832567"/>
          <a:ext cx="369818" cy="369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B276C-056B-4E76-A276-2DD14D7D8E53}">
      <dsp:nvSpPr>
        <dsp:cNvPr id="0" name=""/>
        <dsp:cNvSpPr/>
      </dsp:nvSpPr>
      <dsp:spPr>
        <a:xfrm>
          <a:off x="776617" y="1681278"/>
          <a:ext cx="9946987" cy="67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2" tIns="71162" rIns="71162" bIns="711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task will be to determine the optimal set of games to play that maximize revenue with this data.</a:t>
          </a:r>
        </a:p>
      </dsp:txBody>
      <dsp:txXfrm>
        <a:off x="776617" y="1681278"/>
        <a:ext cx="9946987" cy="672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E2242-5CA8-445E-AC7C-3857195957A8}">
      <dsp:nvSpPr>
        <dsp:cNvPr id="0" name=""/>
        <dsp:cNvSpPr/>
      </dsp:nvSpPr>
      <dsp:spPr>
        <a:xfrm>
          <a:off x="1040714" y="2184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C5D3-54F0-47A3-B14C-4AE6186E7FCB}">
      <dsp:nvSpPr>
        <dsp:cNvPr id="0" name=""/>
        <dsp:cNvSpPr/>
      </dsp:nvSpPr>
      <dsp:spPr>
        <a:xfrm>
          <a:off x="1275196" y="256329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F7F23-0EA3-4C58-8363-1BB8787F7236}">
      <dsp:nvSpPr>
        <dsp:cNvPr id="0" name=""/>
        <dsp:cNvSpPr/>
      </dsp:nvSpPr>
      <dsp:spPr>
        <a:xfrm>
          <a:off x="2396562" y="2184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Revenue = $64</a:t>
          </a:r>
        </a:p>
      </dsp:txBody>
      <dsp:txXfrm>
        <a:off x="2396562" y="21847"/>
        <a:ext cx="2631939" cy="1116580"/>
      </dsp:txXfrm>
    </dsp:sp>
    <dsp:sp modelId="{33BBC61E-D6E1-4CD8-B8FC-EDAFF478FCF9}">
      <dsp:nvSpPr>
        <dsp:cNvPr id="0" name=""/>
        <dsp:cNvSpPr/>
      </dsp:nvSpPr>
      <dsp:spPr>
        <a:xfrm>
          <a:off x="5487097" y="2184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5A64-0D10-4E9A-880E-E94CB6FBEE70}">
      <dsp:nvSpPr>
        <dsp:cNvPr id="0" name=""/>
        <dsp:cNvSpPr/>
      </dsp:nvSpPr>
      <dsp:spPr>
        <a:xfrm>
          <a:off x="5721579" y="256329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E2492-2B7C-4CDE-85E5-911EF41D5D62}">
      <dsp:nvSpPr>
        <dsp:cNvPr id="0" name=""/>
        <dsp:cNvSpPr/>
      </dsp:nvSpPr>
      <dsp:spPr>
        <a:xfrm>
          <a:off x="6842945" y="2184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Interest = 27</a:t>
          </a:r>
        </a:p>
      </dsp:txBody>
      <dsp:txXfrm>
        <a:off x="6842945" y="21847"/>
        <a:ext cx="2631939" cy="1116580"/>
      </dsp:txXfrm>
    </dsp:sp>
    <dsp:sp modelId="{FBA6FBBD-0622-4391-9CA9-59CF674216A5}">
      <dsp:nvSpPr>
        <dsp:cNvPr id="0" name=""/>
        <dsp:cNvSpPr/>
      </dsp:nvSpPr>
      <dsp:spPr>
        <a:xfrm>
          <a:off x="1040714" y="1604772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FC005-4D75-4492-B0BB-4E5B2B869799}">
      <dsp:nvSpPr>
        <dsp:cNvPr id="0" name=""/>
        <dsp:cNvSpPr/>
      </dsp:nvSpPr>
      <dsp:spPr>
        <a:xfrm>
          <a:off x="1275196" y="1839253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13474-F550-4F4A-933F-8F572C251C80}">
      <dsp:nvSpPr>
        <dsp:cNvPr id="0" name=""/>
        <dsp:cNvSpPr/>
      </dsp:nvSpPr>
      <dsp:spPr>
        <a:xfrm>
          <a:off x="2396562" y="1604772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table showcases the optimal set of matches as determined by the Mixed-Integer Programming model.</a:t>
          </a:r>
        </a:p>
      </dsp:txBody>
      <dsp:txXfrm>
        <a:off x="2396562" y="1604772"/>
        <a:ext cx="2631939" cy="1116580"/>
      </dsp:txXfrm>
    </dsp:sp>
    <dsp:sp modelId="{84798CFE-7FFE-46BE-96D9-FD3201138B90}">
      <dsp:nvSpPr>
        <dsp:cNvPr id="0" name=""/>
        <dsp:cNvSpPr/>
      </dsp:nvSpPr>
      <dsp:spPr>
        <a:xfrm>
          <a:off x="5487097" y="1604772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BB0D7-8367-4CC0-923B-9393B0682807}">
      <dsp:nvSpPr>
        <dsp:cNvPr id="0" name=""/>
        <dsp:cNvSpPr/>
      </dsp:nvSpPr>
      <dsp:spPr>
        <a:xfrm>
          <a:off x="5721579" y="1839253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530F-A55A-4A78-8046-B285C3517B05}">
      <dsp:nvSpPr>
        <dsp:cNvPr id="0" name=""/>
        <dsp:cNvSpPr/>
      </dsp:nvSpPr>
      <dsp:spPr>
        <a:xfrm>
          <a:off x="6842945" y="1604772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match balances revenue generation with audience interest, ensuring maximum profitability while respecting the constraints</a:t>
          </a:r>
        </a:p>
      </dsp:txBody>
      <dsp:txXfrm>
        <a:off x="6842945" y="1604772"/>
        <a:ext cx="2631939" cy="1116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E2B7-4C6E-4839-AFE6-3058AD159E76}">
      <dsp:nvSpPr>
        <dsp:cNvPr id="0" name=""/>
        <dsp:cNvSpPr/>
      </dsp:nvSpPr>
      <dsp:spPr>
        <a:xfrm>
          <a:off x="1020487" y="67430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F03D-1EA4-4F45-A8E7-BDDB0874F97C}">
      <dsp:nvSpPr>
        <dsp:cNvPr id="0" name=""/>
        <dsp:cNvSpPr/>
      </dsp:nvSpPr>
      <dsp:spPr>
        <a:xfrm>
          <a:off x="393" y="189379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Performance improvements:</a:t>
          </a:r>
        </a:p>
      </dsp:txBody>
      <dsp:txXfrm>
        <a:off x="393" y="1893795"/>
        <a:ext cx="3138750" cy="470812"/>
      </dsp:txXfrm>
    </dsp:sp>
    <dsp:sp modelId="{5C9A34FF-5830-4965-B01E-7383784468BE}">
      <dsp:nvSpPr>
        <dsp:cNvPr id="0" name=""/>
        <dsp:cNvSpPr/>
      </dsp:nvSpPr>
      <dsp:spPr>
        <a:xfrm>
          <a:off x="393" y="2420852"/>
          <a:ext cx="3138750" cy="106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Incorporate constraints like venue availability or team preferences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Expand the quantity of data that I use and tailor the model to be used with real-world sport data.</a:t>
          </a:r>
        </a:p>
      </dsp:txBody>
      <dsp:txXfrm>
        <a:off x="393" y="2420852"/>
        <a:ext cx="3138750" cy="1065676"/>
      </dsp:txXfrm>
    </dsp:sp>
    <dsp:sp modelId="{BF441A6E-7F25-4136-8008-F736C4A4032F}">
      <dsp:nvSpPr>
        <dsp:cNvPr id="0" name=""/>
        <dsp:cNvSpPr/>
      </dsp:nvSpPr>
      <dsp:spPr>
        <a:xfrm>
          <a:off x="4708518" y="67430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EA6DA-AD97-4FD4-8250-896A7A3AA2D4}">
      <dsp:nvSpPr>
        <dsp:cNvPr id="0" name=""/>
        <dsp:cNvSpPr/>
      </dsp:nvSpPr>
      <dsp:spPr>
        <a:xfrm>
          <a:off x="3688425" y="189379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Sensitivity Analysis</a:t>
          </a:r>
        </a:p>
      </dsp:txBody>
      <dsp:txXfrm>
        <a:off x="3688425" y="1893795"/>
        <a:ext cx="3138750" cy="470812"/>
      </dsp:txXfrm>
    </dsp:sp>
    <dsp:sp modelId="{A0DB4D65-2977-4DE9-8212-A5D0C0DE3594}">
      <dsp:nvSpPr>
        <dsp:cNvPr id="0" name=""/>
        <dsp:cNvSpPr/>
      </dsp:nvSpPr>
      <dsp:spPr>
        <a:xfrm>
          <a:off x="3688425" y="2420852"/>
          <a:ext cx="3138750" cy="106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how changes in the revenue per game impacts the match schedules</a:t>
          </a:r>
        </a:p>
      </dsp:txBody>
      <dsp:txXfrm>
        <a:off x="3688425" y="2420852"/>
        <a:ext cx="3138750" cy="1065676"/>
      </dsp:txXfrm>
    </dsp:sp>
    <dsp:sp modelId="{1636EA3D-8595-435D-9A88-6E4932492CB5}">
      <dsp:nvSpPr>
        <dsp:cNvPr id="0" name=""/>
        <dsp:cNvSpPr/>
      </dsp:nvSpPr>
      <dsp:spPr>
        <a:xfrm>
          <a:off x="8396550" y="67430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4E71E-4987-4621-8420-9D708E0E6D20}">
      <dsp:nvSpPr>
        <dsp:cNvPr id="0" name=""/>
        <dsp:cNvSpPr/>
      </dsp:nvSpPr>
      <dsp:spPr>
        <a:xfrm>
          <a:off x="7376456" y="189379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Integration</a:t>
          </a:r>
        </a:p>
      </dsp:txBody>
      <dsp:txXfrm>
        <a:off x="7376456" y="1893795"/>
        <a:ext cx="3138750" cy="470812"/>
      </dsp:txXfrm>
    </dsp:sp>
    <dsp:sp modelId="{6654282C-5BD6-4376-A995-3D4C3B62F581}">
      <dsp:nvSpPr>
        <dsp:cNvPr id="0" name=""/>
        <dsp:cNvSpPr/>
      </dsp:nvSpPr>
      <dsp:spPr>
        <a:xfrm>
          <a:off x="7376456" y="2420852"/>
          <a:ext cx="3138750" cy="106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a wide range of real-world data, I could use ML to predict match interest and automate revenue estimations</a:t>
          </a:r>
        </a:p>
      </dsp:txBody>
      <dsp:txXfrm>
        <a:off x="7376456" y="2420852"/>
        <a:ext cx="3138750" cy="106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oorplan on a table">
            <a:extLst>
              <a:ext uri="{FF2B5EF4-FFF2-40B4-BE49-F238E27FC236}">
                <a16:creationId xmlns:a16="http://schemas.microsoft.com/office/drawing/2014/main" id="{547546C3-DD22-754B-CAEE-EF108E18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8" b="12735"/>
          <a:stretch/>
        </p:blipFill>
        <p:spPr>
          <a:xfrm>
            <a:off x="20" y="6147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F14D-33EA-2DDD-5778-25A9980B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/>
              <a:t>Final Application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FAD02-E7FB-1EAA-ADA4-23F1340C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Carson Batchelor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E7207447-CA9E-CDB7-362F-ACB12F0C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1E444-87AC-5A4C-BB38-79578883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31894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0D6C-86DA-70D7-9D91-B4AE4D49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2" y="455066"/>
            <a:ext cx="5487648" cy="1807305"/>
          </a:xfrm>
        </p:spPr>
        <p:txBody>
          <a:bodyPr>
            <a:normAutofit/>
          </a:bodyPr>
          <a:lstStyle/>
          <a:p>
            <a:r>
              <a:rPr lang="en-US" dirty="0"/>
              <a:t>Optimization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83CB18-1EB8-9CB3-F6CF-AC07B68C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727983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The Problem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 sports league needs to optimize sports matches that strategically maximizes total revenue by aligning team matchups, venues, and timing with audience demand and profitability metrics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Stakeholders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Sports Leagues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Build trust with teams and fans while improving financial outcomes.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Event Organizers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Optimize resource allocation and boost overall profitability.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Fans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Enjoy fair, exciting, and well-organized games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B0C77-AE61-6369-23AE-449E615E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75" r="10236"/>
          <a:stretch/>
        </p:blipFill>
        <p:spPr>
          <a:xfrm>
            <a:off x="5576341" y="10"/>
            <a:ext cx="6622768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52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95F-F97C-B4B0-10D1-50C56A4D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Value?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FE528D-3F9B-5316-0898-DD67CE54E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85569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Diamond with solid fill">
            <a:extLst>
              <a:ext uri="{FF2B5EF4-FFF2-40B4-BE49-F238E27FC236}">
                <a16:creationId xmlns:a16="http://schemas.microsoft.com/office/drawing/2014/main" id="{B5F1721A-A250-FECA-0288-6C5B28183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855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46B38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9AD19-5A08-5534-4992-6F6E6AB7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7" y="954036"/>
            <a:ext cx="4727116" cy="680591"/>
          </a:xfrm>
        </p:spPr>
        <p:txBody>
          <a:bodyPr anchor="b">
            <a:normAutofit/>
          </a:bodyPr>
          <a:lstStyle/>
          <a:p>
            <a:r>
              <a:rPr lang="en-US" dirty="0"/>
              <a:t>Value Continued</a:t>
            </a:r>
          </a:p>
        </p:txBody>
      </p:sp>
      <p:pic>
        <p:nvPicPr>
          <p:cNvPr id="7" name="Graphic 6" descr="Dance">
            <a:extLst>
              <a:ext uri="{FF2B5EF4-FFF2-40B4-BE49-F238E27FC236}">
                <a16:creationId xmlns:a16="http://schemas.microsoft.com/office/drawing/2014/main" id="{134311E8-A568-4B91-14B8-75D8DFF1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935-257B-6CD9-362D-2D0386A2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62" y="2055813"/>
            <a:ext cx="6571938" cy="412114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200" b="1" dirty="0"/>
              <a:t>Audience Engagement &amp; Satisfaction</a:t>
            </a:r>
            <a:endParaRPr lang="en-US" sz="22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Delivering the best matchups based on audience interest will increase fan loyalty and retention.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Supports better venue utilization</a:t>
            </a:r>
          </a:p>
          <a:p>
            <a:pPr marL="285750" indent="-285750">
              <a:lnSpc>
                <a:spcPct val="90000"/>
              </a:lnSpc>
              <a:buFont typeface="+mj-lt"/>
              <a:buAutoNum type="arabicPeriod"/>
            </a:pPr>
            <a:r>
              <a:rPr lang="en-US" sz="2200" b="1" dirty="0"/>
              <a:t>Data-Driven Decision-Making</a:t>
            </a:r>
            <a:endParaRPr lang="en-US" sz="22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Uses predictive metrics to ensure every decision is backed by data.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Gives stakeholders the insights necessary to adapt strategies for future seasons.</a:t>
            </a:r>
          </a:p>
        </p:txBody>
      </p:sp>
    </p:spTree>
    <p:extLst>
      <p:ext uri="{BB962C8B-B14F-4D97-AF65-F5344CB8AC3E}">
        <p14:creationId xmlns:p14="http://schemas.microsoft.com/office/powerpoint/2010/main" val="26015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10D88-B902-8A7E-66AF-50DF900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25" y="807335"/>
            <a:ext cx="6265888" cy="856573"/>
          </a:xfrm>
        </p:spPr>
        <p:txBody>
          <a:bodyPr>
            <a:normAutofit/>
          </a:bodyPr>
          <a:lstStyle/>
          <a:p>
            <a:r>
              <a:rPr lang="en-US" sz="2400" dirty="0"/>
              <a:t>Components of the Optimization Model</a:t>
            </a:r>
          </a:p>
        </p:txBody>
      </p:sp>
      <p:pic>
        <p:nvPicPr>
          <p:cNvPr id="5" name="Picture 4" descr="Multi-colored push pins connected by a black wire">
            <a:extLst>
              <a:ext uri="{FF2B5EF4-FFF2-40B4-BE49-F238E27FC236}">
                <a16:creationId xmlns:a16="http://schemas.microsoft.com/office/drawing/2014/main" id="{EF564075-0828-D5B5-B068-AAFFCACF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66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7C2B-023F-87A4-6244-2A1F0BCC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71165"/>
            <a:ext cx="5821180" cy="46071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Objective: Maximizing Total Revenue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goal is to find the optimal set of matches to schedule that will respect the constraints and generate the most revenue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Decision Variable: Binary (game[team1,team2])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game[team1,team2] 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1 if team 1 plays team 2, otherwise 0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Constraints: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team can not play itself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team can play a max of 2 matches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team must play a min of 1 match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could easily be changed based on how many teams there are in league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match is unique 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(no reverse matchups)</a:t>
            </a:r>
          </a:p>
        </p:txBody>
      </p:sp>
    </p:spTree>
    <p:extLst>
      <p:ext uri="{BB962C8B-B14F-4D97-AF65-F5344CB8AC3E}">
        <p14:creationId xmlns:p14="http://schemas.microsoft.com/office/powerpoint/2010/main" val="31290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C025-CF2C-0299-3417-61C2BC37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EB0B3-5BC4-F496-1E2C-547123407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08" y="1690688"/>
            <a:ext cx="9907383" cy="1952898"/>
          </a:xfr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362547C-5B96-151E-71AB-C69513C90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155610"/>
              </p:ext>
            </p:extLst>
          </p:nvPr>
        </p:nvGraphicFramePr>
        <p:xfrm>
          <a:off x="630195" y="3818238"/>
          <a:ext cx="10723605" cy="235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73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DB94-FFC8-8DD1-E75F-7CA83FCB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Output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8B817B7-6286-01F9-E08E-A117A93C4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29000"/>
          <a:ext cx="10515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797CA6-8A26-F56B-95AF-887F24F3F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638" y="1278621"/>
            <a:ext cx="7402029" cy="19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6B3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1B087-AC6D-3056-9CE6-FF339A79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104" y="309626"/>
            <a:ext cx="915274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 and Further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3DF19-26FD-D841-2B71-E0B9D5B5D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63432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5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24D4-FDDE-BEB7-CB86-E5C8700C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28" y="1028164"/>
            <a:ext cx="5487649" cy="1126268"/>
          </a:xfrm>
        </p:spPr>
        <p:txBody>
          <a:bodyPr>
            <a:normAutofit/>
          </a:bodyPr>
          <a:lstStyle/>
          <a:p>
            <a:r>
              <a:rPr lang="en-US" sz="3600" dirty="0"/>
              <a:t>Additional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20DE-4317-90C7-1935-2177259D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2333297"/>
            <a:ext cx="4987666" cy="38436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Advanced Optimization Enhancements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Dynamic Scheduling: </a:t>
            </a:r>
            <a:r>
              <a:rPr lang="en-US" sz="1600" dirty="0"/>
              <a:t>Allow updates to schedules in real time to account for circumstances such as team injuries or weather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Multi-Objective Optimization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Expand the Objective function to balance revenue, interest, and fairness to ensure that there is equal revenue opportunities across all teams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Deployment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the cloud to implement the optimization model for scalability and accessibility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Develop a dashboard where users could input data to view results and test real scenarios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FF58B9E4-B8C3-4E35-4F27-0602D47E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3" r="12927" b="-1"/>
          <a:stretch/>
        </p:blipFill>
        <p:spPr>
          <a:xfrm>
            <a:off x="5492498" y="10"/>
            <a:ext cx="670661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666781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8E2E5"/>
      </a:lt2>
      <a:accent1>
        <a:srgbClr val="46B381"/>
      </a:accent1>
      <a:accent2>
        <a:srgbClr val="3BB14A"/>
      </a:accent2>
      <a:accent3>
        <a:srgbClr val="66B346"/>
      </a:accent3>
      <a:accent4>
        <a:srgbClr val="8BAD39"/>
      </a:accent4>
      <a:accent5>
        <a:srgbClr val="AFA145"/>
      </a:accent5>
      <a:accent6>
        <a:srgbClr val="B1713B"/>
      </a:accent6>
      <a:hlink>
        <a:srgbClr val="83862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566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Elephant</vt:lpstr>
      <vt:lpstr>BrushVTI</vt:lpstr>
      <vt:lpstr>Final Application Project</vt:lpstr>
      <vt:lpstr>Optimization Model</vt:lpstr>
      <vt:lpstr>What is the Value?</vt:lpstr>
      <vt:lpstr>Value Continued</vt:lpstr>
      <vt:lpstr>Components of the Optimization Model</vt:lpstr>
      <vt:lpstr>Example and Data</vt:lpstr>
      <vt:lpstr>Optimization Output</vt:lpstr>
      <vt:lpstr>Next Steps and Further Research</vt:lpstr>
      <vt:lpstr>Additional Extensions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Carson Batchelor</dc:creator>
  <cp:lastModifiedBy>Carson Batchelor</cp:lastModifiedBy>
  <cp:revision>13</cp:revision>
  <dcterms:created xsi:type="dcterms:W3CDTF">2024-12-02T03:43:32Z</dcterms:created>
  <dcterms:modified xsi:type="dcterms:W3CDTF">2024-12-05T19:05:00Z</dcterms:modified>
</cp:coreProperties>
</file>