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so\OneDrive%20-%20UW-Madison\MSBA%20Business%20Analytics\Fall%20Semester\GenBus730_Optimization\02_sync_AdBudgetComple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so\OneDrive%20-%20UW-Madison\MSBA%20Business%20Analytics\Fall%20Semester\GenBus730_Optimization\02_sync_AdBudgetComple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Scenario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Finished!$Q$30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Finished!$K$31:$K$32</c:f>
              <c:strCache>
                <c:ptCount val="2"/>
                <c:pt idx="0">
                  <c:v>No Inititive</c:v>
                </c:pt>
                <c:pt idx="1">
                  <c:v>Inititive</c:v>
                </c:pt>
              </c:strCache>
            </c:strRef>
          </c:cat>
          <c:val>
            <c:numRef>
              <c:f>Finished!$Q$31:$Q$32</c:f>
              <c:numCache>
                <c:formatCode>General</c:formatCode>
                <c:ptCount val="2"/>
                <c:pt idx="0">
                  <c:v>69662.100000000006</c:v>
                </c:pt>
                <c:pt idx="1">
                  <c:v>77228.31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FA-4405-80B2-3DB9F62BAC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962944"/>
        <c:axId val="115961024"/>
      </c:barChart>
      <c:catAx>
        <c:axId val="11596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61024"/>
        <c:crosses val="autoZero"/>
        <c:auto val="1"/>
        <c:lblAlgn val="ctr"/>
        <c:lblOffset val="100"/>
        <c:noMultiLvlLbl val="0"/>
      </c:catAx>
      <c:valAx>
        <c:axId val="11596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6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Sensitivity Analysis for Overhead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Finished!$K$51:$K$91</c:f>
              <c:numCache>
                <c:formatCode>0.00%</c:formatCode>
                <c:ptCount val="41"/>
                <c:pt idx="0">
                  <c:v>0.05</c:v>
                </c:pt>
                <c:pt idx="1">
                  <c:v>5.5E-2</c:v>
                </c:pt>
                <c:pt idx="2">
                  <c:v>0.06</c:v>
                </c:pt>
                <c:pt idx="3">
                  <c:v>6.5000000000000002E-2</c:v>
                </c:pt>
                <c:pt idx="4">
                  <c:v>7.0000000000000007E-2</c:v>
                </c:pt>
                <c:pt idx="5">
                  <c:v>7.4999999999999997E-2</c:v>
                </c:pt>
                <c:pt idx="6">
                  <c:v>0.08</c:v>
                </c:pt>
                <c:pt idx="7">
                  <c:v>8.5000000000000006E-2</c:v>
                </c:pt>
                <c:pt idx="8">
                  <c:v>0.09</c:v>
                </c:pt>
                <c:pt idx="9">
                  <c:v>9.5000000000000001E-2</c:v>
                </c:pt>
                <c:pt idx="10">
                  <c:v>0.1</c:v>
                </c:pt>
                <c:pt idx="11">
                  <c:v>0.105</c:v>
                </c:pt>
                <c:pt idx="12">
                  <c:v>0.11</c:v>
                </c:pt>
                <c:pt idx="13">
                  <c:v>0.115</c:v>
                </c:pt>
                <c:pt idx="14">
                  <c:v>0.12</c:v>
                </c:pt>
                <c:pt idx="15">
                  <c:v>0.125</c:v>
                </c:pt>
                <c:pt idx="16">
                  <c:v>0.13</c:v>
                </c:pt>
                <c:pt idx="17">
                  <c:v>0.13500000000000001</c:v>
                </c:pt>
                <c:pt idx="18">
                  <c:v>0.14000000000000001</c:v>
                </c:pt>
                <c:pt idx="19">
                  <c:v>0.14499999999999999</c:v>
                </c:pt>
                <c:pt idx="20">
                  <c:v>0.15</c:v>
                </c:pt>
                <c:pt idx="21">
                  <c:v>0.155</c:v>
                </c:pt>
                <c:pt idx="22">
                  <c:v>0.16</c:v>
                </c:pt>
                <c:pt idx="23">
                  <c:v>0.16500000000000001</c:v>
                </c:pt>
                <c:pt idx="24">
                  <c:v>0.17</c:v>
                </c:pt>
                <c:pt idx="25">
                  <c:v>0.17499999999999999</c:v>
                </c:pt>
                <c:pt idx="26">
                  <c:v>0.18</c:v>
                </c:pt>
                <c:pt idx="27">
                  <c:v>0.185</c:v>
                </c:pt>
                <c:pt idx="28">
                  <c:v>0.19</c:v>
                </c:pt>
                <c:pt idx="29">
                  <c:v>0.19500000000000001</c:v>
                </c:pt>
                <c:pt idx="30">
                  <c:v>0.2</c:v>
                </c:pt>
                <c:pt idx="31">
                  <c:v>0.20499999999999999</c:v>
                </c:pt>
                <c:pt idx="32">
                  <c:v>0.21</c:v>
                </c:pt>
                <c:pt idx="33">
                  <c:v>0.215</c:v>
                </c:pt>
                <c:pt idx="34">
                  <c:v>0.22</c:v>
                </c:pt>
                <c:pt idx="35">
                  <c:v>0.22500000000000001</c:v>
                </c:pt>
                <c:pt idx="36">
                  <c:v>0.23</c:v>
                </c:pt>
                <c:pt idx="37">
                  <c:v>0.23499999999999999</c:v>
                </c:pt>
                <c:pt idx="38">
                  <c:v>0.24</c:v>
                </c:pt>
                <c:pt idx="39">
                  <c:v>0.245</c:v>
                </c:pt>
                <c:pt idx="40">
                  <c:v>0.25</c:v>
                </c:pt>
              </c:numCache>
            </c:numRef>
          </c:xVal>
          <c:yVal>
            <c:numRef>
              <c:f>Finished!$L$51:$L$91</c:f>
              <c:numCache>
                <c:formatCode>"$"#,##0.00</c:formatCode>
                <c:ptCount val="41"/>
                <c:pt idx="0">
                  <c:v>133511.92736804305</c:v>
                </c:pt>
                <c:pt idx="1">
                  <c:v>130319.43617776548</c:v>
                </c:pt>
                <c:pt idx="2">
                  <c:v>127126.94498748789</c:v>
                </c:pt>
                <c:pt idx="3">
                  <c:v>123934.4537972103</c:v>
                </c:pt>
                <c:pt idx="4">
                  <c:v>120741.96260693271</c:v>
                </c:pt>
                <c:pt idx="5">
                  <c:v>117549.47141665513</c:v>
                </c:pt>
                <c:pt idx="6">
                  <c:v>114356.98022637755</c:v>
                </c:pt>
                <c:pt idx="7">
                  <c:v>111164.48903609996</c:v>
                </c:pt>
                <c:pt idx="8">
                  <c:v>107971.99784582236</c:v>
                </c:pt>
                <c:pt idx="9">
                  <c:v>104779.5066555448</c:v>
                </c:pt>
                <c:pt idx="10">
                  <c:v>101587.01546526718</c:v>
                </c:pt>
                <c:pt idx="11">
                  <c:v>98394.524274989613</c:v>
                </c:pt>
                <c:pt idx="12">
                  <c:v>95202.033084712049</c:v>
                </c:pt>
                <c:pt idx="13">
                  <c:v>92009.541894434427</c:v>
                </c:pt>
                <c:pt idx="14">
                  <c:v>88817.050704156864</c:v>
                </c:pt>
                <c:pt idx="15">
                  <c:v>85624.559513879271</c:v>
                </c:pt>
                <c:pt idx="16">
                  <c:v>82432.068323601678</c:v>
                </c:pt>
                <c:pt idx="17">
                  <c:v>79239.577133324114</c:v>
                </c:pt>
                <c:pt idx="18">
                  <c:v>76047.085943046492</c:v>
                </c:pt>
                <c:pt idx="19">
                  <c:v>72854.594752768928</c:v>
                </c:pt>
                <c:pt idx="20">
                  <c:v>69662.103562491364</c:v>
                </c:pt>
                <c:pt idx="21">
                  <c:v>66469.612372213742</c:v>
                </c:pt>
                <c:pt idx="22">
                  <c:v>63277.121181936178</c:v>
                </c:pt>
                <c:pt idx="23">
                  <c:v>60084.629991658556</c:v>
                </c:pt>
                <c:pt idx="24">
                  <c:v>56892.138801380992</c:v>
                </c:pt>
                <c:pt idx="25">
                  <c:v>53699.647611103428</c:v>
                </c:pt>
                <c:pt idx="26">
                  <c:v>50507.156420825806</c:v>
                </c:pt>
                <c:pt idx="27">
                  <c:v>47314.665230548213</c:v>
                </c:pt>
                <c:pt idx="28">
                  <c:v>44122.17404027062</c:v>
                </c:pt>
                <c:pt idx="29">
                  <c:v>40929.682849993056</c:v>
                </c:pt>
                <c:pt idx="30">
                  <c:v>37737.191659715463</c:v>
                </c:pt>
                <c:pt idx="31">
                  <c:v>34544.700469437899</c:v>
                </c:pt>
                <c:pt idx="32">
                  <c:v>31352.209279160306</c:v>
                </c:pt>
                <c:pt idx="33">
                  <c:v>28159.718088882713</c:v>
                </c:pt>
                <c:pt idx="34">
                  <c:v>24967.22689860512</c:v>
                </c:pt>
                <c:pt idx="35">
                  <c:v>21774.735708327556</c:v>
                </c:pt>
                <c:pt idx="36">
                  <c:v>18582.244518049964</c:v>
                </c:pt>
                <c:pt idx="37">
                  <c:v>15389.753327772371</c:v>
                </c:pt>
                <c:pt idx="38">
                  <c:v>12197.262137494807</c:v>
                </c:pt>
                <c:pt idx="39">
                  <c:v>9004.7709472172137</c:v>
                </c:pt>
                <c:pt idx="40">
                  <c:v>5812.2797569396207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289-440C-A3E0-2956F6872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2840832"/>
        <c:axId val="2022841312"/>
      </c:scatterChart>
      <c:valAx>
        <c:axId val="2022840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841312"/>
        <c:crosses val="autoZero"/>
        <c:crossBetween val="midCat"/>
      </c:valAx>
      <c:valAx>
        <c:axId val="202284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840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58B9-5A42-CBFA-6758-6320FCED3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61570-A115-E6A0-2869-038B92521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9737-AAA2-0B39-17E0-CD4ADE44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E91C-9C94-41C8-AC31-D4175BDE3B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97ABD-EDFF-B17C-7438-CFE27907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DA1C-5883-BAF5-0513-D6C2F859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1EFF-0CBF-42FA-8B79-601D90B0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F750-D10B-5E3B-9632-6976612E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680A7-7196-4DCD-6E96-1AD08221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FE478-ED81-1BC9-76E1-CB944ACD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E91C-9C94-41C8-AC31-D4175BDE3B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B8634-BC8F-9B88-CAB3-3A91AE2C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1931-3B3F-6DF7-48D3-571F4028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1EFF-0CBF-42FA-8B79-601D90B0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B2950-CC50-6C61-91D0-ECA174219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9441B-8D3A-72C2-AFE7-5C4CBD6F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2A44-8815-6ADD-7C22-3FB820D6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E91C-9C94-41C8-AC31-D4175BDE3B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9768-2F7E-EDF0-482A-EA50791E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1731-DE29-0617-6BD7-243B4A03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1EFF-0CBF-42FA-8B79-601D90B0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CF40-B6E6-4A4A-E51C-CE23D56F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0A67-0368-637A-CA2C-6BB1B48D4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EEBE0-561B-4D5E-2B7A-5E3A7172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E91C-9C94-41C8-AC31-D4175BDE3B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4F672-7458-5780-72E2-D9033133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4371-A450-FFF2-CB8B-70570AC9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1EFF-0CBF-42FA-8B79-601D90B0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1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F7639-E765-25BE-D3C5-EEC83DBA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6BA60-D214-8BB7-FFEF-2B7F52F0B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37D94-DC87-747E-06E8-6C89AB23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E91C-9C94-41C8-AC31-D4175BDE3B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9524-2356-4A19-E0DA-47E849B4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83B3-E154-154B-5F5F-834C6EA4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1EFF-0CBF-42FA-8B79-601D90B0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6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FD0D-1EEB-9D29-B538-D90E6CA5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61A1-729E-B3B0-BA79-66FA9EEB3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EE4D3-95D7-44A2-0D7D-64F0FEEF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9A68A-E3B5-9E4A-70E3-220A0713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E91C-9C94-41C8-AC31-D4175BDE3B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A30FF-EE11-0AAD-06FE-9C1A8B4D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A0260-1F5D-E51B-4804-D1FD106D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1EFF-0CBF-42FA-8B79-601D90B0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2F56-4E27-DB49-F4CB-2D86D4F6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56405-94EC-29F3-CBFF-3137D4AB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38E40-03FC-955B-626C-381430A73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FEBA4-8FF9-2871-7964-641091CD1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971D8-71D5-681B-443B-45CCC6226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47A62-EA85-1ECD-B661-519AA446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E91C-9C94-41C8-AC31-D4175BDE3B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3B42D-157E-C1B9-A8F0-8051C2B1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E6497-C7A7-6B5F-0263-9C939E64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1EFF-0CBF-42FA-8B79-601D90B0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9A97-DA8E-E8FE-B634-DD4171EB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1BA31-A867-D151-9E7A-06EE5153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E91C-9C94-41C8-AC31-D4175BDE3B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D0E03-FD69-6A3B-9ABD-D4CF1E36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BF939-FBDF-9233-31A5-2988DA77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1EFF-0CBF-42FA-8B79-601D90B0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8D38F-B10F-CB5A-32E7-F6D71532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E91C-9C94-41C8-AC31-D4175BDE3B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1458-062C-86F9-5809-3F0AAE30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A3E28-D861-4A5E-E0CE-77E78453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1EFF-0CBF-42FA-8B79-601D90B0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6CBD-EE45-2BAF-F416-5A024C16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E5984-6055-7C88-B74E-14FCF557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23C3D-0182-B574-15CF-DC1ABCF98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53AE3-4CF9-453D-B4BE-41158844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E91C-9C94-41C8-AC31-D4175BDE3B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B2F9B-7DDB-518A-0BB6-301C8701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B6982-9179-874D-9418-3ECD33D1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1EFF-0CBF-42FA-8B79-601D90B0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9C69-FE6F-10AE-33EC-7B9E252E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C73E8-CFC0-2ECD-403F-358C27D15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1B73-3AA0-B3CF-90DD-AC33C6DB7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DA693-FF43-FCCD-9259-473E9099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E91C-9C94-41C8-AC31-D4175BDE3B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6FF1F-F081-E839-325B-22601328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B6861-4B8A-D5C4-8470-D79F3521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A1EFF-0CBF-42FA-8B79-601D90B0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C9ECE-C835-007F-FF7A-FF9496FD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C6030-F597-3D8A-AF02-780D233B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4647E-5344-5032-064B-F1EC6BB8C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7E91C-9C94-41C8-AC31-D4175BDE3B6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9C80-C276-49F4-8CE9-A78A5243A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888EE-2828-4FCC-862B-122E83247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A1EFF-0CBF-42FA-8B79-601D90B01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4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202D6-0138-2B8B-6660-DEB7B2013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4" y="224400"/>
            <a:ext cx="3087970" cy="4026365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82950C-BD07-FC36-6E65-0F407E294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171747"/>
              </p:ext>
            </p:extLst>
          </p:nvPr>
        </p:nvGraphicFramePr>
        <p:xfrm>
          <a:off x="7049955" y="224400"/>
          <a:ext cx="4959042" cy="270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F7CB5E3-7EE5-8EDA-294D-63840B5984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620513"/>
              </p:ext>
            </p:extLst>
          </p:nvPr>
        </p:nvGraphicFramePr>
        <p:xfrm>
          <a:off x="5354722" y="3663737"/>
          <a:ext cx="5078029" cy="2969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774A55-D35F-B9AD-8018-2B8B16831C59}"/>
              </a:ext>
            </a:extLst>
          </p:cNvPr>
          <p:cNvSpPr txBox="1"/>
          <p:nvPr/>
        </p:nvSpPr>
        <p:spPr>
          <a:xfrm>
            <a:off x="272070" y="4430850"/>
            <a:ext cx="3164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probability that we’ll be able to meet a $50,000 annual profit is the average of the frequencies above 50,000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9D78B-4B4A-C894-08E7-AEF6ED5F739C}"/>
              </a:ext>
            </a:extLst>
          </p:cNvPr>
          <p:cNvSpPr txBox="1"/>
          <p:nvPr/>
        </p:nvSpPr>
        <p:spPr>
          <a:xfrm>
            <a:off x="3885354" y="631077"/>
            <a:ext cx="316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Initiative leads to much higher profits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8A1AC-C542-F92A-700A-88FC7BAB0468}"/>
              </a:ext>
            </a:extLst>
          </p:cNvPr>
          <p:cNvSpPr txBox="1"/>
          <p:nvPr/>
        </p:nvSpPr>
        <p:spPr>
          <a:xfrm>
            <a:off x="8530653" y="4384683"/>
            <a:ext cx="3164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overhead rate increases the profit decreases</a:t>
            </a:r>
          </a:p>
        </p:txBody>
      </p:sp>
    </p:spTree>
    <p:extLst>
      <p:ext uri="{BB962C8B-B14F-4D97-AF65-F5344CB8AC3E}">
        <p14:creationId xmlns:p14="http://schemas.microsoft.com/office/powerpoint/2010/main" val="333848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371B8-7055-E0A8-7691-37405AC4C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9" y="131519"/>
            <a:ext cx="5738108" cy="3802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A8943-713E-D075-2FBB-71949C9C4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521"/>
            <a:ext cx="5873641" cy="3963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71CC36-7B68-0A4F-54DD-14D0D6EAB1E7}"/>
              </a:ext>
            </a:extLst>
          </p:cNvPr>
          <p:cNvSpPr txBox="1"/>
          <p:nvPr/>
        </p:nvSpPr>
        <p:spPr>
          <a:xfrm>
            <a:off x="374353" y="4197648"/>
            <a:ext cx="5461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Lato Extended"/>
              </a:rPr>
              <a:t>Under this demand uncertainty, what’s the risk of us not hitting that $10,000 profit target?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ourier New" panose="02070309020205020404" pitchFamily="49" charset="0"/>
              </a:rPr>
              <a:t>Risk of not hitting $10,000 profit target: 22.59%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04EBA-089A-145C-D119-14B725F042F4}"/>
              </a:ext>
            </a:extLst>
          </p:cNvPr>
          <p:cNvSpPr txBox="1"/>
          <p:nvPr/>
        </p:nvSpPr>
        <p:spPr>
          <a:xfrm>
            <a:off x="6265788" y="4289702"/>
            <a:ext cx="5799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The default order quantity in the model is 1600. How does the risk of not hitting the $10,000 profit target change if we decide to order 1300 instead?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ourier New" panose="02070309020205020404" pitchFamily="49" charset="0"/>
              </a:rPr>
              <a:t>Risk of not hitting $10,000 profit target with 1300 units ordered: 17.99%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Courier New" panose="02070309020205020404" pitchFamily="49" charset="0"/>
              </a:rPr>
              <a:t>Risk of not hitting $10,000 profit target with 1600 units ordered: 22.59%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286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134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Lato Extended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Carson Batchelor</dc:creator>
  <cp:lastModifiedBy>Carson Batchelor</cp:lastModifiedBy>
  <cp:revision>3</cp:revision>
  <dcterms:created xsi:type="dcterms:W3CDTF">2024-10-24T16:07:12Z</dcterms:created>
  <dcterms:modified xsi:type="dcterms:W3CDTF">2024-10-25T15:41:08Z</dcterms:modified>
</cp:coreProperties>
</file>