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83" r:id="rId4"/>
    <p:sldId id="274" r:id="rId5"/>
    <p:sldId id="288" r:id="rId6"/>
    <p:sldId id="289" r:id="rId7"/>
    <p:sldId id="258" r:id="rId8"/>
    <p:sldId id="282" r:id="rId9"/>
    <p:sldId id="279" r:id="rId10"/>
    <p:sldId id="284" r:id="rId11"/>
    <p:sldId id="276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3" autoAdjust="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ltispectral_im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927975" cy="2743200"/>
          </a:xfrm>
        </p:spPr>
        <p:txBody>
          <a:bodyPr/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Pixel Classification in 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Hyperspectral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Images 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962400"/>
            <a:ext cx="7620000" cy="1981200"/>
          </a:xfrm>
        </p:spPr>
        <p:txBody>
          <a:bodyPr/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BATCH NO:  B13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P.VYSHNAVI (154G1A05A9)	      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Project Guide: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P.PRATHIMA(154G1A0564)	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Dr.T.Hitendra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Sarma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M.Tech., Ph.D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J.TEJASWI(154G1A0598)		              Associate Professor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G.RAHUL (154G1A0567)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V.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5842337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Srinivasa Ramanujan Institute of Technology</a:t>
            </a:r>
          </a:p>
          <a:p>
            <a:pPr algn="ctr"/>
            <a:r>
              <a:rPr lang="en-US" b="1" dirty="0" smtClean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7912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Classification of leaf Signatures</a:t>
            </a:r>
            <a:endParaRPr lang="en-US" b="1" dirty="0"/>
          </a:p>
        </p:txBody>
      </p:sp>
      <p:pic>
        <p:nvPicPr>
          <p:cNvPr id="4" name="Content Placeholder 3" descr="WhatsApp Image 2019-01-22 at 16.13.28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1" y="1295400"/>
            <a:ext cx="3962400" cy="4530725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 t="44464" r="18897" b="3512"/>
          <a:stretch/>
        </p:blipFill>
        <p:spPr bwMode="auto">
          <a:xfrm>
            <a:off x="4600303" y="1341120"/>
            <a:ext cx="3696789" cy="437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cs typeface="Times New Roman" pitchFamily="18" charset="0"/>
              </a:rPr>
              <a:t>Prakash,R.Meena,et</a:t>
            </a:r>
            <a:r>
              <a:rPr lang="en-US" sz="2200" dirty="0" smtClean="0">
                <a:cs typeface="Times New Roman" pitchFamily="18" charset="0"/>
              </a:rPr>
              <a:t> al.”Detection of leaf diseases and classification using digital image </a:t>
            </a:r>
            <a:r>
              <a:rPr lang="en-US" sz="2200" dirty="0" err="1" smtClean="0">
                <a:cs typeface="Times New Roman" pitchFamily="18" charset="0"/>
              </a:rPr>
              <a:t>processing”,</a:t>
            </a:r>
            <a:r>
              <a:rPr lang="en-US" sz="2200" i="1" dirty="0" err="1" smtClean="0">
                <a:cs typeface="Times New Roman" pitchFamily="18" charset="0"/>
              </a:rPr>
              <a:t>Innovations</a:t>
            </a:r>
            <a:r>
              <a:rPr lang="en-US" sz="2200" i="1" dirty="0" smtClean="0">
                <a:cs typeface="Times New Roman" pitchFamily="18" charset="0"/>
              </a:rPr>
              <a:t> in </a:t>
            </a:r>
            <a:r>
              <a:rPr lang="en-US" sz="2200" i="1" dirty="0" err="1" smtClean="0">
                <a:cs typeface="Times New Roman" pitchFamily="18" charset="0"/>
              </a:rPr>
              <a:t>Information,Embedded</a:t>
            </a:r>
            <a:r>
              <a:rPr lang="en-US" sz="2200" i="1" dirty="0" smtClean="0">
                <a:cs typeface="Times New Roman" pitchFamily="18" charset="0"/>
              </a:rPr>
              <a:t> and Communication Systems(ICIIECS),2017 International Conference on.IEEE,2017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7"/>
          </a:xfrm>
        </p:spPr>
        <p:txBody>
          <a:bodyPr/>
          <a:lstStyle/>
          <a:p>
            <a:pPr algn="ctr"/>
            <a:r>
              <a:rPr lang="en-US" sz="5400" dirty="0" smtClean="0"/>
              <a:t>Queries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11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200" dirty="0" smtClean="0"/>
              <a:t> Introduction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Abstract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Brief on </a:t>
            </a:r>
            <a:r>
              <a:rPr lang="en-US" sz="2200" dirty="0" err="1" smtClean="0"/>
              <a:t>Hyperspectral</a:t>
            </a:r>
            <a:r>
              <a:rPr lang="en-US" sz="2200" dirty="0" smtClean="0"/>
              <a:t> images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Procedure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Process flow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Requirements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Classification of leaf signatures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References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9325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IN" sz="2200" dirty="0" smtClean="0"/>
              <a:t>Agriculture is the backbone of our Indian economy.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200" dirty="0"/>
              <a:t>Agriculture not only provides food and raw material but also employment </a:t>
            </a:r>
            <a:r>
              <a:rPr lang="en-IN" sz="2200" dirty="0" smtClean="0"/>
              <a:t>oppurtunities.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dirty="0" smtClean="0"/>
              <a:t>The major issue in agriculture is, once leaves </a:t>
            </a:r>
            <a:r>
              <a:rPr lang="en-US" sz="2200" dirty="0"/>
              <a:t>are infected, they become </a:t>
            </a:r>
            <a:r>
              <a:rPr lang="en-US" sz="2200" dirty="0" smtClean="0"/>
              <a:t>stunted.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dirty="0"/>
              <a:t>Since there are no signiﬁcant scars on the infected leaves, it is hard to judge this disease by human eyes, especially in the early stage</a:t>
            </a:r>
            <a:r>
              <a:rPr lang="en-US" sz="22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dirty="0"/>
              <a:t>In recent years, various imaging technologies have been applied to detect plant diseases or healthy </a:t>
            </a:r>
            <a:r>
              <a:rPr lang="en-US" sz="2200" dirty="0" smtClean="0"/>
              <a:t>conditions.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dirty="0"/>
              <a:t>To minimize the losses and maximize yields </a:t>
            </a:r>
            <a:r>
              <a:rPr lang="en-US" sz="2200" dirty="0" err="1"/>
              <a:t>Hyperspectral</a:t>
            </a:r>
            <a:r>
              <a:rPr lang="en-US" sz="2200" dirty="0"/>
              <a:t> </a:t>
            </a:r>
            <a:r>
              <a:rPr lang="en-US" sz="2200" dirty="0" smtClean="0"/>
              <a:t>Imaging </a:t>
            </a:r>
            <a:r>
              <a:rPr lang="en-US" sz="2200" dirty="0"/>
              <a:t>Technique is used.</a:t>
            </a:r>
          </a:p>
          <a:p>
            <a:pPr algn="just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39825"/>
          </a:xfrm>
        </p:spPr>
        <p:txBody>
          <a:bodyPr/>
          <a:lstStyle/>
          <a:p>
            <a:r>
              <a:rPr lang="en-US" b="1" dirty="0" smtClean="0"/>
              <a:t>Abstract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191528" cy="510541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IN" sz="2200" dirty="0" err="1" smtClean="0">
                <a:cs typeface="Times New Roman" pitchFamily="18" charset="0"/>
              </a:rPr>
              <a:t>Hyperspectral</a:t>
            </a:r>
            <a:r>
              <a:rPr lang="en-IN" sz="2200" dirty="0" smtClean="0">
                <a:cs typeface="Times New Roman" pitchFamily="18" charset="0"/>
              </a:rPr>
              <a:t> image contains reflectance information across more bands of the electromagnetic spectrum. Disease detection plays an important role in agriculture field. Techniques to identify the affected crop area have great importance.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200" dirty="0" smtClean="0">
                <a:cs typeface="Times New Roman" pitchFamily="18" charset="0"/>
              </a:rPr>
              <a:t>Dimensionality reduction is the process of reducing the  number of</a:t>
            </a:r>
            <a:r>
              <a:rPr lang="en-IN" sz="2200" dirty="0">
                <a:cs typeface="Times New Roman" pitchFamily="18" charset="0"/>
              </a:rPr>
              <a:t> </a:t>
            </a:r>
            <a:r>
              <a:rPr lang="en-IN" sz="2200" dirty="0" smtClean="0">
                <a:cs typeface="Times New Roman" pitchFamily="18" charset="0"/>
              </a:rPr>
              <a:t> pixels </a:t>
            </a:r>
            <a:r>
              <a:rPr lang="en-US" sz="2200" dirty="0">
                <a:cs typeface="Times New Roman" panose="02020603050405020304" pitchFamily="18" charset="0"/>
              </a:rPr>
              <a:t>under </a:t>
            </a:r>
            <a:r>
              <a:rPr lang="en-US" sz="2200" dirty="0" smtClean="0">
                <a:cs typeface="Times New Roman" panose="02020603050405020304" pitchFamily="18" charset="0"/>
              </a:rPr>
              <a:t>consideration.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200" dirty="0">
                <a:cs typeface="Times New Roman" pitchFamily="18" charset="0"/>
              </a:rPr>
              <a:t>This </a:t>
            </a:r>
            <a:r>
              <a:rPr lang="en-IN" sz="2200" dirty="0" err="1">
                <a:cs typeface="Times New Roman" pitchFamily="18" charset="0"/>
              </a:rPr>
              <a:t>Hyperspectral</a:t>
            </a:r>
            <a:r>
              <a:rPr lang="en-IN" sz="2200" dirty="0">
                <a:cs typeface="Times New Roman" pitchFamily="18" charset="0"/>
              </a:rPr>
              <a:t> Image Analysis has been widely applied in plant disease classification. Pixel classification in </a:t>
            </a:r>
            <a:r>
              <a:rPr lang="en-IN" sz="2200" dirty="0" err="1">
                <a:cs typeface="Times New Roman" pitchFamily="18" charset="0"/>
              </a:rPr>
              <a:t>h</a:t>
            </a:r>
            <a:r>
              <a:rPr lang="en-IN" sz="2200" dirty="0" err="1" smtClean="0">
                <a:cs typeface="Times New Roman" pitchFamily="18" charset="0"/>
              </a:rPr>
              <a:t>yperspectral</a:t>
            </a:r>
            <a:r>
              <a:rPr lang="en-IN" sz="2200" dirty="0" smtClean="0">
                <a:cs typeface="Times New Roman" pitchFamily="18" charset="0"/>
              </a:rPr>
              <a:t> </a:t>
            </a:r>
            <a:r>
              <a:rPr lang="en-IN" sz="2200" dirty="0">
                <a:cs typeface="Times New Roman" pitchFamily="18" charset="0"/>
              </a:rPr>
              <a:t>image is used for automatic detection of leaf </a:t>
            </a:r>
            <a:r>
              <a:rPr lang="en-IN" sz="2200" dirty="0" smtClean="0">
                <a:cs typeface="Times New Roman" pitchFamily="18" charset="0"/>
              </a:rPr>
              <a:t>diseases</a:t>
            </a:r>
            <a:r>
              <a:rPr lang="en-US" sz="2200" dirty="0" smtClean="0"/>
              <a:t>.</a:t>
            </a:r>
            <a:r>
              <a:rPr lang="en-US" sz="2200" dirty="0"/>
              <a:t> </a:t>
            </a:r>
            <a:endParaRPr lang="en-US" sz="2200" dirty="0" smtClean="0"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en-IN" sz="22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 Brief on Hyper </a:t>
            </a:r>
            <a:r>
              <a:rPr lang="en-US" sz="4000" b="1" dirty="0"/>
              <a:t>spectral Images</a:t>
            </a:r>
            <a:r>
              <a:rPr lang="en-US" sz="3600" b="1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200" dirty="0">
                <a:cs typeface="Times New Roman" panose="02020603050405020304" pitchFamily="18" charset="0"/>
              </a:rPr>
              <a:t>A Hyper spectral imaging is to obtain the spectrum for each pixel in the image of a scene, with the purpose of finding objects, identifying materials</a:t>
            </a:r>
            <a:r>
              <a:rPr lang="en-US" sz="2200" dirty="0" smtClean="0">
                <a:cs typeface="Times New Roman" panose="02020603050405020304" pitchFamily="18" charset="0"/>
              </a:rPr>
              <a:t>, or </a:t>
            </a:r>
            <a:r>
              <a:rPr lang="en-US" sz="2200" dirty="0">
                <a:cs typeface="Times New Roman" panose="02020603050405020304" pitchFamily="18" charset="0"/>
              </a:rPr>
              <a:t>detecting processes.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dirty="0">
                <a:cs typeface="Times New Roman" panose="02020603050405020304" pitchFamily="18" charset="0"/>
              </a:rPr>
              <a:t>The human eyes </a:t>
            </a:r>
            <a:r>
              <a:rPr lang="en-US" sz="2200" dirty="0" smtClean="0">
                <a:cs typeface="Times New Roman" panose="02020603050405020304" pitchFamily="18" charset="0"/>
              </a:rPr>
              <a:t>see </a:t>
            </a:r>
            <a:r>
              <a:rPr lang="en-US" sz="2200" dirty="0">
                <a:cs typeface="Times New Roman" panose="02020603050405020304" pitchFamily="18" charset="0"/>
              </a:rPr>
              <a:t>color of visible light in mostly three bands (</a:t>
            </a:r>
            <a:r>
              <a:rPr lang="en-US" sz="2200" dirty="0" err="1">
                <a:cs typeface="Times New Roman" panose="02020603050405020304" pitchFamily="18" charset="0"/>
              </a:rPr>
              <a:t>red,green,blue</a:t>
            </a:r>
            <a:r>
              <a:rPr lang="en-US" sz="2200" dirty="0">
                <a:cs typeface="Times New Roman" panose="02020603050405020304" pitchFamily="18" charset="0"/>
              </a:rPr>
              <a:t>)spectral imaging divides the spectrum in to many more bands</a:t>
            </a:r>
            <a:r>
              <a:rPr lang="en-US" sz="2200" dirty="0" smtClean="0"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dirty="0"/>
              <a:t>This technique of dividing images into bands can be extended beyond the visible. In </a:t>
            </a:r>
            <a:r>
              <a:rPr lang="en-US" sz="2200" dirty="0" err="1"/>
              <a:t>hyperspectral</a:t>
            </a:r>
            <a:r>
              <a:rPr lang="en-US" sz="2200" dirty="0"/>
              <a:t> imaging, the recorded spectra have fine wavelength resolution and cover a wide range of </a:t>
            </a:r>
            <a:r>
              <a:rPr lang="en-US" sz="2200" dirty="0" smtClean="0"/>
              <a:t>wavelengths.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200" dirty="0"/>
              <a:t> </a:t>
            </a:r>
            <a:r>
              <a:rPr lang="en-US" sz="2200" dirty="0" err="1"/>
              <a:t>Hyperspectral</a:t>
            </a:r>
            <a:r>
              <a:rPr lang="en-US" sz="2200" dirty="0"/>
              <a:t> imaging measures continuous spectral bands, as opposed to </a:t>
            </a:r>
            <a:r>
              <a:rPr lang="en-US" sz="2200" dirty="0">
                <a:hlinkClick r:id="rId2" tooltip="Multispectral image"/>
              </a:rPr>
              <a:t>multispectral imaging</a:t>
            </a:r>
            <a:r>
              <a:rPr lang="en-US" sz="2200" dirty="0"/>
              <a:t> which measures </a:t>
            </a:r>
            <a:r>
              <a:rPr lang="en-US" sz="2200" dirty="0" smtClean="0"/>
              <a:t>finite </a:t>
            </a:r>
            <a:r>
              <a:rPr lang="en-US" sz="2200" dirty="0"/>
              <a:t>spectral </a:t>
            </a:r>
            <a:r>
              <a:rPr lang="en-US" sz="2200" dirty="0" smtClean="0"/>
              <a:t>bands.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992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Continued..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859" t="24597" r="42908" b="18640"/>
          <a:stretch>
            <a:fillRect/>
          </a:stretch>
        </p:blipFill>
        <p:spPr bwMode="auto">
          <a:xfrm>
            <a:off x="428596" y="1785926"/>
            <a:ext cx="821537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Procedure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14488"/>
            <a:ext cx="8136904" cy="54864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IN" sz="2200" dirty="0" smtClean="0">
                <a:cs typeface="Times New Roman" pitchFamily="18" charset="0"/>
              </a:rPr>
              <a:t>Collecting the Datasets where this datasets </a:t>
            </a:r>
            <a:r>
              <a:rPr lang="en-IN" sz="2200" dirty="0" smtClean="0">
                <a:cs typeface="Times New Roman" pitchFamily="18" charset="0"/>
              </a:rPr>
              <a:t>contains  </a:t>
            </a:r>
            <a:r>
              <a:rPr lang="en-IN" sz="2200" dirty="0" smtClean="0">
                <a:cs typeface="Times New Roman" pitchFamily="18" charset="0"/>
              </a:rPr>
              <a:t>the signatures of the </a:t>
            </a:r>
            <a:r>
              <a:rPr lang="en-IN" sz="2200" dirty="0" smtClean="0">
                <a:cs typeface="Times New Roman" pitchFamily="18" charset="0"/>
              </a:rPr>
              <a:t>leaves.</a:t>
            </a:r>
            <a:endParaRPr lang="en-IN" sz="22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sz="2200" dirty="0" smtClean="0">
                <a:cs typeface="Times New Roman" pitchFamily="18" charset="0"/>
              </a:rPr>
              <a:t>Consider the Samples.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200" dirty="0" smtClean="0">
                <a:cs typeface="Times New Roman" pitchFamily="18" charset="0"/>
              </a:rPr>
              <a:t>Classification is done for that Samples  by using KNN algorithm.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200" dirty="0" smtClean="0">
                <a:cs typeface="Times New Roman" pitchFamily="18" charset="0"/>
              </a:rPr>
              <a:t>Reducing the dimensions of the pixels by using </a:t>
            </a:r>
            <a:r>
              <a:rPr lang="en-IN" sz="2200" dirty="0" smtClean="0">
                <a:cs typeface="Times New Roman" pitchFamily="18" charset="0"/>
              </a:rPr>
              <a:t>PCA.</a:t>
            </a:r>
            <a:endParaRPr lang="en-IN" sz="22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sz="2200" dirty="0" smtClean="0">
                <a:cs typeface="Times New Roman" pitchFamily="18" charset="0"/>
              </a:rPr>
              <a:t>Comparing the Sample dataset signatures.</a:t>
            </a:r>
          </a:p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9475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981200" y="26289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Image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91200" y="11430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14999" y="3796392"/>
            <a:ext cx="16763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Predicted class of disease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15000" y="2554876"/>
            <a:ext cx="1676399" cy="79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Classification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6089469" y="207645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29000" y="1562100"/>
            <a:ext cx="22860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714999" y="5138601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Assess the Classification Accuracy</a:t>
            </a:r>
            <a:endParaRPr lang="en-IN" dirty="0"/>
          </a:p>
        </p:txBody>
      </p: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553199" y="4724400"/>
            <a:ext cx="0" cy="414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2"/>
            <a:endCxn id="29" idx="0"/>
          </p:cNvCxnSpPr>
          <p:nvPr/>
        </p:nvCxnSpPr>
        <p:spPr>
          <a:xfrm flipH="1">
            <a:off x="6553199" y="3352799"/>
            <a:ext cx="1" cy="443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    Software Requirements: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 smtClean="0">
                <a:cs typeface="Times New Roman" pitchFamily="18" charset="0"/>
              </a:rPr>
              <a:t>MATLab</a:t>
            </a:r>
            <a:r>
              <a:rPr lang="en-IN" sz="2200" dirty="0" smtClean="0"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Hardware Requirements: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Operating System-:Windows 7 or above.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/>
              <a:t> RAM                     :4-GB </a:t>
            </a:r>
            <a:r>
              <a:rPr lang="en-US" sz="2200" dirty="0" smtClean="0"/>
              <a:t>required.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Disk Space           :2-GB for </a:t>
            </a:r>
            <a:r>
              <a:rPr lang="en-US" sz="2200" dirty="0" err="1" smtClean="0"/>
              <a:t>MATLab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                                   4-6 GB for typical Installation.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Spectrometer.</a:t>
            </a:r>
            <a:endParaRPr lang="en-IN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807</TotalTime>
  <Words>463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SRIT_PPT_Theme</vt:lpstr>
      <vt:lpstr>Pixel Classification in Hyperspectral Images </vt:lpstr>
      <vt:lpstr>Contents</vt:lpstr>
      <vt:lpstr>Introduction</vt:lpstr>
      <vt:lpstr>Abstract </vt:lpstr>
      <vt:lpstr> Brief on Hyper spectral Images:</vt:lpstr>
      <vt:lpstr>Continued..</vt:lpstr>
      <vt:lpstr>Procedure</vt:lpstr>
      <vt:lpstr>Process flow</vt:lpstr>
      <vt:lpstr>Requirements</vt:lpstr>
      <vt:lpstr>Classification of leaf Signatures</vt:lpstr>
      <vt:lpstr>References: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Windows User</cp:lastModifiedBy>
  <cp:revision>217</cp:revision>
  <dcterms:created xsi:type="dcterms:W3CDTF">2006-08-16T00:00:00Z</dcterms:created>
  <dcterms:modified xsi:type="dcterms:W3CDTF">2019-01-25T07:42:33Z</dcterms:modified>
</cp:coreProperties>
</file>