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8" r:id="rId3"/>
    <p:sldId id="260" r:id="rId4"/>
    <p:sldId id="270" r:id="rId5"/>
    <p:sldId id="271" r:id="rId6"/>
    <p:sldId id="257" r:id="rId7"/>
    <p:sldId id="266" r:id="rId8"/>
    <p:sldId id="264" r:id="rId9"/>
    <p:sldId id="258" r:id="rId10"/>
    <p:sldId id="263" r:id="rId11"/>
    <p:sldId id="262" r:id="rId12"/>
    <p:sldId id="259"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8" d="100"/>
          <a:sy n="88" d="100"/>
        </p:scale>
        <p:origin x="-374"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4/8/2022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4/8/2022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003610"/>
            <a:ext cx="9418320" cy="2910468"/>
          </a:xfrm>
        </p:spPr>
        <p:txBody>
          <a:bodyPr>
            <a:normAutofit/>
          </a:bodyPr>
          <a:lstStyle/>
          <a:p>
            <a:r>
              <a:rPr lang="en-US" sz="6600" dirty="0">
                <a:solidFill>
                  <a:srgbClr val="FF0000"/>
                </a:solidFill>
              </a:rPr>
              <a:t>S</a:t>
            </a:r>
            <a:r>
              <a:rPr lang="en-US" sz="6600" dirty="0"/>
              <a:t>PEECH</a:t>
            </a:r>
            <a:br>
              <a:rPr lang="en-US" sz="6600" dirty="0"/>
            </a:br>
            <a:r>
              <a:rPr lang="en-US" sz="6600" dirty="0">
                <a:solidFill>
                  <a:srgbClr val="FF0000"/>
                </a:solidFill>
              </a:rPr>
              <a:t>E</a:t>
            </a:r>
            <a:r>
              <a:rPr lang="en-US" sz="6600" dirty="0"/>
              <a:t>MOTION</a:t>
            </a:r>
            <a:br>
              <a:rPr lang="en-US" sz="6600" dirty="0"/>
            </a:br>
            <a:r>
              <a:rPr lang="en-US" sz="6600" dirty="0">
                <a:solidFill>
                  <a:srgbClr val="FF0000"/>
                </a:solidFill>
              </a:rPr>
              <a:t>R</a:t>
            </a:r>
            <a:r>
              <a:rPr lang="en-US" sz="6600" dirty="0"/>
              <a:t>ECOGNITION</a:t>
            </a:r>
          </a:p>
        </p:txBody>
      </p:sp>
      <p:sp>
        <p:nvSpPr>
          <p:cNvPr id="3" name="Subtitle 2"/>
          <p:cNvSpPr>
            <a:spLocks noGrp="1"/>
          </p:cNvSpPr>
          <p:nvPr>
            <p:ph type="subTitle" idx="1"/>
          </p:nvPr>
        </p:nvSpPr>
        <p:spPr>
          <a:xfrm>
            <a:off x="1261872" y="4237464"/>
            <a:ext cx="9418320" cy="2254776"/>
          </a:xfrm>
        </p:spPr>
        <p:txBody>
          <a:bodyPr>
            <a:normAutofit fontScale="92500" lnSpcReduction="10000"/>
          </a:bodyPr>
          <a:lstStyle/>
          <a:p>
            <a:r>
              <a:rPr lang="en-US" sz="3900" dirty="0">
                <a:solidFill>
                  <a:srgbClr val="FFC000"/>
                </a:solidFill>
              </a:rPr>
              <a:t>MINI PROJECT           </a:t>
            </a:r>
            <a:r>
              <a:rPr lang="en-US" sz="4400" dirty="0">
                <a:solidFill>
                  <a:schemeClr val="accent6">
                    <a:lumMod val="40000"/>
                    <a:lumOff val="60000"/>
                  </a:schemeClr>
                </a:solidFill>
              </a:rPr>
              <a:t>By </a:t>
            </a:r>
          </a:p>
          <a:p>
            <a:r>
              <a:rPr lang="en-US" sz="4400" dirty="0">
                <a:solidFill>
                  <a:schemeClr val="accent6">
                    <a:lumMod val="40000"/>
                    <a:lumOff val="60000"/>
                  </a:schemeClr>
                </a:solidFill>
              </a:rPr>
              <a:t>                                    198 – </a:t>
            </a:r>
            <a:r>
              <a:rPr lang="en-US" sz="4400" dirty="0" err="1">
                <a:solidFill>
                  <a:schemeClr val="accent6">
                    <a:lumMod val="40000"/>
                    <a:lumOff val="60000"/>
                  </a:schemeClr>
                </a:solidFill>
              </a:rPr>
              <a:t>Sujithra</a:t>
            </a:r>
            <a:r>
              <a:rPr lang="en-US" sz="4400" dirty="0">
                <a:solidFill>
                  <a:schemeClr val="accent6">
                    <a:lumMod val="40000"/>
                    <a:lumOff val="60000"/>
                  </a:schemeClr>
                </a:solidFill>
              </a:rPr>
              <a:t> J</a:t>
            </a:r>
          </a:p>
          <a:p>
            <a:r>
              <a:rPr lang="en-US" sz="4400" dirty="0">
                <a:solidFill>
                  <a:schemeClr val="accent6">
                    <a:lumMod val="40000"/>
                    <a:lumOff val="60000"/>
                  </a:schemeClr>
                </a:solidFill>
              </a:rPr>
              <a:t>                                    205 – Swati S</a:t>
            </a:r>
          </a:p>
        </p:txBody>
      </p:sp>
    </p:spTree>
    <p:extLst>
      <p:ext uri="{BB962C8B-B14F-4D97-AF65-F5344CB8AC3E}">
        <p14:creationId xmlns:p14="http://schemas.microsoft.com/office/powerpoint/2010/main" val="4269259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323255" y="1180810"/>
            <a:ext cx="8595360" cy="4564049"/>
          </a:xfrm>
          <a:prstGeom prst="rect">
            <a:avLst/>
          </a:prstGeom>
        </p:spPr>
        <p:txBody>
          <a:bodyPr vert="horz" lIns="91440" tIns="45720" rIns="91440" bIns="45720" numCol="2"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b="1" dirty="0"/>
              <a:t> </a:t>
            </a:r>
            <a:r>
              <a:rPr lang="en-US" sz="2800" b="1" dirty="0" err="1">
                <a:solidFill>
                  <a:srgbClr val="FF0000"/>
                </a:solidFill>
              </a:rPr>
              <a:t>Jupyter</a:t>
            </a:r>
            <a:r>
              <a:rPr lang="en-US" sz="2800" b="1" dirty="0">
                <a:solidFill>
                  <a:srgbClr val="FF0000"/>
                </a:solidFill>
              </a:rPr>
              <a:t> Lab</a:t>
            </a:r>
          </a:p>
          <a:p>
            <a:pPr marL="0" indent="0" algn="just">
              <a:buFont typeface="Arial" pitchFamily="34" charset="0"/>
              <a:buNone/>
            </a:pPr>
            <a:r>
              <a:rPr lang="en-US" b="1" dirty="0"/>
              <a:t>                     </a:t>
            </a:r>
            <a:r>
              <a:rPr lang="en-US" sz="2400" dirty="0"/>
              <a:t>  </a:t>
            </a:r>
            <a:r>
              <a:rPr lang="en-US" sz="2400" dirty="0" err="1"/>
              <a:t>JupyterLab</a:t>
            </a:r>
            <a:r>
              <a:rPr lang="en-US" sz="2400" dirty="0"/>
              <a:t> is an open-source, web-based UI for Project </a:t>
            </a:r>
            <a:r>
              <a:rPr lang="en-US" sz="2400" dirty="0" err="1"/>
              <a:t>Jupyter</a:t>
            </a:r>
            <a:r>
              <a:rPr lang="en-US" sz="2400" dirty="0"/>
              <a:t> and it has all basic functionalities of the </a:t>
            </a:r>
            <a:r>
              <a:rPr lang="en-US" sz="2400" dirty="0" err="1"/>
              <a:t>Jupyter</a:t>
            </a:r>
            <a:r>
              <a:rPr lang="en-US" sz="2400" dirty="0"/>
              <a:t> Notebook, like notebooks, terminals, text editors, file browsers, rich outputs, and more. However, it also provides improved support for third party extensions</a:t>
            </a:r>
            <a:endParaRPr lang="en-US" sz="24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2495" y="1977143"/>
            <a:ext cx="2141220" cy="1371600"/>
          </a:xfrm>
          <a:prstGeom prst="rect">
            <a:avLst/>
          </a:prstGeom>
        </p:spPr>
      </p:pic>
    </p:spTree>
    <p:extLst>
      <p:ext uri="{BB962C8B-B14F-4D97-AF65-F5344CB8AC3E}">
        <p14:creationId xmlns:p14="http://schemas.microsoft.com/office/powerpoint/2010/main" val="297801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7775" y="1327868"/>
            <a:ext cx="8595360" cy="4351337"/>
          </a:xfrm>
        </p:spPr>
        <p:txBody>
          <a:bodyPr>
            <a:normAutofit lnSpcReduction="10000"/>
          </a:bodyPr>
          <a:lstStyle/>
          <a:p>
            <a:pPr marL="0" indent="0" algn="just">
              <a:buNone/>
            </a:pPr>
            <a:r>
              <a:rPr lang="en-US" sz="3000" b="1" dirty="0">
                <a:solidFill>
                  <a:srgbClr val="FF0000"/>
                </a:solidFill>
              </a:rPr>
              <a:t>The Dataset</a:t>
            </a:r>
          </a:p>
          <a:p>
            <a:pPr marL="0" indent="0" algn="just">
              <a:buNone/>
            </a:pPr>
            <a:r>
              <a:rPr lang="en-US" sz="2800" b="1" dirty="0">
                <a:solidFill>
                  <a:srgbClr val="FF0000"/>
                </a:solidFill>
              </a:rPr>
              <a:t>                      </a:t>
            </a:r>
            <a:r>
              <a:rPr lang="en-US" sz="2800" dirty="0"/>
              <a:t>For this Python mini project, we’ll use the </a:t>
            </a:r>
            <a:r>
              <a:rPr lang="en-US" sz="2800" dirty="0">
                <a:solidFill>
                  <a:srgbClr val="FF0000"/>
                </a:solidFill>
              </a:rPr>
              <a:t>RAVDESS </a:t>
            </a:r>
            <a:r>
              <a:rPr lang="en-US" sz="2800" dirty="0"/>
              <a:t>dataset; this is the </a:t>
            </a:r>
            <a:r>
              <a:rPr lang="en-US" sz="2800" dirty="0">
                <a:solidFill>
                  <a:srgbClr val="FF0000"/>
                </a:solidFill>
              </a:rPr>
              <a:t>Ryerson Audio-Visual Database of Emotional Speech and Song dataset</a:t>
            </a:r>
            <a:r>
              <a:rPr lang="en-US" sz="2800" dirty="0"/>
              <a:t>, and is free to download. This dataset has </a:t>
            </a:r>
            <a:r>
              <a:rPr lang="en-US" sz="2800" dirty="0">
                <a:solidFill>
                  <a:srgbClr val="FF0000"/>
                </a:solidFill>
              </a:rPr>
              <a:t>7356 </a:t>
            </a:r>
            <a:r>
              <a:rPr lang="en-US" sz="2800" dirty="0"/>
              <a:t>files rated by </a:t>
            </a:r>
            <a:r>
              <a:rPr lang="en-US" sz="2800" dirty="0">
                <a:solidFill>
                  <a:srgbClr val="FF0000"/>
                </a:solidFill>
              </a:rPr>
              <a:t>247</a:t>
            </a:r>
            <a:r>
              <a:rPr lang="en-US" sz="2800" dirty="0"/>
              <a:t> individuals </a:t>
            </a:r>
            <a:r>
              <a:rPr lang="en-US" sz="2800" dirty="0">
                <a:solidFill>
                  <a:srgbClr val="FF0000"/>
                </a:solidFill>
              </a:rPr>
              <a:t>10 times </a:t>
            </a:r>
            <a:r>
              <a:rPr lang="en-US" sz="2800" dirty="0"/>
              <a:t>on emotional validity, intensity, and genuineness. The entire dataset is 24.8GB from 24 actors,  vocalizing two lexically-matched statements in a neutral North American accent</a:t>
            </a:r>
            <a:endParaRPr lang="en-US" sz="2800" b="1" dirty="0">
              <a:solidFill>
                <a:srgbClr val="FF0000"/>
              </a:solidFill>
            </a:endParaRPr>
          </a:p>
          <a:p>
            <a:endParaRPr lang="en-IN" sz="2800" dirty="0"/>
          </a:p>
        </p:txBody>
      </p:sp>
    </p:spTree>
    <p:extLst>
      <p:ext uri="{BB962C8B-B14F-4D97-AF65-F5344CB8AC3E}">
        <p14:creationId xmlns:p14="http://schemas.microsoft.com/office/powerpoint/2010/main" val="219349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487" y="713468"/>
            <a:ext cx="9692640" cy="780585"/>
          </a:xfrm>
        </p:spPr>
        <p:txBody>
          <a:bodyPr>
            <a:normAutofit/>
          </a:bodyPr>
          <a:lstStyle/>
          <a:p>
            <a:r>
              <a:rPr lang="en-US" sz="4000" b="1" dirty="0">
                <a:solidFill>
                  <a:srgbClr val="9A0000"/>
                </a:solidFill>
              </a:rPr>
              <a:t>HARDWARE  REQUIRMENT</a:t>
            </a:r>
          </a:p>
        </p:txBody>
      </p:sp>
      <p:sp>
        <p:nvSpPr>
          <p:cNvPr id="3" name="Content Placeholder 2"/>
          <p:cNvSpPr>
            <a:spLocks noGrp="1"/>
          </p:cNvSpPr>
          <p:nvPr>
            <p:ph idx="1"/>
          </p:nvPr>
        </p:nvSpPr>
        <p:spPr>
          <a:xfrm>
            <a:off x="1369807" y="1615665"/>
            <a:ext cx="8595360" cy="4284803"/>
          </a:xfrm>
        </p:spPr>
        <p:txBody>
          <a:bodyPr>
            <a:normAutofit/>
          </a:bodyPr>
          <a:lstStyle/>
          <a:p>
            <a:pPr marL="0" indent="0">
              <a:buNone/>
            </a:pPr>
            <a:r>
              <a:rPr lang="en-US" sz="2400" dirty="0"/>
              <a:t> </a:t>
            </a:r>
          </a:p>
          <a:p>
            <a:pPr marL="514350" indent="-514350">
              <a:buFont typeface="+mj-lt"/>
              <a:buAutoNum type="arabicPeriod"/>
            </a:pPr>
            <a:r>
              <a:rPr lang="en-US" sz="2800" b="1" dirty="0">
                <a:solidFill>
                  <a:srgbClr val="FF0000"/>
                </a:solidFill>
              </a:rPr>
              <a:t>Processor</a:t>
            </a:r>
            <a:r>
              <a:rPr lang="en-US" sz="2800" dirty="0"/>
              <a:t> – </a:t>
            </a:r>
            <a:r>
              <a:rPr lang="en-US" sz="2800" dirty="0" err="1"/>
              <a:t>intel</a:t>
            </a:r>
            <a:r>
              <a:rPr lang="en-US" sz="2800" dirty="0"/>
              <a:t> CORE i3</a:t>
            </a:r>
          </a:p>
          <a:p>
            <a:pPr marL="514350" indent="-514350">
              <a:buFont typeface="+mj-lt"/>
              <a:buAutoNum type="arabicPeriod"/>
            </a:pPr>
            <a:r>
              <a:rPr lang="en-US" sz="2800" b="1" dirty="0">
                <a:solidFill>
                  <a:srgbClr val="FF0000"/>
                </a:solidFill>
              </a:rPr>
              <a:t>Hard Disk </a:t>
            </a:r>
            <a:r>
              <a:rPr lang="en-US" sz="2800" dirty="0"/>
              <a:t>– 1TB</a:t>
            </a:r>
          </a:p>
          <a:p>
            <a:pPr marL="514350" indent="-514350">
              <a:buFont typeface="+mj-lt"/>
              <a:buAutoNum type="arabicPeriod"/>
            </a:pPr>
            <a:r>
              <a:rPr lang="en-US" sz="2800" b="1" dirty="0">
                <a:solidFill>
                  <a:srgbClr val="FF0000"/>
                </a:solidFill>
              </a:rPr>
              <a:t>RAM </a:t>
            </a:r>
            <a:r>
              <a:rPr lang="en-US" sz="2800" dirty="0"/>
              <a:t>– 8GB </a:t>
            </a:r>
          </a:p>
        </p:txBody>
      </p:sp>
    </p:spTree>
    <p:extLst>
      <p:ext uri="{BB962C8B-B14F-4D97-AF65-F5344CB8AC3E}">
        <p14:creationId xmlns:p14="http://schemas.microsoft.com/office/powerpoint/2010/main" val="281975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9A0000"/>
                </a:solidFill>
              </a:rPr>
              <a:t>SOCIAL RELEVANCE</a:t>
            </a:r>
            <a:endParaRPr lang="en-IN" sz="4000" dirty="0"/>
          </a:p>
        </p:txBody>
      </p:sp>
      <p:sp>
        <p:nvSpPr>
          <p:cNvPr id="3" name="Content Placeholder 2"/>
          <p:cNvSpPr>
            <a:spLocks noGrp="1"/>
          </p:cNvSpPr>
          <p:nvPr>
            <p:ph idx="1"/>
          </p:nvPr>
        </p:nvSpPr>
        <p:spPr>
          <a:xfrm>
            <a:off x="1261872" y="1871932"/>
            <a:ext cx="8595360" cy="4351337"/>
          </a:xfrm>
        </p:spPr>
        <p:txBody>
          <a:bodyPr>
            <a:normAutofit/>
          </a:bodyPr>
          <a:lstStyle/>
          <a:p>
            <a:pPr marL="514350" indent="-514350">
              <a:buFont typeface="+mj-lt"/>
              <a:buAutoNum type="arabicPeriod"/>
            </a:pPr>
            <a:r>
              <a:rPr lang="en-US" sz="2800" dirty="0"/>
              <a:t>Found in </a:t>
            </a:r>
            <a:r>
              <a:rPr lang="en-US" sz="2800" dirty="0">
                <a:solidFill>
                  <a:srgbClr val="FF0000"/>
                </a:solidFill>
              </a:rPr>
              <a:t>call centers.</a:t>
            </a:r>
          </a:p>
          <a:p>
            <a:pPr marL="514350" indent="-514350">
              <a:buFont typeface="+mj-lt"/>
              <a:buAutoNum type="arabicPeriod"/>
            </a:pPr>
            <a:r>
              <a:rPr lang="en-US" sz="2800" dirty="0"/>
              <a:t>Multiple industries that offers different services like </a:t>
            </a:r>
            <a:r>
              <a:rPr lang="en-US" sz="2800" dirty="0">
                <a:solidFill>
                  <a:srgbClr val="FF0000"/>
                </a:solidFill>
              </a:rPr>
              <a:t>marketing company.</a:t>
            </a:r>
          </a:p>
          <a:p>
            <a:pPr marL="514350" indent="-514350">
              <a:buFont typeface="+mj-lt"/>
              <a:buAutoNum type="arabicPeriod"/>
            </a:pPr>
            <a:r>
              <a:rPr lang="en-US" sz="2800" dirty="0">
                <a:solidFill>
                  <a:srgbClr val="FF0000"/>
                </a:solidFill>
              </a:rPr>
              <a:t>Tele Medicine.</a:t>
            </a:r>
          </a:p>
          <a:p>
            <a:pPr marL="514350" indent="-514350">
              <a:buFont typeface="+mj-lt"/>
              <a:buAutoNum type="arabicPeriod"/>
            </a:pPr>
            <a:r>
              <a:rPr lang="en-US" sz="2800" dirty="0"/>
              <a:t>Educational Purpose- </a:t>
            </a:r>
            <a:r>
              <a:rPr lang="en-US" sz="2800" dirty="0">
                <a:solidFill>
                  <a:srgbClr val="FF0000"/>
                </a:solidFill>
              </a:rPr>
              <a:t>Online interviews.</a:t>
            </a:r>
          </a:p>
        </p:txBody>
      </p:sp>
    </p:spTree>
    <p:extLst>
      <p:ext uri="{BB962C8B-B14F-4D97-AF65-F5344CB8AC3E}">
        <p14:creationId xmlns:p14="http://schemas.microsoft.com/office/powerpoint/2010/main" val="137052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018" y="532738"/>
            <a:ext cx="9692640" cy="1102926"/>
          </a:xfrm>
        </p:spPr>
        <p:txBody>
          <a:bodyPr/>
          <a:lstStyle/>
          <a:p>
            <a:r>
              <a:rPr lang="en-US" b="1" dirty="0">
                <a:solidFill>
                  <a:srgbClr val="9A0000"/>
                </a:solidFill>
              </a:rPr>
              <a:t>DOMAIN- MACHINE LEARNING</a:t>
            </a:r>
            <a:endParaRPr lang="en-IN" dirty="0"/>
          </a:p>
        </p:txBody>
      </p:sp>
      <p:sp>
        <p:nvSpPr>
          <p:cNvPr id="3" name="Content Placeholder 2"/>
          <p:cNvSpPr>
            <a:spLocks noGrp="1"/>
          </p:cNvSpPr>
          <p:nvPr>
            <p:ph idx="1"/>
          </p:nvPr>
        </p:nvSpPr>
        <p:spPr/>
        <p:txBody>
          <a:bodyPr>
            <a:normAutofit/>
          </a:bodyPr>
          <a:lstStyle/>
          <a:p>
            <a:pPr algn="just"/>
            <a:r>
              <a:rPr lang="en-US" sz="2800" dirty="0"/>
              <a:t>Machine learning (ML) is </a:t>
            </a:r>
            <a:r>
              <a:rPr lang="en-US" sz="2800" b="1" dirty="0"/>
              <a:t>a type of artificial intelligence (AI) that allows software applications to become more accurate at predicting outcomes without being explicitly programmed to do so</a:t>
            </a:r>
            <a:r>
              <a:rPr lang="en-US" sz="2800" dirty="0"/>
              <a:t>. </a:t>
            </a:r>
          </a:p>
          <a:p>
            <a:pPr algn="just"/>
            <a:r>
              <a:rPr lang="en-US" sz="2800" dirty="0"/>
              <a:t>Machine learning algorithms </a:t>
            </a:r>
            <a:r>
              <a:rPr lang="en-US" sz="2800" dirty="0">
                <a:solidFill>
                  <a:srgbClr val="FF0000"/>
                </a:solidFill>
              </a:rPr>
              <a:t>use historical data as input </a:t>
            </a:r>
            <a:r>
              <a:rPr lang="en-US" sz="2800" dirty="0"/>
              <a:t>to predict new output values.</a:t>
            </a:r>
            <a:endParaRPr lang="en-IN" sz="2800" dirty="0"/>
          </a:p>
        </p:txBody>
      </p:sp>
    </p:spTree>
    <p:extLst>
      <p:ext uri="{BB962C8B-B14F-4D97-AF65-F5344CB8AC3E}">
        <p14:creationId xmlns:p14="http://schemas.microsoft.com/office/powerpoint/2010/main" val="285581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359" y="612250"/>
            <a:ext cx="9692640" cy="816679"/>
          </a:xfrm>
        </p:spPr>
        <p:txBody>
          <a:bodyPr/>
          <a:lstStyle/>
          <a:p>
            <a:r>
              <a:rPr lang="en-US" b="1" dirty="0">
                <a:solidFill>
                  <a:srgbClr val="9A0000"/>
                </a:solidFill>
              </a:rPr>
              <a:t>PROBLEM DEFINITION</a:t>
            </a:r>
          </a:p>
        </p:txBody>
      </p:sp>
      <p:sp>
        <p:nvSpPr>
          <p:cNvPr id="3" name="Content Placeholder 2"/>
          <p:cNvSpPr>
            <a:spLocks noGrp="1"/>
          </p:cNvSpPr>
          <p:nvPr>
            <p:ph idx="1"/>
          </p:nvPr>
        </p:nvSpPr>
        <p:spPr>
          <a:xfrm>
            <a:off x="1198262" y="1637969"/>
            <a:ext cx="8595360" cy="4351337"/>
          </a:xfrm>
        </p:spPr>
        <p:txBody>
          <a:bodyPr>
            <a:noAutofit/>
          </a:bodyPr>
          <a:lstStyle/>
          <a:p>
            <a:pPr marL="0" indent="0" algn="just">
              <a:buNone/>
            </a:pPr>
            <a:r>
              <a:rPr lang="en-US" sz="2800" dirty="0"/>
              <a:t>                         </a:t>
            </a:r>
            <a:r>
              <a:rPr lang="en-US" sz="2800" dirty="0">
                <a:solidFill>
                  <a:srgbClr val="FF0000"/>
                </a:solidFill>
              </a:rPr>
              <a:t>S</a:t>
            </a:r>
            <a:r>
              <a:rPr lang="en-US" sz="2800" dirty="0"/>
              <a:t>peech </a:t>
            </a:r>
            <a:r>
              <a:rPr lang="en-US" sz="2800" dirty="0">
                <a:solidFill>
                  <a:srgbClr val="FF0000"/>
                </a:solidFill>
              </a:rPr>
              <a:t>E</a:t>
            </a:r>
            <a:r>
              <a:rPr lang="en-US" sz="2800" dirty="0"/>
              <a:t>motion </a:t>
            </a:r>
            <a:r>
              <a:rPr lang="en-US" sz="2800" dirty="0">
                <a:solidFill>
                  <a:srgbClr val="FF0000"/>
                </a:solidFill>
              </a:rPr>
              <a:t>R</a:t>
            </a:r>
            <a:r>
              <a:rPr lang="en-US" sz="2800" dirty="0"/>
              <a:t>ecognition is a trending research topic these days, with its main motive to improve the human-machine interaction. Speech emotion recognition, abbreviated as </a:t>
            </a:r>
            <a:r>
              <a:rPr lang="en-US" sz="2800" dirty="0">
                <a:solidFill>
                  <a:srgbClr val="FF0000"/>
                </a:solidFill>
              </a:rPr>
              <a:t>SER</a:t>
            </a:r>
            <a:r>
              <a:rPr lang="en-US" sz="2800" dirty="0"/>
              <a:t>, is the act of attempting to </a:t>
            </a:r>
            <a:r>
              <a:rPr lang="en-US" sz="2800" dirty="0">
                <a:solidFill>
                  <a:srgbClr val="FF0000"/>
                </a:solidFill>
              </a:rPr>
              <a:t>recognize human emotion</a:t>
            </a:r>
            <a:r>
              <a:rPr lang="en-US" sz="2800" dirty="0"/>
              <a:t> and affective states from speech. This is capitalizing on the fact that voice often reflects underlying emotion through </a:t>
            </a:r>
            <a:r>
              <a:rPr lang="en-US" sz="2800" dirty="0">
                <a:solidFill>
                  <a:srgbClr val="FF0000"/>
                </a:solidFill>
              </a:rPr>
              <a:t>tone and pitch.</a:t>
            </a:r>
            <a:r>
              <a:rPr lang="en-US" sz="2800" dirty="0"/>
              <a:t> The main aim is to build a model to recognize emotion from speech. </a:t>
            </a:r>
          </a:p>
          <a:p>
            <a:pPr marL="0" indent="0" algn="just">
              <a:buNone/>
            </a:pPr>
            <a:endParaRPr lang="en-US" sz="2400" dirty="0"/>
          </a:p>
          <a:p>
            <a:pPr marL="0" indent="0" algn="just">
              <a:buNone/>
            </a:pPr>
            <a:endParaRPr lang="en-US" sz="2400" dirty="0"/>
          </a:p>
          <a:p>
            <a:pPr marL="0" indent="0" algn="just">
              <a:buNone/>
            </a:pPr>
            <a:endParaRPr lang="en-US" sz="2400" dirty="0"/>
          </a:p>
        </p:txBody>
      </p:sp>
    </p:spTree>
    <p:extLst>
      <p:ext uri="{BB962C8B-B14F-4D97-AF65-F5344CB8AC3E}">
        <p14:creationId xmlns:p14="http://schemas.microsoft.com/office/powerpoint/2010/main" val="60065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664909"/>
            <a:ext cx="9692640" cy="784873"/>
          </a:xfrm>
        </p:spPr>
        <p:txBody>
          <a:bodyPr>
            <a:normAutofit/>
          </a:bodyPr>
          <a:lstStyle/>
          <a:p>
            <a:r>
              <a:rPr lang="en-US" sz="3200" b="1" dirty="0">
                <a:solidFill>
                  <a:srgbClr val="C00000"/>
                </a:solidFill>
              </a:rPr>
              <a:t>EXISTING SYSTEM</a:t>
            </a:r>
            <a:endParaRPr lang="en-IN" sz="3200" b="1" dirty="0">
              <a:solidFill>
                <a:srgbClr val="C00000"/>
              </a:solidFill>
            </a:endParaRPr>
          </a:p>
        </p:txBody>
      </p:sp>
      <p:sp>
        <p:nvSpPr>
          <p:cNvPr id="3" name="Content Placeholder 2"/>
          <p:cNvSpPr>
            <a:spLocks noGrp="1"/>
          </p:cNvSpPr>
          <p:nvPr>
            <p:ph idx="1"/>
          </p:nvPr>
        </p:nvSpPr>
        <p:spPr>
          <a:xfrm>
            <a:off x="1313631" y="1673523"/>
            <a:ext cx="8595360" cy="4442604"/>
          </a:xfrm>
        </p:spPr>
        <p:txBody>
          <a:bodyPr>
            <a:noAutofit/>
          </a:bodyPr>
          <a:lstStyle/>
          <a:p>
            <a:pPr algn="just"/>
            <a:r>
              <a:rPr lang="en-US" sz="2800" dirty="0"/>
              <a:t>In previous works, there are </a:t>
            </a:r>
            <a:r>
              <a:rPr lang="en-US" sz="2800" dirty="0">
                <a:solidFill>
                  <a:srgbClr val="FF0000"/>
                </a:solidFill>
              </a:rPr>
              <a:t>seven categories </a:t>
            </a:r>
            <a:r>
              <a:rPr lang="en-US" sz="2800" dirty="0"/>
              <a:t>of emotion </a:t>
            </a:r>
            <a:r>
              <a:rPr lang="en-US" sz="2800" dirty="0">
                <a:solidFill>
                  <a:srgbClr val="FF0000"/>
                </a:solidFill>
              </a:rPr>
              <a:t>including neutral</a:t>
            </a:r>
            <a:r>
              <a:rPr lang="en-US" sz="2800" dirty="0"/>
              <a:t>. </a:t>
            </a:r>
          </a:p>
          <a:p>
            <a:pPr algn="just"/>
            <a:r>
              <a:rPr lang="en-US" sz="2800" dirty="0"/>
              <a:t>It classifying emotions into,</a:t>
            </a:r>
          </a:p>
          <a:p>
            <a:pPr marL="0" indent="0" algn="just">
              <a:buNone/>
            </a:pPr>
            <a:r>
              <a:rPr lang="en-US" sz="2800" dirty="0">
                <a:solidFill>
                  <a:srgbClr val="FF0000"/>
                </a:solidFill>
              </a:rPr>
              <a:t>        Angry</a:t>
            </a:r>
            <a:r>
              <a:rPr lang="en-US" sz="2800" dirty="0"/>
              <a:t>, </a:t>
            </a:r>
            <a:r>
              <a:rPr lang="en-US" sz="2800" dirty="0">
                <a:solidFill>
                  <a:srgbClr val="FF0000"/>
                </a:solidFill>
              </a:rPr>
              <a:t>Calm,</a:t>
            </a:r>
            <a:r>
              <a:rPr lang="en-US" sz="2800" dirty="0"/>
              <a:t> </a:t>
            </a:r>
            <a:r>
              <a:rPr lang="en-US" sz="2800" dirty="0">
                <a:solidFill>
                  <a:srgbClr val="FF0000"/>
                </a:solidFill>
              </a:rPr>
              <a:t>Fear, Happiness, </a:t>
            </a:r>
          </a:p>
          <a:p>
            <a:pPr marL="0" indent="0" algn="just">
              <a:buNone/>
            </a:pPr>
            <a:r>
              <a:rPr lang="en-US" sz="2800" dirty="0">
                <a:solidFill>
                  <a:srgbClr val="FF0000"/>
                </a:solidFill>
              </a:rPr>
              <a:t>        Surprise,</a:t>
            </a:r>
            <a:r>
              <a:rPr lang="en-US" sz="2800" dirty="0"/>
              <a:t> </a:t>
            </a:r>
            <a:r>
              <a:rPr lang="en-US" sz="2800" dirty="0">
                <a:solidFill>
                  <a:srgbClr val="FF0000"/>
                </a:solidFill>
              </a:rPr>
              <a:t>Disgust</a:t>
            </a:r>
            <a:r>
              <a:rPr lang="en-US" sz="2800" dirty="0"/>
              <a:t> and </a:t>
            </a:r>
            <a:r>
              <a:rPr lang="en-US" sz="2800" dirty="0">
                <a:solidFill>
                  <a:srgbClr val="FF0000"/>
                </a:solidFill>
              </a:rPr>
              <a:t>Sadness</a:t>
            </a:r>
            <a:r>
              <a:rPr lang="en-US" sz="2800" dirty="0"/>
              <a:t> </a:t>
            </a:r>
            <a:endParaRPr lang="en-IN" sz="2800" dirty="0"/>
          </a:p>
        </p:txBody>
      </p:sp>
    </p:spTree>
    <p:extLst>
      <p:ext uri="{BB962C8B-B14F-4D97-AF65-F5344CB8AC3E}">
        <p14:creationId xmlns:p14="http://schemas.microsoft.com/office/powerpoint/2010/main" val="105824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C00000"/>
                </a:solidFill>
              </a:rPr>
              <a:t>PROPOSED SYSTEM</a:t>
            </a:r>
            <a:endParaRPr lang="en-IN" sz="3200" b="1" dirty="0">
              <a:solidFill>
                <a:srgbClr val="C00000"/>
              </a:solidFill>
            </a:endParaRPr>
          </a:p>
        </p:txBody>
      </p:sp>
      <p:sp>
        <p:nvSpPr>
          <p:cNvPr id="3" name="Content Placeholder 2"/>
          <p:cNvSpPr>
            <a:spLocks noGrp="1"/>
          </p:cNvSpPr>
          <p:nvPr>
            <p:ph idx="1"/>
          </p:nvPr>
        </p:nvSpPr>
        <p:spPr>
          <a:xfrm>
            <a:off x="1261872" y="2051437"/>
            <a:ext cx="8595360" cy="4351337"/>
          </a:xfrm>
        </p:spPr>
        <p:txBody>
          <a:bodyPr>
            <a:normAutofit/>
          </a:bodyPr>
          <a:lstStyle/>
          <a:p>
            <a:r>
              <a:rPr lang="en-US" sz="2800" dirty="0"/>
              <a:t>In our project, we add another  emotion which can be classified is</a:t>
            </a:r>
          </a:p>
          <a:p>
            <a:pPr marL="0" indent="0">
              <a:buNone/>
            </a:pPr>
            <a:r>
              <a:rPr lang="en-US" sz="2800" dirty="0">
                <a:solidFill>
                  <a:srgbClr val="FF0000"/>
                </a:solidFill>
              </a:rPr>
              <a:t>    COURAGE </a:t>
            </a:r>
            <a:endParaRPr lang="en-US" sz="2800" dirty="0"/>
          </a:p>
          <a:p>
            <a:pPr marL="0" indent="0">
              <a:buNone/>
            </a:pPr>
            <a:r>
              <a:rPr lang="en-US" sz="2800" dirty="0"/>
              <a:t>  </a:t>
            </a:r>
            <a:endParaRPr lang="en-IN" sz="2800" dirty="0"/>
          </a:p>
        </p:txBody>
      </p:sp>
    </p:spTree>
    <p:extLst>
      <p:ext uri="{BB962C8B-B14F-4D97-AF65-F5344CB8AC3E}">
        <p14:creationId xmlns:p14="http://schemas.microsoft.com/office/powerpoint/2010/main" val="389284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067" y="920121"/>
            <a:ext cx="9692640" cy="1037062"/>
          </a:xfrm>
        </p:spPr>
        <p:txBody>
          <a:bodyPr>
            <a:noAutofit/>
          </a:bodyPr>
          <a:lstStyle/>
          <a:p>
            <a:pPr>
              <a:lnSpc>
                <a:spcPct val="150000"/>
              </a:lnSpc>
            </a:pPr>
            <a:r>
              <a:rPr lang="en-US" sz="2800" b="1" dirty="0"/>
              <a:t>Our Domain: </a:t>
            </a:r>
            <a:r>
              <a:rPr lang="en-US" sz="2800" b="1" dirty="0">
                <a:solidFill>
                  <a:srgbClr val="FF0000"/>
                </a:solidFill>
              </a:rPr>
              <a:t>Machine Learning</a:t>
            </a:r>
            <a:br>
              <a:rPr lang="en-US" sz="2800" b="1" dirty="0">
                <a:solidFill>
                  <a:srgbClr val="C00000"/>
                </a:solidFill>
              </a:rPr>
            </a:br>
            <a:r>
              <a:rPr lang="en-US" sz="2800" b="1" dirty="0"/>
              <a:t>Language     :  </a:t>
            </a:r>
            <a:r>
              <a:rPr lang="en-US" sz="2800" b="1" i="1" dirty="0">
                <a:solidFill>
                  <a:srgbClr val="FF0000"/>
                </a:solidFill>
              </a:rPr>
              <a:t>Python</a:t>
            </a:r>
          </a:p>
        </p:txBody>
      </p:sp>
      <p:sp>
        <p:nvSpPr>
          <p:cNvPr id="3" name="Content Placeholder 2"/>
          <p:cNvSpPr>
            <a:spLocks noGrp="1"/>
          </p:cNvSpPr>
          <p:nvPr>
            <p:ph idx="1"/>
          </p:nvPr>
        </p:nvSpPr>
        <p:spPr>
          <a:xfrm>
            <a:off x="1230067" y="2327406"/>
            <a:ext cx="8595360" cy="3860683"/>
          </a:xfrm>
        </p:spPr>
        <p:txBody>
          <a:bodyPr>
            <a:normAutofit/>
          </a:bodyPr>
          <a:lstStyle/>
          <a:p>
            <a:pPr marL="0" indent="0" algn="just">
              <a:buNone/>
            </a:pPr>
            <a:r>
              <a:rPr lang="en-US" sz="2800" dirty="0"/>
              <a:t>In this mini project, we will use the libraries </a:t>
            </a:r>
            <a:r>
              <a:rPr lang="en-US" sz="2800" dirty="0" err="1">
                <a:solidFill>
                  <a:srgbClr val="FF0000"/>
                </a:solidFill>
              </a:rPr>
              <a:t>librosa</a:t>
            </a:r>
            <a:r>
              <a:rPr lang="en-US" sz="2800" dirty="0">
                <a:solidFill>
                  <a:srgbClr val="FF0000"/>
                </a:solidFill>
              </a:rPr>
              <a:t>, </a:t>
            </a:r>
            <a:r>
              <a:rPr lang="en-US" sz="2800" dirty="0" err="1">
                <a:solidFill>
                  <a:srgbClr val="FF0000"/>
                </a:solidFill>
              </a:rPr>
              <a:t>soundfile</a:t>
            </a:r>
            <a:r>
              <a:rPr lang="en-US" sz="2800" dirty="0">
                <a:solidFill>
                  <a:srgbClr val="FF0000"/>
                </a:solidFill>
              </a:rPr>
              <a:t>,</a:t>
            </a:r>
            <a:r>
              <a:rPr lang="en-US" sz="2800" dirty="0"/>
              <a:t> and </a:t>
            </a:r>
            <a:r>
              <a:rPr lang="en-US" sz="2800" dirty="0" err="1">
                <a:solidFill>
                  <a:srgbClr val="FF0000"/>
                </a:solidFill>
              </a:rPr>
              <a:t>sklearn</a:t>
            </a:r>
            <a:r>
              <a:rPr lang="en-US" sz="2800" dirty="0">
                <a:solidFill>
                  <a:srgbClr val="FF0000"/>
                </a:solidFill>
              </a:rPr>
              <a:t> </a:t>
            </a:r>
            <a:r>
              <a:rPr lang="en-US" sz="2800" dirty="0"/>
              <a:t>(among others) to build a model using an </a:t>
            </a:r>
            <a:r>
              <a:rPr lang="en-US" sz="2800" dirty="0" err="1">
                <a:solidFill>
                  <a:srgbClr val="FF0000"/>
                </a:solidFill>
              </a:rPr>
              <a:t>MLPClassifier</a:t>
            </a:r>
            <a:r>
              <a:rPr lang="en-US" sz="2800" dirty="0">
                <a:solidFill>
                  <a:srgbClr val="FF0000"/>
                </a:solidFill>
              </a:rPr>
              <a:t>. </a:t>
            </a:r>
            <a:r>
              <a:rPr lang="en-US" sz="2800" dirty="0"/>
              <a:t>This will be able to recognize emotion from sound files. We will load the data, extract features from it, then split the dataset into training and testing sets. Then, we’ll initialize an </a:t>
            </a:r>
            <a:r>
              <a:rPr lang="en-US" sz="2800" dirty="0" err="1"/>
              <a:t>MLPClassifier</a:t>
            </a:r>
            <a:r>
              <a:rPr lang="en-US" sz="2800" dirty="0"/>
              <a:t> and train the model. Finally, we’ll calculate the accuracy of our model.</a:t>
            </a:r>
            <a:endParaRPr lang="en-US" sz="2800" dirty="0">
              <a:solidFill>
                <a:srgbClr val="FF0000"/>
              </a:solidFill>
            </a:endParaRPr>
          </a:p>
        </p:txBody>
      </p:sp>
    </p:spTree>
    <p:extLst>
      <p:ext uri="{BB962C8B-B14F-4D97-AF65-F5344CB8AC3E}">
        <p14:creationId xmlns:p14="http://schemas.microsoft.com/office/powerpoint/2010/main" val="153726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869" y="445273"/>
            <a:ext cx="9692640" cy="1160890"/>
          </a:xfrm>
        </p:spPr>
        <p:txBody>
          <a:bodyPr>
            <a:normAutofit/>
          </a:bodyPr>
          <a:lstStyle/>
          <a:p>
            <a:r>
              <a:rPr lang="en-US" sz="4800" b="1" dirty="0">
                <a:solidFill>
                  <a:srgbClr val="9A0000"/>
                </a:solidFill>
              </a:rPr>
              <a:t>LIBRARIES USED</a:t>
            </a:r>
            <a:endParaRPr lang="en-IN" sz="4800" dirty="0"/>
          </a:p>
        </p:txBody>
      </p:sp>
      <p:sp>
        <p:nvSpPr>
          <p:cNvPr id="3" name="Content Placeholder 2"/>
          <p:cNvSpPr>
            <a:spLocks noGrp="1"/>
          </p:cNvSpPr>
          <p:nvPr>
            <p:ph idx="1"/>
          </p:nvPr>
        </p:nvSpPr>
        <p:spPr>
          <a:xfrm>
            <a:off x="641669" y="1900363"/>
            <a:ext cx="9702977" cy="4723073"/>
          </a:xfrm>
        </p:spPr>
        <p:txBody>
          <a:bodyPr numCol="2">
            <a:normAutofit fontScale="62500" lnSpcReduction="20000"/>
          </a:bodyPr>
          <a:lstStyle/>
          <a:p>
            <a:pPr marL="274320" lvl="1" indent="0">
              <a:lnSpc>
                <a:spcPct val="120000"/>
              </a:lnSpc>
              <a:buNone/>
            </a:pPr>
            <a:r>
              <a:rPr lang="en-US" sz="4500" b="1" dirty="0" err="1">
                <a:solidFill>
                  <a:srgbClr val="FF0000"/>
                </a:solidFill>
              </a:rPr>
              <a:t>Librosa</a:t>
            </a:r>
            <a:endParaRPr lang="en-US" sz="4500" b="1" dirty="0">
              <a:solidFill>
                <a:srgbClr val="FF0000"/>
              </a:solidFill>
            </a:endParaRPr>
          </a:p>
          <a:p>
            <a:pPr marL="274320" lvl="1" indent="0" algn="just">
              <a:lnSpc>
                <a:spcPct val="120000"/>
              </a:lnSpc>
              <a:buNone/>
            </a:pPr>
            <a:r>
              <a:rPr lang="en-US" sz="3100" dirty="0"/>
              <a:t>                   </a:t>
            </a:r>
          </a:p>
          <a:p>
            <a:pPr marL="274320" lvl="1" indent="0" algn="just">
              <a:lnSpc>
                <a:spcPct val="120000"/>
              </a:lnSpc>
              <a:buNone/>
            </a:pPr>
            <a:r>
              <a:rPr lang="en-US" sz="3100" b="1" dirty="0"/>
              <a:t>               </a:t>
            </a:r>
            <a:r>
              <a:rPr lang="en-US" sz="3400" b="1" dirty="0" err="1"/>
              <a:t>Librosa</a:t>
            </a:r>
            <a:r>
              <a:rPr lang="en-US" sz="3400" b="1" dirty="0"/>
              <a:t> is a Python library for </a:t>
            </a:r>
            <a:r>
              <a:rPr lang="en-US" sz="3400" b="1" dirty="0">
                <a:solidFill>
                  <a:srgbClr val="FF0000"/>
                </a:solidFill>
              </a:rPr>
              <a:t>analyzing audio and music</a:t>
            </a:r>
            <a:r>
              <a:rPr lang="en-US" sz="3400" b="1" dirty="0"/>
              <a:t>. It has a flatter package layout, standardizes interfaces and names, backwards compatibility, modular functions, and readable code. </a:t>
            </a:r>
            <a:endParaRPr lang="en-US" sz="3400" b="1" dirty="0">
              <a:solidFill>
                <a:srgbClr val="FF0000"/>
              </a:solidFill>
            </a:endParaRPr>
          </a:p>
          <a:p>
            <a:pPr marL="274320" lvl="1" indent="0">
              <a:buNone/>
            </a:pPr>
            <a:endParaRPr lang="en-US" sz="2800" b="1" dirty="0">
              <a:solidFill>
                <a:srgbClr val="FF0000"/>
              </a:solidFill>
            </a:endParaRPr>
          </a:p>
          <a:p>
            <a:pPr marL="274320" lvl="1" indent="0">
              <a:buNone/>
            </a:pPr>
            <a:endParaRPr lang="en-US" sz="2800" b="1" dirty="0">
              <a:solidFill>
                <a:srgbClr val="FF0000"/>
              </a:solidFill>
            </a:endParaRPr>
          </a:p>
          <a:p>
            <a:pPr marL="274320" lvl="1" indent="0">
              <a:buNone/>
            </a:pPr>
            <a:endParaRPr lang="en-US" sz="2800" b="1" dirty="0">
              <a:solidFill>
                <a:srgbClr val="FF0000"/>
              </a:solidFill>
            </a:endParaRPr>
          </a:p>
          <a:p>
            <a:pPr marL="274320" lvl="1" indent="0">
              <a:buNone/>
            </a:pPr>
            <a:r>
              <a:rPr lang="en-US" sz="2800" b="1" dirty="0">
                <a:solidFill>
                  <a:srgbClr val="FF0000"/>
                </a:solidFill>
              </a:rPr>
              <a:t>      </a:t>
            </a:r>
          </a:p>
          <a:p>
            <a:pPr marL="274320" lvl="1" indent="0">
              <a:buNone/>
            </a:pPr>
            <a:endParaRPr lang="en-US" sz="2800" b="1" dirty="0">
              <a:solidFill>
                <a:srgbClr val="FF0000"/>
              </a:solidFill>
            </a:endParaRPr>
          </a:p>
          <a:p>
            <a:pPr marL="274320" lvl="1" indent="0">
              <a:buNone/>
            </a:pPr>
            <a:r>
              <a:rPr lang="en-US" sz="4500" b="1" dirty="0" err="1">
                <a:solidFill>
                  <a:srgbClr val="FF0000"/>
                </a:solidFill>
              </a:rPr>
              <a:t>sklearn</a:t>
            </a:r>
            <a:endParaRPr lang="en-US" sz="4500" b="1" dirty="0">
              <a:solidFill>
                <a:srgbClr val="FF0000"/>
              </a:solidFill>
            </a:endParaRPr>
          </a:p>
          <a:p>
            <a:pPr marL="274320" lvl="1" indent="0">
              <a:buNone/>
            </a:pPr>
            <a:endParaRPr lang="en-US" sz="3600" b="1" dirty="0">
              <a:solidFill>
                <a:srgbClr val="FF0000"/>
              </a:solidFill>
            </a:endParaRPr>
          </a:p>
          <a:p>
            <a:pPr marL="274320" lvl="1" indent="0" algn="just">
              <a:lnSpc>
                <a:spcPct val="120000"/>
              </a:lnSpc>
              <a:buNone/>
            </a:pPr>
            <a:r>
              <a:rPr lang="en-US" sz="3100" b="1" dirty="0"/>
              <a:t>                 </a:t>
            </a:r>
            <a:r>
              <a:rPr lang="en-US" sz="3100" b="1" dirty="0">
                <a:solidFill>
                  <a:srgbClr val="FF0000"/>
                </a:solidFill>
              </a:rPr>
              <a:t>Python </a:t>
            </a:r>
            <a:r>
              <a:rPr lang="en-US" sz="3100" b="1" dirty="0" err="1">
                <a:solidFill>
                  <a:srgbClr val="FF0000"/>
                </a:solidFill>
              </a:rPr>
              <a:t>Scikit</a:t>
            </a:r>
            <a:r>
              <a:rPr lang="en-US" sz="3100" b="1" dirty="0">
                <a:solidFill>
                  <a:srgbClr val="FF0000"/>
                </a:solidFill>
              </a:rPr>
              <a:t>-learn  </a:t>
            </a:r>
            <a:r>
              <a:rPr lang="en-US" sz="3100" b="1" dirty="0"/>
              <a:t>a very useful tool for data mining and data analysis and can be used for personal as well as commercial use. Python </a:t>
            </a:r>
            <a:r>
              <a:rPr lang="en-US" sz="3100" b="1" dirty="0" err="1"/>
              <a:t>Scikit</a:t>
            </a:r>
            <a:r>
              <a:rPr lang="en-US" sz="3100" b="1" dirty="0"/>
              <a:t>-learn </a:t>
            </a:r>
            <a:r>
              <a:rPr lang="en-US" sz="3100" b="1" dirty="0">
                <a:solidFill>
                  <a:srgbClr val="FF0000"/>
                </a:solidFill>
              </a:rPr>
              <a:t>lets users perform various Machine Learning tasks </a:t>
            </a:r>
            <a:r>
              <a:rPr lang="en-US" sz="3100" b="1" dirty="0"/>
              <a:t>and provides a means to implement Machine Learning in Python.</a:t>
            </a:r>
          </a:p>
          <a:p>
            <a:pPr marL="0" indent="0">
              <a:lnSpc>
                <a:spcPct val="120000"/>
              </a:lnSpc>
              <a:buNone/>
            </a:pPr>
            <a:endParaRPr lang="en-IN" sz="2800" dirty="0"/>
          </a:p>
          <a:p>
            <a:pPr marL="0" indent="0">
              <a:buNone/>
            </a:pPr>
            <a:endParaRPr lang="en-IN" dirty="0"/>
          </a:p>
        </p:txBody>
      </p:sp>
    </p:spTree>
    <p:extLst>
      <p:ext uri="{BB962C8B-B14F-4D97-AF65-F5344CB8AC3E}">
        <p14:creationId xmlns:p14="http://schemas.microsoft.com/office/powerpoint/2010/main" val="280121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602" y="978009"/>
            <a:ext cx="9114581" cy="5438693"/>
          </a:xfrm>
        </p:spPr>
        <p:txBody>
          <a:bodyPr numCol="2">
            <a:normAutofit/>
          </a:bodyPr>
          <a:lstStyle/>
          <a:p>
            <a:pPr marL="0" indent="0" fontAlgn="base">
              <a:buNone/>
            </a:pPr>
            <a:r>
              <a:rPr lang="en-US" sz="2800" b="1" dirty="0">
                <a:solidFill>
                  <a:srgbClr val="FF0000"/>
                </a:solidFill>
              </a:rPr>
              <a:t> </a:t>
            </a:r>
            <a:r>
              <a:rPr lang="en-US" sz="2800" b="1" dirty="0" err="1">
                <a:solidFill>
                  <a:srgbClr val="FF0000"/>
                </a:solidFill>
              </a:rPr>
              <a:t>numpy</a:t>
            </a:r>
            <a:endParaRPr lang="en-US" sz="2200" b="1" dirty="0">
              <a:solidFill>
                <a:srgbClr val="FF0000"/>
              </a:solidFill>
            </a:endParaRPr>
          </a:p>
          <a:p>
            <a:pPr marL="0" indent="0" algn="just" fontAlgn="base">
              <a:buNone/>
            </a:pPr>
            <a:r>
              <a:rPr lang="en-US" sz="2200" b="1" dirty="0">
                <a:solidFill>
                  <a:srgbClr val="FF0000"/>
                </a:solidFill>
              </a:rPr>
              <a:t>                   </a:t>
            </a:r>
            <a:r>
              <a:rPr lang="en-US" sz="2400" dirty="0" err="1"/>
              <a:t>NumPy</a:t>
            </a:r>
            <a:r>
              <a:rPr lang="en-US" sz="2400" dirty="0"/>
              <a:t> stands for 'Numerical Python'. It is </a:t>
            </a:r>
            <a:r>
              <a:rPr lang="en-US" sz="2400" dirty="0">
                <a:solidFill>
                  <a:srgbClr val="FF0000"/>
                </a:solidFill>
              </a:rPr>
              <a:t>an open-source Python  library used to perform various mathematical and scientific tasks.</a:t>
            </a:r>
            <a:r>
              <a:rPr lang="en-US" sz="2400" dirty="0"/>
              <a:t> It contains multi-dimensional arrays and matrices, along with many high-level mathematical functions that operate on these arrays and matrices.</a:t>
            </a:r>
            <a:endParaRPr lang="en-US" sz="2400" b="1" dirty="0">
              <a:solidFill>
                <a:srgbClr val="FF0000"/>
              </a:solidFill>
            </a:endParaRPr>
          </a:p>
          <a:p>
            <a:pPr marL="0" indent="0" fontAlgn="base">
              <a:buNone/>
            </a:pPr>
            <a:r>
              <a:rPr lang="en-US" sz="2800" b="1" dirty="0">
                <a:solidFill>
                  <a:srgbClr val="FF0000"/>
                </a:solidFill>
              </a:rPr>
              <a:t>     </a:t>
            </a:r>
          </a:p>
          <a:p>
            <a:pPr marL="0" indent="0" fontAlgn="base">
              <a:buNone/>
            </a:pPr>
            <a:r>
              <a:rPr lang="en-US" sz="2800" b="1" dirty="0">
                <a:solidFill>
                  <a:srgbClr val="FF0000"/>
                </a:solidFill>
              </a:rPr>
              <a:t>     </a:t>
            </a:r>
            <a:r>
              <a:rPr lang="en-US" sz="2800" b="1" dirty="0" err="1">
                <a:solidFill>
                  <a:srgbClr val="FF0000"/>
                </a:solidFill>
              </a:rPr>
              <a:t>pyaudio</a:t>
            </a:r>
            <a:r>
              <a:rPr lang="en-US" sz="2800" b="1" dirty="0">
                <a:solidFill>
                  <a:srgbClr val="FF0000"/>
                </a:solidFill>
              </a:rPr>
              <a:t> </a:t>
            </a:r>
            <a:endParaRPr lang="en-US" sz="2000" dirty="0"/>
          </a:p>
          <a:p>
            <a:pPr marL="548640" lvl="2" indent="0" algn="just">
              <a:buNone/>
            </a:pPr>
            <a:r>
              <a:rPr lang="en-US" sz="2400" dirty="0"/>
              <a:t>     </a:t>
            </a:r>
          </a:p>
          <a:p>
            <a:pPr marL="548640" lvl="2" indent="0" algn="just">
              <a:buNone/>
            </a:pPr>
            <a:r>
              <a:rPr lang="en-US" sz="2400" dirty="0"/>
              <a:t>    </a:t>
            </a:r>
            <a:r>
              <a:rPr lang="en-US" sz="2400" dirty="0" err="1"/>
              <a:t>PyAudio</a:t>
            </a:r>
            <a:r>
              <a:rPr lang="en-US" sz="2400" dirty="0">
                <a:solidFill>
                  <a:schemeClr val="tx1"/>
                </a:solidFill>
              </a:rPr>
              <a:t> provides Python bindings for </a:t>
            </a:r>
            <a:r>
              <a:rPr lang="en-US" sz="2400" dirty="0" err="1">
                <a:solidFill>
                  <a:schemeClr val="tx1"/>
                </a:solidFill>
              </a:rPr>
              <a:t>PortAudio</a:t>
            </a:r>
            <a:r>
              <a:rPr lang="en-US" sz="2400" dirty="0">
                <a:solidFill>
                  <a:schemeClr val="tx1"/>
                </a:solidFill>
              </a:rPr>
              <a:t>, the cross-platform audio I/O library</a:t>
            </a:r>
            <a:r>
              <a:rPr lang="en-US" sz="2400" dirty="0"/>
              <a:t>. With </a:t>
            </a:r>
            <a:r>
              <a:rPr lang="en-US" sz="2400" dirty="0" err="1">
                <a:solidFill>
                  <a:srgbClr val="FF0000"/>
                </a:solidFill>
              </a:rPr>
              <a:t>PyAudio</a:t>
            </a:r>
            <a:r>
              <a:rPr lang="en-US" sz="2400" dirty="0">
                <a:solidFill>
                  <a:srgbClr val="FF0000"/>
                </a:solidFill>
              </a:rPr>
              <a:t>, you can easily use Python to play and record audio </a:t>
            </a:r>
            <a:r>
              <a:rPr lang="en-US" sz="2400" dirty="0"/>
              <a:t>on a variety of platforms.</a:t>
            </a:r>
          </a:p>
          <a:p>
            <a:pPr lvl="3" algn="just"/>
            <a:endParaRPr lang="en-IN" sz="2400" dirty="0"/>
          </a:p>
        </p:txBody>
      </p:sp>
    </p:spTree>
    <p:extLst>
      <p:ext uri="{BB962C8B-B14F-4D97-AF65-F5344CB8AC3E}">
        <p14:creationId xmlns:p14="http://schemas.microsoft.com/office/powerpoint/2010/main" val="28750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540" y="360727"/>
            <a:ext cx="9692640" cy="860874"/>
          </a:xfrm>
        </p:spPr>
        <p:txBody>
          <a:bodyPr>
            <a:normAutofit/>
          </a:bodyPr>
          <a:lstStyle/>
          <a:p>
            <a:r>
              <a:rPr lang="en-US" sz="4000" b="1" dirty="0">
                <a:solidFill>
                  <a:srgbClr val="9A0000"/>
                </a:solidFill>
              </a:rPr>
              <a:t>SOFTWARE  REQUIRMENT</a:t>
            </a:r>
          </a:p>
        </p:txBody>
      </p:sp>
      <p:sp>
        <p:nvSpPr>
          <p:cNvPr id="6" name="Content Placeholder 2"/>
          <p:cNvSpPr txBox="1">
            <a:spLocks/>
          </p:cNvSpPr>
          <p:nvPr/>
        </p:nvSpPr>
        <p:spPr>
          <a:xfrm>
            <a:off x="960120" y="1268083"/>
            <a:ext cx="9273540" cy="5132717"/>
          </a:xfrm>
          <a:prstGeom prst="rect">
            <a:avLst/>
          </a:prstGeom>
        </p:spPr>
        <p:txBody>
          <a:bodyPr vert="horz" lIns="91440" tIns="45720" rIns="91440" bIns="45720" numCol="2"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274320" lvl="1" indent="0" algn="just">
              <a:buFont typeface="Wingdings 2" pitchFamily="18" charset="2"/>
              <a:buNone/>
            </a:pPr>
            <a:endParaRPr lang="en-US" sz="2800" b="1" dirty="0">
              <a:solidFill>
                <a:srgbClr val="FF0000"/>
              </a:solidFill>
            </a:endParaRPr>
          </a:p>
          <a:p>
            <a:pPr marL="274320" lvl="1" indent="0" algn="just">
              <a:buFont typeface="Wingdings 2" pitchFamily="18" charset="2"/>
              <a:buNone/>
            </a:pPr>
            <a:r>
              <a:rPr lang="en-US" sz="3000" b="1" dirty="0">
                <a:solidFill>
                  <a:srgbClr val="FF0000"/>
                </a:solidFill>
              </a:rPr>
              <a:t>Anaconda </a:t>
            </a:r>
          </a:p>
          <a:p>
            <a:pPr marL="274320" lvl="1" indent="0" algn="just">
              <a:buFont typeface="Wingdings 2" pitchFamily="18" charset="2"/>
              <a:buNone/>
            </a:pPr>
            <a:r>
              <a:rPr lang="en-US" sz="2400" dirty="0"/>
              <a:t>                           </a:t>
            </a:r>
          </a:p>
          <a:p>
            <a:pPr marL="274320" lvl="1" indent="0" algn="just">
              <a:buFont typeface="Wingdings 2" pitchFamily="18" charset="2"/>
              <a:buNone/>
            </a:pPr>
            <a:r>
              <a:rPr lang="en-US" sz="2400" dirty="0"/>
              <a:t>           Anaconda is a distribution of the Python and R programming languages for scientific computing (</a:t>
            </a:r>
            <a:r>
              <a:rPr lang="en-US" sz="2400" dirty="0">
                <a:solidFill>
                  <a:srgbClr val="FF0000"/>
                </a:solidFill>
              </a:rPr>
              <a:t>data science, machine learning</a:t>
            </a:r>
            <a:r>
              <a:rPr lang="en-US" sz="2400" dirty="0"/>
              <a:t> applications, large-scale data processing, predictive analytics, etc.), that aims to simplify package management and deployment. </a:t>
            </a:r>
            <a:endParaRPr lang="en-IN" sz="2400" dirty="0"/>
          </a:p>
          <a:p>
            <a:pPr marL="548640" lvl="2" indent="0" fontAlgn="base">
              <a:buFont typeface="Wingdings 2" pitchFamily="18" charset="2"/>
              <a:buNone/>
            </a:pPr>
            <a:r>
              <a:rPr lang="en-US" sz="2400" b="1" dirty="0"/>
              <a:t>           </a:t>
            </a:r>
            <a:endParaRPr lang="en-IN" sz="2400" dirty="0"/>
          </a:p>
          <a:p>
            <a:pPr marL="0" indent="0" algn="just">
              <a:buFont typeface="Arial" pitchFamily="34" charset="0"/>
              <a:buNone/>
            </a:pPr>
            <a:endParaRPr lang="en-IN"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991" y="2727959"/>
            <a:ext cx="4327143" cy="818982"/>
          </a:xfrm>
          <a:prstGeom prst="rect">
            <a:avLst/>
          </a:prstGeom>
        </p:spPr>
      </p:pic>
    </p:spTree>
    <p:extLst>
      <p:ext uri="{BB962C8B-B14F-4D97-AF65-F5344CB8AC3E}">
        <p14:creationId xmlns:p14="http://schemas.microsoft.com/office/powerpoint/2010/main" val="50317692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526</TotalTime>
  <Words>423</Words>
  <Application>Microsoft Office PowerPoint</Application>
  <PresentationFormat>Widescreen</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View</vt:lpstr>
      <vt:lpstr>SPEECH EMOTION RECOGNITION</vt:lpstr>
      <vt:lpstr>DOMAIN- MACHINE LEARNING</vt:lpstr>
      <vt:lpstr>PROBLEM DEFINITION</vt:lpstr>
      <vt:lpstr>EXISTING SYSTEM</vt:lpstr>
      <vt:lpstr>PROPOSED SYSTEM</vt:lpstr>
      <vt:lpstr>Our Domain: Machine Learning Language     :  Python</vt:lpstr>
      <vt:lpstr>LIBRARIES USED</vt:lpstr>
      <vt:lpstr>PowerPoint Presentation</vt:lpstr>
      <vt:lpstr>SOFTWARE  REQUIRMENT</vt:lpstr>
      <vt:lpstr>PowerPoint Presentation</vt:lpstr>
      <vt:lpstr>PowerPoint Presentation</vt:lpstr>
      <vt:lpstr>HARDWARE  REQUIRMENT</vt:lpstr>
      <vt:lpstr>SOCIAL RELEVANCE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SWATI S</cp:lastModifiedBy>
  <cp:revision>38</cp:revision>
  <dcterms:created xsi:type="dcterms:W3CDTF">2022-03-24T14:10:10Z</dcterms:created>
  <dcterms:modified xsi:type="dcterms:W3CDTF">2022-04-08T07:12:39Z</dcterms:modified>
</cp:coreProperties>
</file>