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sldIdLst>
    <p:sldId id="256" r:id="rId2"/>
    <p:sldId id="334" r:id="rId3"/>
    <p:sldId id="258" r:id="rId4"/>
    <p:sldId id="259" r:id="rId5"/>
    <p:sldId id="260" r:id="rId6"/>
    <p:sldId id="331" r:id="rId7"/>
    <p:sldId id="332" r:id="rId8"/>
    <p:sldId id="267" r:id="rId9"/>
    <p:sldId id="316" r:id="rId10"/>
    <p:sldId id="327" r:id="rId11"/>
    <p:sldId id="328" r:id="rId12"/>
    <p:sldId id="321" r:id="rId13"/>
    <p:sldId id="288" r:id="rId14"/>
    <p:sldId id="274" r:id="rId15"/>
    <p:sldId id="278" r:id="rId16"/>
    <p:sldId id="279" r:id="rId17"/>
    <p:sldId id="306" r:id="rId18"/>
    <p:sldId id="307" r:id="rId19"/>
    <p:sldId id="326" r:id="rId20"/>
    <p:sldId id="333" r:id="rId21"/>
    <p:sldId id="282" r:id="rId22"/>
    <p:sldId id="285" r:id="rId23"/>
    <p:sldId id="286" r:id="rId24"/>
    <p:sldId id="309" r:id="rId25"/>
    <p:sldId id="311" r:id="rId26"/>
    <p:sldId id="312" r:id="rId27"/>
    <p:sldId id="291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15" autoAdjust="0"/>
  </p:normalViewPr>
  <p:slideViewPr>
    <p:cSldViewPr>
      <p:cViewPr>
        <p:scale>
          <a:sx n="76" d="100"/>
          <a:sy n="76" d="100"/>
        </p:scale>
        <p:origin x="-1206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9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3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455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3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34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69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2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2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6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4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9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9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2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4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90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  <p:sldLayoutId id="2147483982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>
            <a:normAutofit/>
          </a:bodyPr>
          <a:lstStyle/>
          <a:p>
            <a:pPr marL="182880" indent="0" algn="ctr">
              <a:buNone/>
            </a:pPr>
            <a:r>
              <a:rPr lang="en-US" sz="4400" b="1" dirty="0" smtClean="0"/>
              <a:t>A LIGHT WEIGHT CNN MODEL FOR FIRE DETECTION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206508"/>
            <a:ext cx="3429000" cy="1447800"/>
          </a:xfrm>
        </p:spPr>
        <p:txBody>
          <a:bodyPr>
            <a:normAutofit fontScale="55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 smtClean="0"/>
              <a:t>                    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>
              <a:lnSpc>
                <a:spcPct val="120000"/>
              </a:lnSpc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SOWMIYA.S(211417104266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20000"/>
              </a:lnSpc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SUSHMITHA.B(211417104279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4114800"/>
            <a:ext cx="411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GUIDE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P.DEEPA  M.E.</a:t>
            </a: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Associate Prof .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of CSE</a:t>
            </a:r>
          </a:p>
          <a:p>
            <a:pPr algn="ctr"/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Panimalar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Engineering College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55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42682"/>
          </a:xfrm>
        </p:spPr>
        <p:txBody>
          <a:bodyPr/>
          <a:lstStyle/>
          <a:p>
            <a:r>
              <a:rPr lang="en-US" dirty="0" smtClean="0"/>
              <a:t>            </a:t>
            </a:r>
            <a:r>
              <a:rPr lang="en-US" b="1" dirty="0" smtClean="0"/>
              <a:t>SYSTEM DESIGN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715000"/>
            <a:ext cx="3298112" cy="80486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SEQUENCE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5791200"/>
            <a:ext cx="3298113" cy="72866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3733800" cy="4190999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47800"/>
            <a:ext cx="3505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3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766482"/>
          </a:xfrm>
        </p:spPr>
        <p:txBody>
          <a:bodyPr/>
          <a:lstStyle/>
          <a:p>
            <a:r>
              <a:rPr lang="en-US" dirty="0" smtClean="0"/>
              <a:t>             </a:t>
            </a:r>
            <a:r>
              <a:rPr lang="en-US" b="1" dirty="0" smtClean="0"/>
              <a:t>SYSTEM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199"/>
            <a:ext cx="8305800" cy="464820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FLOW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93835"/>
            <a:ext cx="7924800" cy="1411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82" y="3733800"/>
            <a:ext cx="7924800" cy="259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5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304800"/>
            <a:ext cx="495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       SYSTEM </a:t>
            </a:r>
            <a:r>
              <a:rPr lang="en-US" sz="4000" b="1" dirty="0"/>
              <a:t>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7369" y="119149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ER </a:t>
            </a:r>
            <a:r>
              <a:rPr lang="en-US" sz="2400" dirty="0"/>
              <a:t>DIAGRAM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15088"/>
            <a:ext cx="8077200" cy="449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74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4724400" cy="1447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  MODULES               DESCRIPITION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543800" cy="3048000"/>
          </a:xfrm>
        </p:spPr>
        <p:txBody>
          <a:bodyPr>
            <a:normAutofit lnSpcReduction="10000"/>
          </a:bodyPr>
          <a:lstStyle/>
          <a:p>
            <a:pPr algn="just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DATASET CREATION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FRAME BY FRAME DETECTION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INPUT IDENTIFICATION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DATABASE CREATION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ANDROID APP FOR NOTIFICATIONS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2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28600"/>
            <a:ext cx="3048000" cy="914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MODULES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4800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DATASET CREATION:</a:t>
            </a:r>
          </a:p>
          <a:p>
            <a:pPr marL="45720" indent="0"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38862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Collect images of fire  and non fire images and train  both the fire and non fire  images separately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8862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Now there  created a trained dataset with well determined fire images  which compares with the video sequence.</a:t>
            </a:r>
          </a:p>
          <a:p>
            <a:pPr marL="45720" indent="0"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359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457200"/>
            <a:ext cx="3124200" cy="914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MODULES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5105400"/>
          </a:xfrm>
        </p:spPr>
        <p:txBody>
          <a:bodyPr/>
          <a:lstStyle/>
          <a:p>
            <a:pPr marL="45720" indent="0"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FRAME BY  FRAME DETECTION</a:t>
            </a:r>
          </a:p>
          <a:p>
            <a:pPr marL="4572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captured images are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splitted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into frame by frame and  the frame is again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splitted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into pixels with  the help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cnn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algorithm from the surveillance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58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1" y="228600"/>
            <a:ext cx="3124199" cy="914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MODULES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33400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INPUT IDENTIFICATION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 a  input  data  is given to the 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CNN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model  which identifies  whether the input is fire or non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fire.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indicates a red warning in the background  for few seconds ,if the input is fire.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a non fire it indicates a green  in the background</a:t>
            </a:r>
          </a:p>
          <a:p>
            <a:pPr marL="45720" indent="0"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278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04800"/>
            <a:ext cx="3159711" cy="914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MODULES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5105400"/>
          </a:xfrm>
        </p:spPr>
        <p:txBody>
          <a:bodyPr>
            <a:normAutofit fontScale="92500" lnSpcReduction="20000"/>
          </a:bodyPr>
          <a:lstStyle/>
          <a:p>
            <a:pPr marL="45720" indent="0"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DATABASE CREATION</a:t>
            </a:r>
          </a:p>
          <a:p>
            <a:pPr marL="4572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FIREBASE: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 Firebase Real-time Database is a cloud-hosted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No-SQL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database that allows to   store and sync data between the  users in real-time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Using 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gmail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account , signed up into a firebase and added our project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cnn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model detects fire from the input data then, firebase will get updated.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clearly  shows the date , day , time once the fire detected and also the status  as “FIRE”</a:t>
            </a:r>
          </a:p>
          <a:p>
            <a:pPr marL="45720" indent="0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087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2854911" cy="762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MODULES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68452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ANDROID APP FOR NOTIFICATION</a:t>
            </a:r>
          </a:p>
          <a:p>
            <a:pPr marL="502920" indent="-457200" algn="just"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The android app is created to get a notification if the fire is detected .</a:t>
            </a:r>
            <a:endParaRPr lang="en-US" sz="240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The  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Android App “Fire detection”  can be installed  in users Mobile devices using APK </a:t>
            </a: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file.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Once 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fire is detected , firebase gets updated and the status will be send to the app </a:t>
            </a: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created  </a:t>
            </a: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Android 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app will give a notification message as “FIRE DETECTED”</a:t>
            </a:r>
          </a:p>
          <a:p>
            <a:pPr marL="45720" indent="0"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57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4572000" cy="842682"/>
          </a:xfrm>
        </p:spPr>
        <p:txBody>
          <a:bodyPr/>
          <a:lstStyle/>
          <a:p>
            <a:r>
              <a:rPr lang="en-US" dirty="0" smtClean="0"/>
              <a:t>     </a:t>
            </a:r>
            <a:r>
              <a:rPr lang="en-US" b="1" dirty="0" smtClean="0"/>
              <a:t>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066800"/>
            <a:ext cx="7554300" cy="5181607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CONVOLUTION NEURAL NETWORK: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Any neural network is divided into three layers. First layer being the input layer, the second as the hidden layer and the third layer is the output layer.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Each layer consists of several nodes and this number is generally in the power of 2 to maintain the symmetry of the entire model.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nodes of one layer are connected to the nodes of another layer by means of an edge. And this edge is assigned with a weight which signifies the importance of that node in the outcome of the network.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At every node, the outcome is calculated by the summation of the product of the input nodes and the weights assigned to them.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When we are dealing with images, the data is generally huge and if it is fed as it is, the model becomes clumsy and the training will take a lot of time as well as the memory requirements will be huge. So, we will make use of a Convolutional neural network.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The pre-processed data is fed into the input layer of the Convolutional neural network. At the time of reading the pre-processed data, a filter is applied which helps in decreasing the dimensions of the input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8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5867400" cy="84268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      </a:t>
            </a:r>
            <a:r>
              <a:rPr lang="en-US" b="1" dirty="0" smtClean="0"/>
              <a:t>ABSTRACT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5029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Vision based fire detection framework has lately picked up popularity when contrasted with customary fire  recognition framework dependent on sensors.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need of  video perception at private, Modern, business regions and  woods areas has expanded the use of vision based fire  acknowledgment system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Recently lots of fire related accidents  has occurred due to improper Surveillance or unable to cover  those uncertain regions like restricted areas in forest or any  factory buildings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order to overcome such accidents , this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provides a new method using Convolutional neural networks (RCNN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87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04800"/>
            <a:ext cx="4038600" cy="762000"/>
          </a:xfrm>
        </p:spPr>
        <p:txBody>
          <a:bodyPr/>
          <a:lstStyle/>
          <a:p>
            <a:r>
              <a:rPr lang="en-US" dirty="0" smtClean="0"/>
              <a:t>     </a:t>
            </a:r>
            <a:r>
              <a:rPr lang="en-US" b="1" dirty="0" smtClean="0"/>
              <a:t>TESTING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143001"/>
            <a:ext cx="7706700" cy="510540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TEST CASES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38785"/>
              </p:ext>
            </p:extLst>
          </p:nvPr>
        </p:nvGraphicFramePr>
        <p:xfrm>
          <a:off x="762000" y="1600200"/>
          <a:ext cx="7924799" cy="224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3400"/>
                <a:gridCol w="1600200"/>
                <a:gridCol w="914400"/>
                <a:gridCol w="1371600"/>
                <a:gridCol w="1186569"/>
                <a:gridCol w="958627"/>
                <a:gridCol w="1360003"/>
              </a:tblGrid>
              <a:tr h="533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S.NO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ACTION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EXPECTED 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ACTUAL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RESULT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COMMENTS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01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Fire detection&amp;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notification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Test.mp4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Fire detection&amp; notification to app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Fire is detected&amp; notification is sent to the app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Status will indicate as Fire detected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788304"/>
              </p:ext>
            </p:extLst>
          </p:nvPr>
        </p:nvGraphicFramePr>
        <p:xfrm>
          <a:off x="761999" y="4114800"/>
          <a:ext cx="7924801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201"/>
                <a:gridCol w="1295400"/>
                <a:gridCol w="1066800"/>
                <a:gridCol w="1600200"/>
                <a:gridCol w="1143000"/>
                <a:gridCol w="1066800"/>
                <a:gridCol w="1295400"/>
              </a:tblGrid>
              <a:tr h="6407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S.NO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ACTION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EXPECTED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ACTUAL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RESULT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COMMENTS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90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Fire detection&amp; notification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Test1.mp4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Fire detection &amp; notification to app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 fire detected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Status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will </a:t>
                      </a:r>
                      <a:r>
                        <a:rPr lang="en-US" sz="1400" dirty="0">
                          <a:effectLst/>
                        </a:rPr>
                        <a:t>indicate as clear.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783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76200"/>
            <a:ext cx="4302711" cy="1143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SCREENSHOTS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42165"/>
            <a:ext cx="3950744" cy="5082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73480"/>
            <a:ext cx="4037556" cy="50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64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4343400" cy="83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SCREENSHOTS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305800" cy="466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43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28600"/>
            <a:ext cx="4150311" cy="762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SCREENSHOTS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4038600" cy="48310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1"/>
            <a:ext cx="3733799" cy="48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10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28600"/>
            <a:ext cx="4302711" cy="83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SCREENSHOTS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3581400" cy="495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295400"/>
            <a:ext cx="403949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4302711" cy="83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SCREENSHOTS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18156"/>
            <a:ext cx="2321170" cy="502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218156"/>
            <a:ext cx="221566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08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3921711" cy="914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001000" cy="5029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work ,our proposed  CNN model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 detection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size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fine-tuning of datasets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obtained an accuracy of 94%.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a better prediction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conduct experiments using datasets collected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recording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fire and verified it to our proposed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CNN model’s has higher accuracy which  not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reduces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running rate but also false alarms, this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helpful to disaster management teams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fire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disasters in a short time. Thus, avoiding huge losses.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4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4378911" cy="68580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57800"/>
          </a:xfrm>
        </p:spPr>
        <p:txBody>
          <a:bodyPr>
            <a:normAutofit fontScale="92500" lnSpcReduction="10000"/>
          </a:bodyPr>
          <a:lstStyle/>
          <a:p>
            <a:pPr marL="45720" indent="0" algn="just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1] R.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Raina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, A.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Madhavan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and A. Y. Ng, “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Largescale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deep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un-supervised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learning using graphics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processors,”Computer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Science Department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Stanford University, Stanford CA 94305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USA.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[2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] K. Muhammad, R.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Hamza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J. Ahmad, J.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Lloret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H. H.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Ge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Wang,and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S.W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“secure surveillance framework for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systemsusing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probabilistic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image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encryption,”IEEE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Trans. Ind.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3] A.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Krizhevsky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I.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Sutskever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and G. E. Hinton, “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ImageNet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Classification with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Deep Con-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volutional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Neural Networks,“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InNIPS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2012.</a:t>
            </a:r>
          </a:p>
          <a:p>
            <a:pPr marL="45720" indent="0" algn="just"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4] Y.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LeCun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et al., “Handwritten digit recognition with a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back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propagationnetwork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,”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inProc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 Adv. Neural Inf. Process. Syst., 1990,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pp.396–404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5] A.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Ullahet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et al., “Action recognition in movie scenes using deep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features of key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frames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,”J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 Korean Inst. Next Generation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Comput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., vol. 13,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pp.7–14,2017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25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590800"/>
            <a:ext cx="3616911" cy="106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57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77738"/>
            <a:ext cx="5979111" cy="88906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LITERATURE SURVEY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098065"/>
              </p:ext>
            </p:extLst>
          </p:nvPr>
        </p:nvGraphicFramePr>
        <p:xfrm>
          <a:off x="152401" y="1143001"/>
          <a:ext cx="8686798" cy="5530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378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81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228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2465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99539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JOURNAL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NAME AND YEAR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AUTHOR NAME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PAPER</a:t>
                      </a:r>
                    </a:p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3551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IEEE TRANSACTIONS ON CIRCUITS AND SYSTEMS FOR VIDEO TECHNOLOGY, VOL. 25, NO. 9, SEPTEMBER 2015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Pasquale 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Foggia,Alessia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saggese,and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Mario Vento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Real-Time Fire Detection for Video-Surveillance</a:t>
                      </a:r>
                      <a:r>
                        <a:rPr lang="en-US" sz="16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Applications Using a Combination of Experts Based On Color, Shape, and Motion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main advantage deriving from this approach lies in the fact that the overall performance of the system significantly increase with a relatively small effort made by the designer.</a:t>
                      </a:r>
                    </a:p>
                    <a:p>
                      <a:endParaRPr lang="en-US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We considered dataset; at the same time, although having a less true positive further reduces the false positive rate, conquering the best rank on this aspect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The 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thresholding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of potential fire pixels is not based on a simple heuristics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but instead on a support vector machine, able to provide a good generalization without requiring problem domain knowledge.</a:t>
                      </a:r>
                    </a:p>
                    <a:p>
                      <a:endParaRPr lang="en-US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Algorithm is less sensitive to variations in the luminance of the environment, its main drawback compared with other color based approaches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 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34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6096000" cy="762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LITERATURE SURVEY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737246"/>
              </p:ext>
            </p:extLst>
          </p:nvPr>
        </p:nvGraphicFramePr>
        <p:xfrm>
          <a:off x="152400" y="1219200"/>
          <a:ext cx="883920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JOURNAL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NAME AND YEAR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AUTHOR NAME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PAPER</a:t>
                      </a:r>
                    </a:p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72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SIBGRAPI Conference on Graphics, Patterns and Images, 2015 -IEEE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Daniel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Y. T. chino,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Letricia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P. S.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Avalhais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Jose F. Rodrigues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Jr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.,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Agma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J.M.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Traina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BoWFire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Detection of fire in Still Images by Integrating Pixel Color and Texture Analysis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Flames exhibit random behavior, and it is experimentally observed that the underlying random process can be considered as a wide-sense stationary process for a small video region.</a:t>
                      </a:r>
                    </a:p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method works very well when the fire is clearly visible and in close range, such that the flicker and irregular nature of flames are easily observable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The system does not use a background subtraction method to segment moving regions and can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be used, to some extent, with non-stationary cameras.</a:t>
                      </a: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Using larger spatial block sizes decreases the resolution of the algorithm such that smaller fire regions cannot be detected.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62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228600"/>
            <a:ext cx="5791200" cy="68580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b="1" dirty="0" smtClean="0"/>
              <a:t>    LITERATURE SURVEY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575508"/>
              </p:ext>
            </p:extLst>
          </p:nvPr>
        </p:nvGraphicFramePr>
        <p:xfrm>
          <a:off x="76200" y="1143000"/>
          <a:ext cx="8839199" cy="5486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1805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15703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JOURNAL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NAME AND YEAR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PAPER TITLE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936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IEEE Transactions on</a:t>
                      </a:r>
                    </a:p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Systems, Man, and Cybernetics: Systems</a:t>
                      </a:r>
                    </a:p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2018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Khan Muhammad, 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Jamil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Ahmad,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Zhihan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Lv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Paolo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bellavista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Po yang, Sung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Wook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Baik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Efficient Deep CNN-Based Fire Detection and Localization in Video Surveillance Applications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Various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abnormal events such as accidents, medical emergencies, and fires can be detected using these smart cameras.</a:t>
                      </a: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Understanding the objects and scenes under observation. Future studies may focus on making challenging and specific scene understanding datasets for fire detection methods and detailed experiments.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These sensors are not well suited to critical environments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need human involvement to confirm a fire in the case of an alarm, involving a visit to the location of the fire.</a:t>
                      </a: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Such systems cannot usually provide information about the size, location, and burning degree of the fire. 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41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55380" cy="690282"/>
          </a:xfrm>
        </p:spPr>
        <p:txBody>
          <a:bodyPr/>
          <a:lstStyle/>
          <a:p>
            <a:r>
              <a:rPr lang="en-US" b="1" dirty="0" smtClean="0"/>
              <a:t>       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81599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As we know, fire spreads very vastly and will cause a large destruction and ultimately there will be a huge loss to rescue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order to eliminate this kind of situation and to reduce the running rate, we have designed a light weight CNN model for fire detection which reduces the false alarm rates as well as overcomes the following listed problems in the traditional methods.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Dead battery Certain smokes alarms are not hardwired into home electrical system rely on battery power. So, it require regular checking and not function when battery dead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b) Steam interference False alarm also will trigger when steam (maybe from bathroom or steam room) interrupt the light beams of electrical current inside smoke detector.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Dusty deception High dusty area or insects can trip sensor inside alarm and make false alarm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d) Residual smoke from burned food (stoves, toasters or oven) also can trigger wrong alarm.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Delay trigger alarm Available smoke sometime will take long delay although already detect smoke before trigger alarm to people. </a:t>
            </a:r>
            <a:r>
              <a:rPr lang="en-US" dirty="0"/>
              <a:t>  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2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6477000" cy="690282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b="1" dirty="0" smtClean="0"/>
              <a:t>TECHNOLOGY STACK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24800" cy="5029206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Software Requirements: </a:t>
            </a: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 : Windows 7 , 8, 10 (64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bit)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         : 	 Python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3.7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Tools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               :	Anaconda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Note        Book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Hardware Requirements: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Hard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Disk		 :	 500GB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Above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     :    	8GB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:	I3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Above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Webcam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1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122111" cy="83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SYSTEM ARCHITECTURE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7655511" cy="5105400"/>
          </a:xfrm>
        </p:spPr>
      </p:pic>
    </p:spTree>
    <p:extLst>
      <p:ext uri="{BB962C8B-B14F-4D97-AF65-F5344CB8AC3E}">
        <p14:creationId xmlns:p14="http://schemas.microsoft.com/office/powerpoint/2010/main" val="29949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3810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     SYSTEM DESIGN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54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USECASE DIAGRAM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000"/>
            <a:ext cx="73914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06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1659</TotalTime>
  <Words>1655</Words>
  <Application>Microsoft Office PowerPoint</Application>
  <PresentationFormat>On-screen Show (4:3)</PresentationFormat>
  <Paragraphs>204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Ion</vt:lpstr>
      <vt:lpstr>A LIGHT WEIGHT CNN MODEL FOR FIRE DETECTION</vt:lpstr>
      <vt:lpstr>            ABSTRACT</vt:lpstr>
      <vt:lpstr>  LITERATURE SURVEY</vt:lpstr>
      <vt:lpstr>  LITERATURE SURVEY</vt:lpstr>
      <vt:lpstr>    LITERATURE SURVEY</vt:lpstr>
      <vt:lpstr>       PROBLEM STATEMENT</vt:lpstr>
      <vt:lpstr>   TECHNOLOGY STACK</vt:lpstr>
      <vt:lpstr>SYSTEM ARCHITECTURE</vt:lpstr>
      <vt:lpstr>PowerPoint Presentation</vt:lpstr>
      <vt:lpstr>            SYSTEM DESIGN</vt:lpstr>
      <vt:lpstr>             SYSTEM DESIGN</vt:lpstr>
      <vt:lpstr>PowerPoint Presentation</vt:lpstr>
      <vt:lpstr>    MODULES               DESCRIPITION </vt:lpstr>
      <vt:lpstr>  MODULES</vt:lpstr>
      <vt:lpstr>MODULES</vt:lpstr>
      <vt:lpstr> MODULES</vt:lpstr>
      <vt:lpstr>  MODULES</vt:lpstr>
      <vt:lpstr> MODULES</vt:lpstr>
      <vt:lpstr>     ALGORITHM</vt:lpstr>
      <vt:lpstr>     TESTING</vt:lpstr>
      <vt:lpstr>SCREENSHOTS</vt:lpstr>
      <vt:lpstr>SCREENSHOTS</vt:lpstr>
      <vt:lpstr>SCREENSHOTS</vt:lpstr>
      <vt:lpstr>SCREENSHOTS</vt:lpstr>
      <vt:lpstr>  SCREENSHOTS</vt:lpstr>
      <vt:lpstr>CONCLUSION</vt:lpstr>
      <vt:lpstr>      REFERENCES</vt:lpstr>
      <vt:lpstr> 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LIGHT WEIGHT CNN MODEL FOR FIRE DETECTION</dc:title>
  <dc:creator>Sowmiya</dc:creator>
  <cp:lastModifiedBy>Sowmiya</cp:lastModifiedBy>
  <cp:revision>114</cp:revision>
  <dcterms:created xsi:type="dcterms:W3CDTF">2006-08-16T00:00:00Z</dcterms:created>
  <dcterms:modified xsi:type="dcterms:W3CDTF">2021-06-11T13:30:56Z</dcterms:modified>
</cp:coreProperties>
</file>