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304" r:id="rId5"/>
    <p:sldId id="259" r:id="rId6"/>
    <p:sldId id="306" r:id="rId7"/>
    <p:sldId id="307" r:id="rId8"/>
    <p:sldId id="308" r:id="rId9"/>
    <p:sldId id="310" r:id="rId10"/>
    <p:sldId id="313" r:id="rId11"/>
    <p:sldId id="314" r:id="rId12"/>
    <p:sldId id="311" r:id="rId13"/>
    <p:sldId id="312" r:id="rId14"/>
    <p:sldId id="268" r:id="rId15"/>
    <p:sldId id="271" r:id="rId16"/>
    <p:sldId id="305" r:id="rId17"/>
    <p:sldId id="279" r:id="rId18"/>
    <p:sldId id="291" r:id="rId19"/>
    <p:sldId id="299" r:id="rId20"/>
    <p:sldId id="266" r:id="rId21"/>
    <p:sldId id="264" r:id="rId22"/>
    <p:sldId id="265" r:id="rId23"/>
    <p:sldId id="292" r:id="rId24"/>
    <p:sldId id="293" r:id="rId25"/>
    <p:sldId id="294" r:id="rId26"/>
    <p:sldId id="298" r:id="rId27"/>
    <p:sldId id="274" r:id="rId28"/>
    <p:sldId id="26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B01E5-7614-4E89-9AEF-6BF3C5E8C8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0EB4F-C117-4E66-AA1D-109D0A3C5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6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B88D-5E3D-3FC6-3E41-F8F62C6AC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EDAAB-C10B-438D-7B55-353F6F18C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C5DCA-CEF0-F78D-B7A4-AD954036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FDE0-771C-47FD-89B7-5BBBF8D57F33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07745-B731-E57B-7371-EF3C4FE8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51C5-7D17-74DD-F43B-313B25D7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6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3FF8-57BA-85BC-FAF8-62EEC524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A75F9-07D4-5A42-22FE-148866A58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6C4B-71F9-5AF9-AE61-8D2379DE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25D2-A280-49DB-A595-45D9E93E581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0A022-457E-6FE0-1846-6BE7FF4F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9D61B-8BAD-69B3-9033-EFF369D4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4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2DF2F-68AB-4EFB-C48F-43E993AB2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61317-2857-32FC-C6DE-611BF768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71329-CAD1-4BCF-AF76-5A943E7C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C731-C93C-40CF-8EF4-CC0D32F32100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D7E0F-8BB4-E6BA-9850-F835DCEE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850E1-E506-4893-FA79-94559A76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1144-B8F3-1478-C463-F828262C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70D8F-31DA-8A2D-2892-0150824F6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F554-96A5-89AD-57A1-B4A7F5CC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A702-6FD1-45E1-B31F-0B1433C90AC5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2830B-8B69-A1A9-1866-055BDF1C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28E1-5D35-D1E0-48C3-DD710AF6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0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8A86-B5A0-A48B-6753-C2F6B086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EDD09-10A5-2111-D2F5-A548CB900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9B39F-6CFB-1D53-7F0D-FA505E13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9B51-31FF-4049-8538-2EA4B3059E1B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227D-C129-FA6F-D4DF-456FB09A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2312E-ADB6-85AF-08BB-979FAE49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1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2815-ADCA-F471-9A76-2FBF8B75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3AEC6-4D32-12AE-E660-DF2975825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79A03-4985-C5EF-2F3A-7F30F19BB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75F2E-4848-72CC-D4D1-BFF2095B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B0C7-92A1-4B08-BE3A-A9267ADA30BD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30A41-C189-EA85-ADFC-01EB12CF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F418-B976-C9A1-5F73-A38E8A23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4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7ED3-9C4B-3D35-C732-6BB34D88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E500-1731-DB14-CB4E-4F35654DB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1D983-6FF0-52C5-453E-4BD05B3D6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6C8A4-9C0D-B06E-F411-C65F85ABA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3F145-00B0-AE4D-CE2D-E8794F978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5EBC0-D2F5-3FA7-A54C-6C94D141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3995-532B-48A5-B0F2-48B1A8FEFA20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F16E5-C9EE-F8A1-D090-7D93E2A1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9873C-E1BC-6759-E92C-3B8356A8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E674-C937-BB67-6A82-7FC3B514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36357-D062-3E12-3857-7D4C704F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D948-0D88-42C9-9B40-17B545EB1C67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9D46A-6348-45EA-BDA6-F4797433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0FDB2-662F-9435-A371-02F1856C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8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8F1BD-5542-9BAD-8FC1-7FF893AE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BC06-3A22-4C10-BFCE-0848A0B0F4B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4CD15-E083-0387-701B-B6A7270F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B397D-B1B3-9324-2402-696A0212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2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DF88-2F63-3867-4B3C-756BA058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C713-B8DF-56B8-7FA1-1587C0CD3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42170-64C6-ACD6-E3EF-9F204B862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CB2B5-35DB-CA3E-E1E7-5557054C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05C2-47A8-48CE-93EF-AEE8EC284917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22D74-4865-963C-D823-EBD88577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031B7-1A29-78F0-AF8A-B277BB11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7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94A3-642F-0BB7-14A3-8E24E511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CC207-5928-4C5B-5CF0-C7809570F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0AEE4-88BA-CB77-C297-14A45F8E3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975BB-E679-6B04-DB7C-79DA99AD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3CD2-1BB3-483D-9B8E-61273C3ED1B8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97F2F-120D-23FA-0841-07F3BC89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B2206-8EDD-7518-20F2-29E93CAE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BAF06-1A3D-562D-18FE-40AA670F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C28E2-C852-82B1-5616-10580EA5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417BB-4F56-EA7D-8043-DE2C1B969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5454-3C2E-4110-A5B0-66C96608C8E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0C71-EDC8-D23A-C913-71C53D94D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EB2C6-38AF-037B-1DA5-47B6F21E4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E4F4D-5964-4707-932C-4084615FA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1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org/en/developers/docs/oracles/" TargetMode="External"/><Relationship Id="rId2" Type="http://schemas.openxmlformats.org/officeDocument/2006/relationships/hyperlink" Target="https://info.etherscan.com/what-is-address-poisonin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453D-9061-456C-AA56-36FF52DE6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Credentials and Introduction to Ethereum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D0E75-F056-58AE-07BF-38CD06F2DC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 Feb 2025</a:t>
            </a:r>
          </a:p>
          <a:p>
            <a:r>
              <a:rPr lang="en-US" dirty="0"/>
              <a:t>Handy Bong (handy@hku.hk)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DCEEB-F38C-5348-687F-55FD5419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44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16CF-B455-3C72-C165-C38089E9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CyberCert 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CD55C-B3E7-BC75-5D2F-3EC44DD7F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Decentralization</a:t>
            </a:r>
            <a:r>
              <a:rPr lang="en-US" dirty="0"/>
              <a:t> on roadmap</a:t>
            </a:r>
          </a:p>
          <a:p>
            <a:pPr lvl="1"/>
            <a:r>
              <a:rPr lang="en-US" dirty="0"/>
              <a:t>Getting academic institution on-board</a:t>
            </a:r>
          </a:p>
          <a:p>
            <a:r>
              <a:rPr lang="en-US" dirty="0"/>
              <a:t>Permissioned blockchain: Hyperledger</a:t>
            </a:r>
          </a:p>
          <a:p>
            <a:pPr lvl="1"/>
            <a:r>
              <a:rPr lang="en-US" dirty="0"/>
              <a:t>Full ownership of data for privacy. Certificate may have private information.</a:t>
            </a:r>
          </a:p>
          <a:p>
            <a:pPr lvl="1"/>
            <a:r>
              <a:rPr lang="en-US" dirty="0"/>
              <a:t>Not require any monetary features.</a:t>
            </a:r>
          </a:p>
          <a:p>
            <a:pPr lvl="1"/>
            <a:r>
              <a:rPr lang="en-US" dirty="0"/>
              <a:t>Open source.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9A573-3D3C-4BD4-CCA5-A813C1FD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E254-D3EB-71BB-FE58-D4C5D55B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CyberCert Homepage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5CE348-7593-30C6-27B6-173327F37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43" y="1825625"/>
            <a:ext cx="545051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AE7E9-84A8-81E4-9F16-ABF6FEA6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905BD-97E1-9C21-1F3C-E5E8BEC2EC94}"/>
              </a:ext>
            </a:extLst>
          </p:cNvPr>
          <p:cNvSpPr txBox="1"/>
          <p:nvPr/>
        </p:nvSpPr>
        <p:spPr>
          <a:xfrm>
            <a:off x="4691479" y="6309139"/>
            <a:ext cx="2809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https://cybercert.cyberport.hk/</a:t>
            </a:r>
          </a:p>
        </p:txBody>
      </p:sp>
    </p:spTree>
    <p:extLst>
      <p:ext uri="{BB962C8B-B14F-4D97-AF65-F5344CB8AC3E}">
        <p14:creationId xmlns:p14="http://schemas.microsoft.com/office/powerpoint/2010/main" val="184077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1BAB-91F7-B02C-C254-B9E2D284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Template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C5C5C9-81AB-A4E7-D60C-BA54FBEE1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21" y="1825625"/>
            <a:ext cx="861295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A83F0-32AB-9724-4BC1-00AEC4F3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2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285C2-D1B4-A472-C0E1-AFFABB5B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Preview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0FC74F-2790-F431-002D-A9924E80A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23" y="1825625"/>
            <a:ext cx="863075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9BCFB-13B0-0197-1679-D6930E4B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9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0915-8068-BF7F-6031-F30D1B0C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7601E-EB29-A837-BF1A-E8D2C9021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Proof-of-Work (PoW) to Proof-of-Stake (</a:t>
            </a:r>
            <a:r>
              <a:rPr lang="en-US" dirty="0" err="1"/>
              <a:t>PoS</a:t>
            </a:r>
            <a:r>
              <a:rPr lang="en-US" dirty="0"/>
              <a:t>) in 2022.</a:t>
            </a:r>
          </a:p>
          <a:p>
            <a:r>
              <a:rPr lang="en-US" dirty="0"/>
              <a:t>In </a:t>
            </a:r>
            <a:r>
              <a:rPr lang="en-US" dirty="0" err="1"/>
              <a:t>PoS</a:t>
            </a:r>
            <a:r>
              <a:rPr lang="en-US" dirty="0"/>
              <a:t>, instead of mining, user </a:t>
            </a:r>
            <a:r>
              <a:rPr lang="en-US" i="1" dirty="0"/>
              <a:t>vote</a:t>
            </a:r>
            <a:r>
              <a:rPr lang="en-US" dirty="0"/>
              <a:t> for validator to propose the block.</a:t>
            </a:r>
          </a:p>
          <a:p>
            <a:r>
              <a:rPr lang="en-US" dirty="0"/>
              <a:t>Block is produced in 1 </a:t>
            </a:r>
            <a:r>
              <a:rPr lang="en-US" b="1" dirty="0"/>
              <a:t>slot</a:t>
            </a:r>
            <a:r>
              <a:rPr lang="en-US" dirty="0"/>
              <a:t>.</a:t>
            </a:r>
          </a:p>
          <a:p>
            <a:r>
              <a:rPr lang="en-US" dirty="0"/>
              <a:t>In each </a:t>
            </a:r>
            <a:r>
              <a:rPr lang="en-US" b="1" dirty="0"/>
              <a:t>slot</a:t>
            </a:r>
            <a:r>
              <a:rPr lang="en-US" dirty="0"/>
              <a:t> (</a:t>
            </a:r>
            <a:r>
              <a:rPr lang="en-US" b="1" dirty="0"/>
              <a:t>12 seconds</a:t>
            </a:r>
            <a:r>
              <a:rPr lang="en-US" dirty="0"/>
              <a:t>), one validator is randomly selected to be a block proposer, who can create new block.</a:t>
            </a:r>
          </a:p>
          <a:p>
            <a:r>
              <a:rPr lang="en-US" dirty="0"/>
              <a:t>In each slot, a committee of validators is randomly selected, who vote to support/deny validity of the block.</a:t>
            </a:r>
          </a:p>
          <a:p>
            <a:r>
              <a:rPr lang="en-US" dirty="0"/>
              <a:t>1 epoch = ~32 slots</a:t>
            </a:r>
            <a:r>
              <a:rPr lang="en-US" b="1" dirty="0"/>
              <a:t> </a:t>
            </a:r>
            <a:r>
              <a:rPr lang="en-US" dirty="0"/>
              <a:t>= 6.4 minutes.</a:t>
            </a:r>
          </a:p>
          <a:p>
            <a:r>
              <a:rPr lang="en-US" dirty="0"/>
              <a:t>Transaction finality takes </a:t>
            </a:r>
            <a:r>
              <a:rPr lang="en-US" b="1" dirty="0"/>
              <a:t>2 epochs </a:t>
            </a:r>
            <a:r>
              <a:rPr lang="en-US" dirty="0"/>
              <a:t>(~13 minutes).</a:t>
            </a:r>
          </a:p>
          <a:p>
            <a:r>
              <a:rPr lang="en-US" b="1" dirty="0">
                <a:solidFill>
                  <a:srgbClr val="FF0000"/>
                </a:solidFill>
              </a:rPr>
              <a:t>Q: why not make it faster block time?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5EB40-1F4B-0138-39EF-C0B3746C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6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3130-4A09-73A3-E955-1CF7E6DF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682A4-535B-047D-D5BE-71919422A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2 types of Ethereum account:</a:t>
            </a:r>
          </a:p>
          <a:p>
            <a:pPr lvl="1"/>
            <a:r>
              <a:rPr lang="en-US" dirty="0"/>
              <a:t>Externally-owned account (EOA)</a:t>
            </a:r>
          </a:p>
          <a:p>
            <a:pPr lvl="2"/>
            <a:r>
              <a:rPr lang="en-US" dirty="0"/>
              <a:t>Account controlled by public/private keypair.</a:t>
            </a:r>
          </a:p>
          <a:p>
            <a:pPr lvl="1"/>
            <a:r>
              <a:rPr lang="en-US" dirty="0"/>
              <a:t>Contract account</a:t>
            </a:r>
          </a:p>
          <a:p>
            <a:pPr lvl="2"/>
            <a:r>
              <a:rPr lang="en-US" dirty="0"/>
              <a:t>Account of contract deployed to Ethereum network.</a:t>
            </a:r>
          </a:p>
          <a:p>
            <a:pPr lvl="2"/>
            <a:r>
              <a:rPr lang="en-US" dirty="0"/>
              <a:t>Doesn’t have private key. Controlled by logic of smart contract code.</a:t>
            </a:r>
          </a:p>
          <a:p>
            <a:pPr lvl="2"/>
            <a:r>
              <a:rPr lang="en-US" dirty="0"/>
              <a:t>Example: multi-signature wallet</a:t>
            </a:r>
          </a:p>
          <a:p>
            <a:pPr lvl="2"/>
            <a:r>
              <a:rPr lang="en-US" dirty="0"/>
              <a:t>Multi-signature wallet</a:t>
            </a:r>
          </a:p>
          <a:p>
            <a:pPr lvl="3"/>
            <a:r>
              <a:rPr lang="en-US" dirty="0"/>
              <a:t>Wallet with multiple </a:t>
            </a:r>
            <a:r>
              <a:rPr lang="en-US" i="1" dirty="0"/>
              <a:t>owners</a:t>
            </a:r>
          </a:p>
          <a:p>
            <a:pPr lvl="3"/>
            <a:r>
              <a:rPr lang="en-US" dirty="0"/>
              <a:t>To perform operation such </a:t>
            </a:r>
            <a:r>
              <a:rPr lang="en-US" i="1" dirty="0"/>
              <a:t>deposit</a:t>
            </a:r>
            <a:r>
              <a:rPr lang="en-US" dirty="0"/>
              <a:t> and </a:t>
            </a:r>
            <a:r>
              <a:rPr lang="en-US" i="1" dirty="0"/>
              <a:t>withdraw</a:t>
            </a:r>
            <a:r>
              <a:rPr lang="en-US" dirty="0"/>
              <a:t>, require N of M signatures (approval) for owner to execute. Example: Withdraw 1 ETH require 3 signatures from available 5 owners.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73211-3669-E4CF-2C65-7944FE39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84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C0B0-4C18-51E2-CAAA-009E7659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DB7E-67FA-55D0-5AAC-18B1CF58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Gas</a:t>
            </a:r>
            <a:r>
              <a:rPr lang="en-US" dirty="0"/>
              <a:t> refers to the </a:t>
            </a:r>
            <a:r>
              <a:rPr lang="en-US" b="1" dirty="0"/>
              <a:t>unit</a:t>
            </a:r>
            <a:r>
              <a:rPr lang="en-US" dirty="0"/>
              <a:t> that measures the amount of computational effort required to execute specific operations on the Ethereum network. </a:t>
            </a:r>
          </a:p>
          <a:p>
            <a:r>
              <a:rPr lang="en-US" dirty="0"/>
              <a:t>The </a:t>
            </a:r>
            <a:r>
              <a:rPr lang="en-US" i="1" dirty="0"/>
              <a:t>gas fee</a:t>
            </a:r>
            <a:r>
              <a:rPr lang="en-US" dirty="0"/>
              <a:t> is the amount of gas used to do some operation, multiplied by the cost per unit gas. The fee is paid regardless of whether a transaction succeeds or fails.</a:t>
            </a:r>
          </a:p>
          <a:p>
            <a:r>
              <a:rPr lang="en-US" dirty="0"/>
              <a:t>With gas, it will prevent infinite loops and computational waste.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29D8B-1A00-B2AF-47CF-3BC52619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6770-A271-A3F2-9CD2-651E7874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2B7E1-A1CB-4584-F255-94BF09510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Small, autonomous application run on Ethereum Virtual Machine (EVM)</a:t>
            </a:r>
          </a:p>
          <a:p>
            <a:r>
              <a:rPr lang="en-US" dirty="0"/>
              <a:t>Programming language:</a:t>
            </a:r>
          </a:p>
          <a:p>
            <a:pPr lvl="1"/>
            <a:r>
              <a:rPr lang="en-US" dirty="0"/>
              <a:t>Solidity (C++, </a:t>
            </a:r>
            <a:r>
              <a:rPr lang="en-US" dirty="0" err="1"/>
              <a:t>Javascript</a:t>
            </a:r>
            <a:r>
              <a:rPr lang="en-US" dirty="0"/>
              <a:t>-like)</a:t>
            </a:r>
          </a:p>
          <a:p>
            <a:pPr lvl="1"/>
            <a:r>
              <a:rPr lang="en-US" dirty="0" err="1"/>
              <a:t>Vyper</a:t>
            </a:r>
            <a:r>
              <a:rPr lang="en-US" dirty="0"/>
              <a:t> (Python-like)</a:t>
            </a:r>
          </a:p>
          <a:p>
            <a:r>
              <a:rPr lang="en-US" dirty="0"/>
              <a:t>The smart contract code will be interpreted into </a:t>
            </a:r>
            <a:r>
              <a:rPr lang="en-US" i="1" dirty="0"/>
              <a:t>machine code </a:t>
            </a:r>
            <a:r>
              <a:rPr lang="en-US" dirty="0"/>
              <a:t>that can be execute by EVM.</a:t>
            </a:r>
          </a:p>
          <a:p>
            <a:r>
              <a:rPr lang="en-US" dirty="0"/>
              <a:t>Executing the code will incur additional </a:t>
            </a:r>
            <a:r>
              <a:rPr lang="en-US" i="1" dirty="0"/>
              <a:t>gas </a:t>
            </a:r>
            <a:r>
              <a:rPr lang="en-US" dirty="0"/>
              <a:t>(unit) in transaction.</a:t>
            </a:r>
          </a:p>
          <a:p>
            <a:r>
              <a:rPr lang="en-US" dirty="0"/>
              <a:t>Smart contract has </a:t>
            </a:r>
            <a:r>
              <a:rPr lang="en-US" i="1" dirty="0"/>
              <a:t>function</a:t>
            </a:r>
            <a:r>
              <a:rPr lang="en-US" dirty="0"/>
              <a:t> and </a:t>
            </a:r>
            <a:r>
              <a:rPr lang="en-US" i="1" dirty="0"/>
              <a:t>storage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Q: what are smart contract limitations?</a:t>
            </a:r>
          </a:p>
          <a:p>
            <a:r>
              <a:rPr lang="en-US" b="1" dirty="0">
                <a:solidFill>
                  <a:srgbClr val="FF0000"/>
                </a:solidFill>
              </a:rPr>
              <a:t>A: One of limitations, smart contract cannot read/access external information (today’s weather, stock price, </a:t>
            </a:r>
            <a:r>
              <a:rPr lang="en-US" b="1" dirty="0" err="1">
                <a:solidFill>
                  <a:srgbClr val="FF0000"/>
                </a:solidFill>
              </a:rPr>
              <a:t>etc</a:t>
            </a:r>
            <a:r>
              <a:rPr lang="en-US" b="1" dirty="0">
                <a:solidFill>
                  <a:srgbClr val="FF0000"/>
                </a:solidFill>
              </a:rPr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2010F-1F71-4F46-7B43-118BEAA5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5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D2C3-0BA1-A9D6-8227-851D98A5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Contract: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AE016-1B86-A693-A683-C9F3F556E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84" y="1690688"/>
            <a:ext cx="7682032" cy="507867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B44940-83A5-A727-1131-E62000CE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41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F2F1-E21F-7174-F31E-DDD9C3CC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Contract: ERC-20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B4EAD-5A11-563A-3D7F-AE8A121F7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ERC-20 is standard of fungible token contract.</a:t>
            </a:r>
          </a:p>
          <a:p>
            <a:r>
              <a:rPr lang="en-US" dirty="0"/>
              <a:t>ERC-20 token doesn’t have real value until listed on crypto exchange</a:t>
            </a:r>
          </a:p>
          <a:p>
            <a:r>
              <a:rPr lang="en-US" dirty="0"/>
              <a:t>Why use standard? </a:t>
            </a:r>
            <a:r>
              <a:rPr lang="en-US" b="1" dirty="0"/>
              <a:t>Interoperability</a:t>
            </a:r>
          </a:p>
          <a:p>
            <a:pPr lvl="1"/>
            <a:r>
              <a:rPr lang="en-US" dirty="0"/>
              <a:t>Token can be listed in multiple crypto exchange.</a:t>
            </a:r>
          </a:p>
          <a:p>
            <a:pPr lvl="1"/>
            <a:r>
              <a:rPr lang="en-US" dirty="0"/>
              <a:t>Seamless contract to contract interaction.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39539-6CB7-1A54-604C-F04799B2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1B54-B535-3978-8F83-2462A9E8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ED1B-B9BF-EA58-28FE-2DE62DD55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blockchain?</a:t>
            </a:r>
          </a:p>
          <a:p>
            <a:r>
              <a:rPr lang="en-US" dirty="0"/>
              <a:t>Blockchain credentials</a:t>
            </a:r>
          </a:p>
          <a:p>
            <a:r>
              <a:rPr lang="en-US" dirty="0"/>
              <a:t>Introduction to Ethereum</a:t>
            </a:r>
          </a:p>
          <a:p>
            <a:r>
              <a:rPr lang="en-US" dirty="0"/>
              <a:t>Mini workshop: using blockchain explorer with Etherscan</a:t>
            </a:r>
          </a:p>
          <a:p>
            <a:pPr lvl="1"/>
            <a:r>
              <a:rPr lang="en-US" dirty="0"/>
              <a:t>Basic features of blockchain explorer</a:t>
            </a:r>
          </a:p>
          <a:p>
            <a:pPr lvl="1"/>
            <a:r>
              <a:rPr lang="en-US" dirty="0"/>
              <a:t>Read blockchain transaction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C0AA7-94AC-3A07-A1A8-43B74EB9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0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EE03-029D-B666-67FA-E4B4E54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Contract: Oracles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E1EE-D114-0032-7243-92AA445A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default, smart contract cannot </a:t>
            </a:r>
            <a:r>
              <a:rPr lang="en-US" sz="2800" i="1" dirty="0"/>
              <a:t>read </a:t>
            </a:r>
            <a:r>
              <a:rPr lang="en-US" sz="2800" dirty="0"/>
              <a:t>off-chain (external) information (weather, stock price, </a:t>
            </a:r>
            <a:r>
              <a:rPr lang="en-US" sz="2800" dirty="0" err="1"/>
              <a:t>etc</a:t>
            </a:r>
            <a:r>
              <a:rPr lang="en-US" sz="2800" dirty="0"/>
              <a:t>) to process.</a:t>
            </a:r>
          </a:p>
          <a:p>
            <a:r>
              <a:rPr lang="en-US" dirty="0"/>
              <a:t>Oracles source off-chain information to allow smart contract to use external information.</a:t>
            </a:r>
          </a:p>
          <a:p>
            <a:r>
              <a:rPr lang="en-US" dirty="0"/>
              <a:t>Example: </a:t>
            </a:r>
            <a:r>
              <a:rPr lang="en-US" sz="2800" dirty="0" err="1"/>
              <a:t>Polymarket</a:t>
            </a:r>
            <a:endParaRPr lang="en-US" sz="2800" dirty="0"/>
          </a:p>
          <a:p>
            <a:pPr lvl="1"/>
            <a:r>
              <a:rPr lang="en-US" dirty="0"/>
              <a:t>Prediction market for betting on future events.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8738D-2FA1-520B-FABD-F2BD51BB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4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D10FC9-9D7A-3795-CB58-9A78D739B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70" y="228123"/>
            <a:ext cx="6794659" cy="640175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24CD1C-3AE8-CF5E-BA49-C88346C9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91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B771-56DD-3A6B-A58B-B6933413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Workshop: Using Blockchain Explorer with Etherscan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3F0F-8A41-3B7E-DC39-0773C2795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of features and network (</a:t>
            </a:r>
            <a:r>
              <a:rPr lang="en-US" dirty="0" err="1"/>
              <a:t>mainnet</a:t>
            </a:r>
            <a:r>
              <a:rPr lang="en-US" dirty="0"/>
              <a:t>, beacon chain, and test-net)</a:t>
            </a:r>
          </a:p>
          <a:p>
            <a:r>
              <a:rPr lang="en-US" dirty="0"/>
              <a:t>Read basic transaction information: </a:t>
            </a:r>
            <a:r>
              <a:rPr lang="en-US" dirty="0" err="1"/>
              <a:t>tx</a:t>
            </a:r>
            <a:r>
              <a:rPr lang="en-US" dirty="0"/>
              <a:t> status, gas, </a:t>
            </a:r>
            <a:r>
              <a:rPr lang="en-US" dirty="0" err="1"/>
              <a:t>calldata</a:t>
            </a:r>
            <a:endParaRPr lang="en-US" dirty="0"/>
          </a:p>
          <a:p>
            <a:r>
              <a:rPr lang="en-US" dirty="0"/>
              <a:t>Read public smart contract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7FA5A-2CF8-83B1-9052-A7B19C15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80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98466-BCBC-27DB-9AD6-0050001EF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22" y="64055"/>
            <a:ext cx="7955756" cy="672988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A5288-B541-4547-D2C7-7116361D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2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8E27-F3CB-5BF0-0A26-1668FD35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Transaction: Send ETH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02C6A-8FFF-6EB9-85CC-8D43DABAA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8" y="1690688"/>
            <a:ext cx="6275451" cy="476478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562F5FC-1576-C418-0F70-9632423F7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79" y="1690688"/>
            <a:ext cx="5550694" cy="298323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C7E119-B04B-19F3-5C1F-227233C9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75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06AB-3539-3CD8-28AE-47B2CB4B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Transaction: Interact with Contract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700C0E-9512-17AF-CA20-BFD6BB096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782" y="1482994"/>
            <a:ext cx="5774436" cy="521665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E333D-1F0D-948E-371C-5995C3BC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62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03EF-2168-25CF-4FEC-C8C4ED00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 Blockchain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7348-EE69-B8BE-C711-F54043F58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find genesis transactions?</a:t>
            </a:r>
          </a:p>
          <a:p>
            <a:pPr lvl="1"/>
            <a:r>
              <a:rPr lang="en-US" dirty="0"/>
              <a:t>Genesis transaction is first transaction on blockchain</a:t>
            </a:r>
          </a:p>
          <a:p>
            <a:r>
              <a:rPr lang="en-US" dirty="0"/>
              <a:t>Which address hold most of Tether USDT token?</a:t>
            </a:r>
          </a:p>
          <a:p>
            <a:pPr lvl="1"/>
            <a:r>
              <a:rPr lang="en-US" dirty="0"/>
              <a:t>Tether USDT is ERC-20 for stablecoin</a:t>
            </a:r>
          </a:p>
          <a:p>
            <a:pPr lvl="1"/>
            <a:r>
              <a:rPr lang="en-US" dirty="0"/>
              <a:t>Stable coin is token that value pegged to real asset, in USDT 1 token = $1.</a:t>
            </a:r>
          </a:p>
          <a:p>
            <a:r>
              <a:rPr lang="en-US" dirty="0"/>
              <a:t>How to get first transaction of Tether USDT?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A98D5-B630-46B8-A8C8-8B4E3DAD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86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A2DF-5787-2D49-7A82-907C1E2E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21D0-A8C0-2588-33BC-89B66D6D0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https://ethereum.org/en/developers/docs/consensus-mechanisms/pos/#transaction-execution-ethereum-pos</a:t>
            </a:r>
          </a:p>
          <a:p>
            <a:r>
              <a:rPr lang="en-US" dirty="0">
                <a:hlinkClick r:id="rId3"/>
              </a:rPr>
              <a:t>https://ethereum.org/en/developers/docs/oracles/</a:t>
            </a:r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B4715-72D7-B78F-9F76-53444956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35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A98D-7DBB-E0A9-7B53-0EA6FA8C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714E-7AF0-7F54-B540-C3D322AF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5C10F-2B72-BB99-BD54-365B82CE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0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DDF2-B435-5FBD-9C59-2723FE19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312D0-E5AE-8AFE-06CF-715FE00F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Blockchain properties:</a:t>
            </a:r>
          </a:p>
          <a:p>
            <a:pPr lvl="1"/>
            <a:r>
              <a:rPr lang="en-US" b="1" dirty="0"/>
              <a:t>Decentralized</a:t>
            </a:r>
          </a:p>
          <a:p>
            <a:pPr lvl="1"/>
            <a:r>
              <a:rPr lang="en-US" dirty="0"/>
              <a:t>Transparent</a:t>
            </a:r>
          </a:p>
          <a:p>
            <a:pPr lvl="1"/>
            <a:r>
              <a:rPr lang="en-US" dirty="0"/>
              <a:t>Immutability</a:t>
            </a:r>
          </a:p>
          <a:p>
            <a:r>
              <a:rPr lang="en-US" dirty="0"/>
              <a:t>Public?</a:t>
            </a:r>
          </a:p>
          <a:p>
            <a:pPr lvl="1"/>
            <a:r>
              <a:rPr lang="en-US" dirty="0"/>
              <a:t>What data safe to put into public space? (encrypted or plain text)</a:t>
            </a:r>
          </a:p>
          <a:p>
            <a:pPr lvl="1"/>
            <a:r>
              <a:rPr lang="en-US" dirty="0"/>
              <a:t>Do we need monetary feature? (payment system)</a:t>
            </a:r>
          </a:p>
          <a:p>
            <a:r>
              <a:rPr lang="en-US" dirty="0"/>
              <a:t>Private/permissioned?</a:t>
            </a:r>
          </a:p>
          <a:p>
            <a:pPr lvl="1"/>
            <a:r>
              <a:rPr lang="en-US" dirty="0"/>
              <a:t>Do we need monetary feature?</a:t>
            </a:r>
          </a:p>
          <a:p>
            <a:pPr lvl="1"/>
            <a:r>
              <a:rPr lang="en-US" dirty="0"/>
              <a:t>Do we want full ownership of data?</a:t>
            </a:r>
          </a:p>
          <a:p>
            <a:r>
              <a:rPr lang="en-US" dirty="0"/>
              <a:t>Can we do some trade-off?</a:t>
            </a:r>
          </a:p>
          <a:p>
            <a:pPr lvl="1"/>
            <a:r>
              <a:rPr lang="en-US" dirty="0"/>
              <a:t>L2-blockchain: start </a:t>
            </a:r>
            <a:r>
              <a:rPr lang="en-US" i="1" dirty="0"/>
              <a:t>slightly</a:t>
            </a:r>
            <a:r>
              <a:rPr lang="en-US" dirty="0"/>
              <a:t> centralized (decentralize on architecture)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3D9FC-6B10-290A-0FFF-CE98B269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0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DF92-18E0-AD75-DDE9-20CC9AF2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Decentralization Obligatory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783617-FEB9-D65D-955F-E5FBF6626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65" y="1690688"/>
            <a:ext cx="3658111" cy="49445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D05040-1B67-8E9C-6366-9A6CC66E1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76" y="3213747"/>
            <a:ext cx="5725324" cy="18385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C981E-FADE-B351-67F8-F9A98507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076843A-5086-49DD-BF20-830813767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689" y="1870075"/>
            <a:ext cx="4201111" cy="24006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D9079-E73B-7649-EE26-1FE982FE7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Blockcerts</a:t>
            </a:r>
            <a:endParaRPr lang="en-US" dirty="0"/>
          </a:p>
          <a:p>
            <a:pPr lvl="1"/>
            <a:r>
              <a:rPr lang="en-US" dirty="0"/>
              <a:t>Open standard for blockchain credentials.</a:t>
            </a:r>
          </a:p>
          <a:p>
            <a:pPr lvl="1"/>
            <a:r>
              <a:rPr lang="en-US" dirty="0"/>
              <a:t>Open source, every one can verify credential.</a:t>
            </a:r>
          </a:p>
          <a:p>
            <a:r>
              <a:rPr lang="en-US" dirty="0"/>
              <a:t>Why we need blockchain credential?</a:t>
            </a:r>
          </a:p>
          <a:p>
            <a:pPr lvl="1"/>
            <a:r>
              <a:rPr lang="en-US" dirty="0"/>
              <a:t>Decentralize verification</a:t>
            </a:r>
          </a:p>
          <a:p>
            <a:pPr lvl="1"/>
            <a:r>
              <a:rPr lang="en-US" dirty="0"/>
              <a:t>Ownership of credential</a:t>
            </a:r>
          </a:p>
          <a:p>
            <a:pPr lvl="1"/>
            <a:r>
              <a:rPr lang="en-US" dirty="0"/>
              <a:t>Prevent fraud</a:t>
            </a:r>
          </a:p>
          <a:p>
            <a:r>
              <a:rPr lang="en-US" dirty="0"/>
              <a:t>Require credential issuer to </a:t>
            </a:r>
            <a:r>
              <a:rPr lang="en-US" b="1" dirty="0"/>
              <a:t>disclose</a:t>
            </a:r>
            <a:r>
              <a:rPr lang="en-US" dirty="0"/>
              <a:t> their </a:t>
            </a:r>
            <a:r>
              <a:rPr lang="en-US" i="1" dirty="0"/>
              <a:t>signature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F0F94-A2E8-696F-E250-8A80CE0B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Credentials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CFD2B-56C8-F3BD-4CDC-FF3427E7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BAC7-1025-C8B6-A375-B6C932F3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HKUST </a:t>
            </a:r>
            <a:r>
              <a:rPr lang="en-US" dirty="0" err="1"/>
              <a:t>Blockcert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5C8B9-DD19-4F06-D0FA-61F52579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0B24447-8A61-C406-C97A-6C4EEC3DF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08" y="1490377"/>
            <a:ext cx="6419984" cy="5231098"/>
          </a:xfrm>
        </p:spPr>
      </p:pic>
    </p:spTree>
    <p:extLst>
      <p:ext uri="{BB962C8B-B14F-4D97-AF65-F5344CB8AC3E}">
        <p14:creationId xmlns:p14="http://schemas.microsoft.com/office/powerpoint/2010/main" val="117975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FC6B-61D2-0F52-190A-4FB0ADC3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CityU</a:t>
            </a:r>
            <a:r>
              <a:rPr lang="en-US" dirty="0"/>
              <a:t> e-Certification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CF63C-3843-2A50-88FD-A7C10976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7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3AFAD96-4033-60A2-1356-BE70A0FB2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95" y="1812371"/>
            <a:ext cx="6959809" cy="4792375"/>
          </a:xfrm>
        </p:spPr>
      </p:pic>
    </p:spTree>
    <p:extLst>
      <p:ext uri="{BB962C8B-B14F-4D97-AF65-F5344CB8AC3E}">
        <p14:creationId xmlns:p14="http://schemas.microsoft.com/office/powerpoint/2010/main" val="121689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2400-65E7-5219-619A-A0BA6D50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138-199D-A61B-737B-571DF7F15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can certificate holder prevent leak of access?</a:t>
            </a:r>
          </a:p>
          <a:p>
            <a:pPr lvl="1"/>
            <a:r>
              <a:rPr lang="en-US" dirty="0"/>
              <a:t>In HKUST </a:t>
            </a:r>
            <a:r>
              <a:rPr lang="en-US" dirty="0" err="1"/>
              <a:t>Blockcert</a:t>
            </a:r>
            <a:r>
              <a:rPr lang="en-US" dirty="0"/>
              <a:t> and  </a:t>
            </a:r>
            <a:r>
              <a:rPr lang="en-US" dirty="0" err="1"/>
              <a:t>CityU</a:t>
            </a:r>
            <a:r>
              <a:rPr lang="en-US" dirty="0"/>
              <a:t>, anyone with JSON and access code can view the certificate.</a:t>
            </a:r>
          </a:p>
          <a:p>
            <a:r>
              <a:rPr lang="en-US" dirty="0"/>
              <a:t>Decentralize verification</a:t>
            </a:r>
          </a:p>
          <a:p>
            <a:r>
              <a:rPr lang="en-US" dirty="0"/>
              <a:t>Decentralize certificate issuing</a:t>
            </a:r>
          </a:p>
          <a:p>
            <a:r>
              <a:rPr lang="en-US" dirty="0"/>
              <a:t>Scope</a:t>
            </a:r>
          </a:p>
          <a:p>
            <a:pPr lvl="1"/>
            <a:r>
              <a:rPr lang="en-US" dirty="0"/>
              <a:t>Type of academic institution: university, secondary school?</a:t>
            </a:r>
          </a:p>
          <a:p>
            <a:r>
              <a:rPr lang="en-US" dirty="0"/>
              <a:t>Ideal solution:</a:t>
            </a:r>
          </a:p>
          <a:p>
            <a:pPr lvl="1"/>
            <a:r>
              <a:rPr lang="en-US" dirty="0"/>
              <a:t>Use blockchain account (wallet) to send “credentials”</a:t>
            </a:r>
          </a:p>
          <a:p>
            <a:pPr lvl="1"/>
            <a:r>
              <a:rPr lang="en-US" dirty="0"/>
              <a:t>Can everyone manage blockchain account?</a:t>
            </a:r>
          </a:p>
          <a:p>
            <a:r>
              <a:rPr lang="en-US" dirty="0"/>
              <a:t>Trade-off?</a:t>
            </a:r>
          </a:p>
          <a:p>
            <a:pPr lvl="1"/>
            <a:r>
              <a:rPr lang="en-US" dirty="0"/>
              <a:t>Credentials hold by trusted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B6313-8582-C7BA-360F-4499B42C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5B9C-963B-B150-2B0A-A3781F5A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4DE4-376B-53E8-02A2-B2890D38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CyberCert is Cyberport initiative for </a:t>
            </a:r>
            <a:r>
              <a:rPr lang="en-US" sz="2800" b="1" dirty="0">
                <a:latin typeface="+mn-lt"/>
              </a:rPr>
              <a:t>e-Certification platform for local academic institution</a:t>
            </a:r>
            <a:r>
              <a:rPr lang="en-US" sz="2800" dirty="0"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Currently launch for limited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Features:</a:t>
            </a:r>
          </a:p>
          <a:p>
            <a:pPr marL="742950" lvl="1" indent="-285750"/>
            <a:r>
              <a:rPr lang="en-US" dirty="0"/>
              <a:t>Certificate holder can track and manage access restriction to share certificate.</a:t>
            </a:r>
          </a:p>
          <a:p>
            <a:pPr marL="742950" lvl="1" indent="-285750"/>
            <a:r>
              <a:rPr lang="en-US" dirty="0"/>
              <a:t>Academic institution can issue certificate through the platform.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D4AE2-21A0-B2E2-D89A-6775EC62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4F4D-5964-4707-932C-4084615FA68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76065-0D06-52EC-C6AD-4F6819E5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33" y="0"/>
            <a:ext cx="3451244" cy="185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4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962</Words>
  <Application>Microsoft Office PowerPoint</Application>
  <PresentationFormat>Widescreen</PresentationFormat>
  <Paragraphs>156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Blockchain Credentials and Introduction to Ethereum </vt:lpstr>
      <vt:lpstr>Outlines</vt:lpstr>
      <vt:lpstr>Why use blockchain?</vt:lpstr>
      <vt:lpstr>Decentralization Obligatory</vt:lpstr>
      <vt:lpstr>Blockchain Credentials</vt:lpstr>
      <vt:lpstr>HKUST Blockcert</vt:lpstr>
      <vt:lpstr>CityU e-Certification</vt:lpstr>
      <vt:lpstr>What the challenges?</vt:lpstr>
      <vt:lpstr>Introduce</vt:lpstr>
      <vt:lpstr>CyberCert Design Overview</vt:lpstr>
      <vt:lpstr>CyberCert Homepage</vt:lpstr>
      <vt:lpstr>Certificate Template</vt:lpstr>
      <vt:lpstr>Certificate Preview</vt:lpstr>
      <vt:lpstr>Ethereum</vt:lpstr>
      <vt:lpstr>Ethereum Accounts</vt:lpstr>
      <vt:lpstr>Gas</vt:lpstr>
      <vt:lpstr>Smart Contract</vt:lpstr>
      <vt:lpstr>Smart Contract: Example</vt:lpstr>
      <vt:lpstr>Smart Contract: ERC-20</vt:lpstr>
      <vt:lpstr>Smart Contract: Oracles</vt:lpstr>
      <vt:lpstr>PowerPoint Presentation</vt:lpstr>
      <vt:lpstr>Mini Workshop: Using Blockchain Explorer with Etherscan</vt:lpstr>
      <vt:lpstr>PowerPoint Presentation</vt:lpstr>
      <vt:lpstr>Transaction: Send ETH</vt:lpstr>
      <vt:lpstr>Transaction: Interact with Contract</vt:lpstr>
      <vt:lpstr>Exercises: Blockchain Explorer</vt:lpstr>
      <vt:lpstr>Refences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Handy Bong</dc:creator>
  <cp:lastModifiedBy>Handy Bong</cp:lastModifiedBy>
  <cp:revision>310</cp:revision>
  <dcterms:created xsi:type="dcterms:W3CDTF">2025-02-12T01:31:09Z</dcterms:created>
  <dcterms:modified xsi:type="dcterms:W3CDTF">2025-02-19T01:49:51Z</dcterms:modified>
</cp:coreProperties>
</file>