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 userDrawn="1">
          <p15:clr>
            <a:srgbClr val="A4A3A4"/>
          </p15:clr>
        </p15:guide>
        <p15:guide id="2" pos="384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2"/>
        <p:guide pos="3845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4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4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3.xml"/><Relationship Id="rId8" Type="http://schemas.openxmlformats.org/officeDocument/2006/relationships/tags" Target="../tags/tag2.xml"/><Relationship Id="rId7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0" Type="http://schemas.openxmlformats.org/officeDocument/2006/relationships/slideLayout" Target="../slideLayouts/slideLayout1.xml"/><Relationship Id="rId1" Type="http://schemas.openxmlformats.org/officeDocument/2006/relationships/hyperlink" Target="http://www.rapidesign.c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6" name="组合 45"/>
          <p:cNvGrpSpPr/>
          <p:nvPr/>
        </p:nvGrpSpPr>
        <p:grpSpPr>
          <a:xfrm>
            <a:off x="742315" y="557530"/>
            <a:ext cx="1136650" cy="769620"/>
            <a:chOff x="2386715" y="858687"/>
            <a:chExt cx="2093189" cy="1416774"/>
          </a:xfrm>
          <a:solidFill>
            <a:schemeClr val="accent5">
              <a:lumMod val="50000"/>
            </a:schemeClr>
          </a:solidFill>
        </p:grpSpPr>
        <p:sp>
          <p:nvSpPr>
            <p:cNvPr id="47" name="等腰三角形 46">
              <a:hlinkClick r:id="rId1"/>
            </p:cNvPr>
            <p:cNvSpPr/>
            <p:nvPr/>
          </p:nvSpPr>
          <p:spPr>
            <a:xfrm flipH="1" flipV="1">
              <a:off x="2386715" y="858687"/>
              <a:ext cx="2093189" cy="1416774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22960" fontAlgn="auto"/>
              <a:endParaRPr lang="zh-CN" altLang="en-US" sz="1560" strike="noStrike" noProof="1">
                <a:solidFill>
                  <a:prstClr val="white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48" name="文本框 20"/>
            <p:cNvSpPr txBox="1"/>
            <p:nvPr/>
          </p:nvSpPr>
          <p:spPr>
            <a:xfrm>
              <a:off x="3055671" y="1115589"/>
              <a:ext cx="755014" cy="6779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lvl="0" algn="ctr">
                <a:defRPr sz="11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pPr defTabSz="822960" fontAlgn="auto"/>
              <a:r>
                <a:rPr lang="en-US" altLang="zh-CN" sz="1800" strike="noStrike" noProof="1">
                  <a:solidFill>
                    <a:prstClr val="white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1</a:t>
              </a:r>
              <a:endParaRPr lang="en-US" altLang="zh-CN" sz="1800" strike="noStrike" noProof="1">
                <a:solidFill>
                  <a:prstClr val="white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endParaRPr>
            </a:p>
          </p:txBody>
        </p:sp>
      </p:grpSp>
      <p:sp>
        <p:nvSpPr>
          <p:cNvPr id="49" name="文本框 34"/>
          <p:cNvSpPr txBox="1"/>
          <p:nvPr/>
        </p:nvSpPr>
        <p:spPr>
          <a:xfrm>
            <a:off x="7811770" y="557530"/>
            <a:ext cx="4017010" cy="19380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just">
              <a:lnSpc>
                <a:spcPts val="1500"/>
              </a:lnSpc>
              <a:buClr>
                <a:srgbClr val="0070C0"/>
              </a:buClr>
              <a:defRPr sz="1000" spc="9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ctr" defTabSz="822960" fontAlgn="auto">
              <a:lnSpc>
                <a:spcPts val="1800"/>
              </a:lnSpc>
            </a:pPr>
            <a:r>
              <a:rPr lang="zh-CN" altLang="en-US" sz="1800" b="1" strike="noStrike" spc="0" noProof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第二代：杀毒软件</a:t>
            </a:r>
            <a:endParaRPr lang="zh-CN" altLang="en-US" sz="1800" b="1" strike="noStrike" spc="0" noProof="1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ctr" defTabSz="822960" fontAlgn="auto">
              <a:lnSpc>
                <a:spcPts val="1800"/>
              </a:lnSpc>
            </a:pPr>
            <a:r>
              <a:rPr lang="zh-CN" altLang="en-US" sz="1800" b="1" strike="noStrike" spc="0" noProof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广谱特征码扫描与比对技术</a:t>
            </a:r>
            <a:endParaRPr lang="zh-CN" altLang="en-US" sz="1800" b="1" strike="noStrike" spc="0" noProof="1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dist" defTabSz="822960" fontAlgn="auto">
              <a:lnSpc>
                <a:spcPts val="1800"/>
              </a:lnSpc>
            </a:pPr>
            <a:endParaRPr lang="zh-CN" altLang="en-US" sz="1800" b="1" strike="noStrike" spc="0" noProof="1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defTabSz="822960" fontAlgn="auto">
              <a:lnSpc>
                <a:spcPts val="1800"/>
              </a:lnSpc>
            </a:pPr>
            <a:r>
              <a:rPr lang="en-US" altLang="zh-CN" sz="1800" strike="noStrike" noProof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√ </a:t>
            </a:r>
            <a:r>
              <a:rPr lang="zh-CN" sz="1800" strike="noStrike" noProof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比对特征值</a:t>
            </a:r>
            <a:endParaRPr lang="zh-CN" sz="1800" strike="noStrike" noProof="1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algn="l" defTabSz="822960" fontAlgn="auto">
              <a:lnSpc>
                <a:spcPts val="1800"/>
              </a:lnSpc>
            </a:pPr>
            <a:r>
              <a:rPr lang="en-US" altLang="zh-CN" sz="1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√ </a:t>
            </a:r>
            <a:r>
              <a:rPr lang="zh-CN" altLang="en-US" sz="1800" strike="noStrike" noProof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病毒特征</a:t>
            </a:r>
            <a:r>
              <a:rPr lang="en-US" altLang="zh-CN" sz="1800" strike="noStrike" noProof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库完整</a:t>
            </a:r>
            <a:r>
              <a:rPr lang="zh-CN" altLang="en-US" sz="1800" strike="noStrike" noProof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时</a:t>
            </a:r>
            <a:r>
              <a:rPr lang="zh-CN" sz="1800" strike="noStrike" noProof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可达</a:t>
            </a:r>
            <a:r>
              <a:rPr lang="en-US" altLang="zh-CN" sz="1800" strike="noStrike" noProof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100% </a:t>
            </a:r>
            <a:r>
              <a:rPr lang="zh-CN" altLang="en-US" sz="1800" strike="noStrike" noProof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识别</a:t>
            </a:r>
            <a:endParaRPr lang="zh-CN" altLang="en-US" sz="1800" strike="noStrike" noProof="1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algn="l" defTabSz="822960" fontAlgn="auto">
              <a:lnSpc>
                <a:spcPts val="1800"/>
              </a:lnSpc>
            </a:pPr>
            <a:endParaRPr lang="zh-CN" altLang="en-US" sz="1800" strike="noStrike" noProof="1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algn="l" defTabSz="822960" fontAlgn="auto">
              <a:lnSpc>
                <a:spcPts val="1800"/>
              </a:lnSpc>
            </a:pPr>
            <a:r>
              <a:rPr lang="zh-CN" altLang="en-US" sz="1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×</a:t>
            </a:r>
            <a:r>
              <a:rPr lang="en-US" altLang="zh-CN" sz="1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zh-CN" sz="1800" strike="noStrike" noProof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特征</a:t>
            </a:r>
            <a:r>
              <a:rPr sz="1800" strike="noStrike" noProof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的提取</a:t>
            </a:r>
            <a:r>
              <a:rPr lang="zh-CN" sz="1800" strike="noStrike" noProof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速率远不及变异速率</a:t>
            </a:r>
            <a:endParaRPr lang="zh-CN" sz="1800" strike="noStrike" noProof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algn="l" defTabSz="822960" fontAlgn="auto">
              <a:lnSpc>
                <a:spcPts val="1800"/>
              </a:lnSpc>
            </a:pPr>
            <a:r>
              <a:rPr lang="zh-CN" altLang="en-US" sz="1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×</a:t>
            </a:r>
            <a:r>
              <a:rPr lang="en-US" altLang="zh-CN" sz="1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zh-CN" sz="1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难以防范</a:t>
            </a:r>
            <a:r>
              <a:rPr lang="zh-CN" sz="180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未知</a:t>
            </a:r>
            <a:r>
              <a:rPr lang="zh-CN" sz="1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病毒</a:t>
            </a:r>
            <a:endParaRPr lang="zh-CN" sz="180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50" name="文本框 37"/>
          <p:cNvSpPr txBox="1"/>
          <p:nvPr/>
        </p:nvSpPr>
        <p:spPr>
          <a:xfrm>
            <a:off x="2120265" y="3620135"/>
            <a:ext cx="3829685" cy="216852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just">
              <a:lnSpc>
                <a:spcPts val="1500"/>
              </a:lnSpc>
              <a:buClr>
                <a:srgbClr val="0070C0"/>
              </a:buClr>
              <a:defRPr sz="1000" spc="9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ctr" defTabSz="822960" fontAlgn="auto">
              <a:lnSpc>
                <a:spcPts val="1800"/>
              </a:lnSpc>
            </a:pPr>
            <a:r>
              <a:rPr lang="zh-CN" altLang="en-US" sz="1800" b="1" strike="noStrike" spc="0" noProof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第三代：主动防御软件</a:t>
            </a:r>
            <a:endParaRPr lang="zh-CN" altLang="en-US" sz="1800" b="1" strike="noStrike" spc="0" noProof="1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ctr" defTabSz="822960" fontAlgn="auto">
              <a:lnSpc>
                <a:spcPts val="1800"/>
              </a:lnSpc>
            </a:pPr>
            <a:r>
              <a:rPr lang="zh-CN" altLang="en-US" sz="1800" b="1" strike="noStrike" spc="0" noProof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主动防御技术</a:t>
            </a:r>
            <a:endParaRPr lang="zh-CN" altLang="en-US" sz="1800" b="1" strike="noStrike" spc="0" noProof="1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defTabSz="822960" fontAlgn="auto">
              <a:lnSpc>
                <a:spcPts val="1800"/>
              </a:lnSpc>
            </a:pPr>
            <a:endParaRPr lang="zh-CN" sz="1800" strike="noStrike" noProof="1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algn="l" defTabSz="822960" fontAlgn="auto">
              <a:lnSpc>
                <a:spcPts val="1800"/>
              </a:lnSpc>
            </a:pPr>
            <a:r>
              <a:rPr lang="en-US" altLang="zh-CN" sz="1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√ </a:t>
            </a:r>
            <a:r>
              <a:rPr lang="zh-CN" sz="1800" strike="noStrike" noProof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颠覆传统反病毒</a:t>
            </a:r>
            <a:r>
              <a:rPr lang="zh-CN" sz="1800" strike="noStrike" noProof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理念</a:t>
            </a:r>
            <a:endParaRPr lang="zh-CN" sz="1800" strike="noStrike" noProof="1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algn="l" defTabSz="822960" fontAlgn="auto">
              <a:lnSpc>
                <a:spcPts val="1800"/>
              </a:lnSpc>
            </a:pPr>
            <a:r>
              <a:rPr lang="en-US" altLang="zh-CN" sz="1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√ </a:t>
            </a:r>
            <a:r>
              <a:rPr lang="zh-CN" sz="1800" strike="noStrike" noProof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从行为入手，以防为主</a:t>
            </a:r>
            <a:endParaRPr lang="zh-CN" sz="1800" strike="noStrike" noProof="1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algn="l" defTabSz="822960" fontAlgn="auto">
              <a:lnSpc>
                <a:spcPts val="1800"/>
              </a:lnSpc>
            </a:pPr>
            <a:r>
              <a:rPr lang="en-US" altLang="zh-CN" sz="1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√ </a:t>
            </a:r>
            <a:r>
              <a:rPr lang="zh-CN" altLang="en-US" sz="1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从病毒特征库升级为行为特征库</a:t>
            </a:r>
            <a:endParaRPr lang="zh-CN" sz="1800" strike="noStrike" noProof="1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algn="l" defTabSz="822960" fontAlgn="auto">
              <a:lnSpc>
                <a:spcPts val="1800"/>
              </a:lnSpc>
            </a:pPr>
            <a:endParaRPr lang="zh-CN" sz="1800" strike="noStrike" noProof="1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algn="l" defTabSz="822960" fontAlgn="auto">
              <a:lnSpc>
                <a:spcPts val="1800"/>
              </a:lnSpc>
            </a:pPr>
            <a:r>
              <a:rPr lang="zh-CN" altLang="en-US" sz="1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×</a:t>
            </a:r>
            <a:r>
              <a:rPr lang="en-US" altLang="zh-CN" sz="1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zh-CN" sz="180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易忽略行为动作小的病毒</a:t>
            </a:r>
            <a:endParaRPr lang="zh-CN" sz="180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algn="l" defTabSz="822960" fontAlgn="auto">
              <a:lnSpc>
                <a:spcPts val="1800"/>
              </a:lnSpc>
            </a:pPr>
            <a:r>
              <a:rPr lang="zh-CN" altLang="en-US" sz="1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×</a:t>
            </a:r>
            <a:r>
              <a:rPr lang="en-US" altLang="zh-CN" sz="1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zh-CN" sz="180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易误报</a:t>
            </a:r>
            <a:r>
              <a:rPr lang="zh-CN" sz="1800" strike="noStrike" noProof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行为动作大的正常文件</a:t>
            </a:r>
            <a:endParaRPr lang="zh-CN" altLang="en-US" sz="1400" strike="noStrike" noProof="1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51" name="等腰三角形 50">
            <a:hlinkClick r:id="rId1"/>
          </p:cNvPr>
          <p:cNvSpPr/>
          <p:nvPr/>
        </p:nvSpPr>
        <p:spPr>
          <a:xfrm flipH="1" flipV="1">
            <a:off x="6104890" y="557530"/>
            <a:ext cx="1136650" cy="769620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60" fontAlgn="auto"/>
            <a:endParaRPr lang="zh-CN" altLang="en-US" sz="1560" strike="noStrike" noProof="1">
              <a:solidFill>
                <a:prstClr val="white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52" name="等腰三角形 51">
            <a:hlinkClick r:id="rId1"/>
          </p:cNvPr>
          <p:cNvSpPr/>
          <p:nvPr/>
        </p:nvSpPr>
        <p:spPr>
          <a:xfrm rot="10800000">
            <a:off x="6606540" y="3634105"/>
            <a:ext cx="1136650" cy="769620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60" fontAlgn="auto"/>
            <a:endParaRPr lang="zh-CN" altLang="en-US" sz="1560" strike="noStrike" noProof="1">
              <a:solidFill>
                <a:prstClr val="white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53" name="文本框 20"/>
          <p:cNvSpPr txBox="1"/>
          <p:nvPr/>
        </p:nvSpPr>
        <p:spPr>
          <a:xfrm>
            <a:off x="6468110" y="697230"/>
            <a:ext cx="41021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grpFill/>
              </a14:hiddenFill>
            </a:ext>
          </a:extLst>
        </p:spPr>
        <p:txBody>
          <a:bodyPr wrap="square" rtlCol="0">
            <a:spAutoFit/>
          </a:bodyPr>
          <a:lstStyle>
            <a:defPPr>
              <a:defRPr lang="zh-CN"/>
            </a:defPPr>
            <a:lvl1pPr lvl="0" algn="ctr">
              <a:defRPr sz="11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defTabSz="822960" fontAlgn="auto"/>
            <a:r>
              <a:rPr lang="en-US" altLang="zh-CN" sz="1800" strike="noStrike" noProof="1">
                <a:solidFill>
                  <a:prstClr val="white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</a:t>
            </a:r>
            <a:endParaRPr lang="en-US" altLang="zh-CN" sz="1800" strike="noStrike" noProof="1">
              <a:solidFill>
                <a:prstClr val="white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54" name="等腰三角形 53">
            <a:hlinkClick r:id="rId1"/>
          </p:cNvPr>
          <p:cNvSpPr/>
          <p:nvPr/>
        </p:nvSpPr>
        <p:spPr>
          <a:xfrm rot="10800000">
            <a:off x="741680" y="3634105"/>
            <a:ext cx="1136650" cy="769620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60" fontAlgn="auto"/>
            <a:endParaRPr lang="zh-CN" altLang="en-US" sz="1560" strike="noStrike" noProof="1">
              <a:solidFill>
                <a:prstClr val="white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55" name="文本框 20"/>
          <p:cNvSpPr txBox="1"/>
          <p:nvPr/>
        </p:nvSpPr>
        <p:spPr>
          <a:xfrm>
            <a:off x="1104939" y="3750799"/>
            <a:ext cx="40999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grpFill/>
              </a14:hiddenFill>
            </a:ext>
          </a:extLst>
        </p:spPr>
        <p:txBody>
          <a:bodyPr wrap="square" rtlCol="0">
            <a:spAutoFit/>
          </a:bodyPr>
          <a:lstStyle>
            <a:defPPr>
              <a:defRPr lang="zh-CN"/>
            </a:defPPr>
            <a:lvl1pPr lvl="0" algn="ctr">
              <a:defRPr sz="11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defTabSz="822960" fontAlgn="auto"/>
            <a:r>
              <a:rPr lang="en-US" altLang="zh-CN" sz="1800" strike="noStrike" noProof="1">
                <a:solidFill>
                  <a:prstClr val="white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</a:t>
            </a:r>
            <a:endParaRPr lang="en-US" altLang="zh-CN" sz="1800" strike="noStrike" noProof="1">
              <a:solidFill>
                <a:prstClr val="white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6970434" y="3750164"/>
            <a:ext cx="40999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grpFill/>
              </a14:hiddenFill>
            </a:ext>
          </a:extLst>
        </p:spPr>
        <p:txBody>
          <a:bodyPr wrap="square" rtlCol="0">
            <a:spAutoFit/>
          </a:bodyPr>
          <a:lstStyle>
            <a:defPPr>
              <a:defRPr lang="zh-CN"/>
            </a:defPPr>
            <a:lvl1pPr lvl="0" algn="ctr">
              <a:defRPr sz="11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defTabSz="822960" fontAlgn="auto"/>
            <a:r>
              <a:rPr lang="en-US" altLang="zh-CN" sz="1800" strike="noStrike" noProof="1">
                <a:solidFill>
                  <a:prstClr val="white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4</a:t>
            </a:r>
            <a:endParaRPr lang="en-US" altLang="zh-CN" sz="1800" strike="noStrike" noProof="1">
              <a:solidFill>
                <a:prstClr val="white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70" y="1309370"/>
            <a:ext cx="2110105" cy="1102360"/>
          </a:xfrm>
          <a:prstGeom prst="rect">
            <a:avLst/>
          </a:prstGeom>
        </p:spPr>
      </p:pic>
      <p:pic>
        <p:nvPicPr>
          <p:cNvPr id="58" name="图片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35" y="4403725"/>
            <a:ext cx="1729740" cy="1913255"/>
          </a:xfrm>
          <a:prstGeom prst="rect">
            <a:avLst/>
          </a:prstGeom>
        </p:spPr>
      </p:pic>
      <p:sp>
        <p:nvSpPr>
          <p:cNvPr id="59" name="文本框 34"/>
          <p:cNvSpPr txBox="1"/>
          <p:nvPr/>
        </p:nvSpPr>
        <p:spPr>
          <a:xfrm>
            <a:off x="8127365" y="3635375"/>
            <a:ext cx="3385820" cy="2399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just">
              <a:lnSpc>
                <a:spcPts val="1500"/>
              </a:lnSpc>
              <a:buClr>
                <a:srgbClr val="0070C0"/>
              </a:buClr>
              <a:defRPr sz="1000" spc="9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ctr" defTabSz="822960" fontAlgn="auto">
              <a:lnSpc>
                <a:spcPts val="1800"/>
              </a:lnSpc>
            </a:pPr>
            <a:r>
              <a:rPr lang="zh-CN" altLang="en-US" sz="1800" b="1" strike="noStrike" spc="0" noProof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第四代：人工智能防御软件</a:t>
            </a:r>
            <a:endParaRPr lang="zh-CN" altLang="en-US" sz="1800" b="1" strike="noStrike" spc="0" noProof="1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ctr" defTabSz="822960" fontAlgn="auto">
              <a:lnSpc>
                <a:spcPts val="1800"/>
              </a:lnSpc>
            </a:pPr>
            <a:r>
              <a:rPr lang="zh-CN" altLang="en-US" sz="1800" b="1" strike="noStrike" spc="0" noProof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机器学习</a:t>
            </a:r>
            <a:r>
              <a:rPr lang="en-US" altLang="zh-CN" sz="1800" b="1" strike="noStrike" spc="0" noProof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/</a:t>
            </a:r>
            <a:r>
              <a:rPr lang="zh-CN" altLang="en-US" sz="1800" b="1" strike="noStrike" spc="0" noProof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深度学习技术</a:t>
            </a:r>
            <a:endParaRPr lang="zh-CN" altLang="en-US" sz="1800" b="1" strike="noStrike" spc="0" noProof="1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dist" defTabSz="822960" fontAlgn="auto">
              <a:lnSpc>
                <a:spcPts val="1800"/>
              </a:lnSpc>
            </a:pPr>
            <a:endParaRPr lang="zh-CN" altLang="en-US" sz="1800" b="1" strike="noStrike" spc="0" noProof="1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defTabSz="822960" fontAlgn="auto">
              <a:lnSpc>
                <a:spcPts val="1800"/>
              </a:lnSpc>
            </a:pPr>
            <a:r>
              <a:rPr lang="en-US" altLang="zh-CN" sz="1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√ </a:t>
            </a:r>
            <a:r>
              <a:rPr lang="zh-CN" sz="1800" strike="noStrike" noProof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模型训练提高准确度</a:t>
            </a:r>
            <a:endParaRPr lang="zh-CN" sz="1800" strike="noStrike" noProof="1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algn="l" defTabSz="822960" fontAlgn="auto">
              <a:lnSpc>
                <a:spcPts val="1800"/>
              </a:lnSpc>
            </a:pPr>
            <a:r>
              <a:rPr lang="en-US" altLang="zh-CN" sz="1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√ </a:t>
            </a:r>
            <a:r>
              <a:rPr lang="zh-CN" altLang="en-US" sz="1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有效辅助主防判断</a:t>
            </a:r>
            <a:endParaRPr lang="zh-CN" altLang="en-US" sz="1800" strike="noStrike" noProof="1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algn="l" defTabSz="822960" fontAlgn="auto">
              <a:lnSpc>
                <a:spcPts val="1800"/>
              </a:lnSpc>
            </a:pPr>
            <a:r>
              <a:rPr lang="en-US" altLang="zh-CN" sz="1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√ </a:t>
            </a:r>
            <a:r>
              <a:rPr lang="zh-CN" altLang="en-US" sz="1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模型迁移容易</a:t>
            </a:r>
            <a:endParaRPr lang="zh-CN" altLang="en-US" sz="180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algn="l" defTabSz="822960" fontAlgn="auto">
              <a:lnSpc>
                <a:spcPts val="1800"/>
              </a:lnSpc>
            </a:pPr>
            <a:r>
              <a:rPr lang="en-US" altLang="zh-CN" sz="1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√ </a:t>
            </a:r>
            <a:r>
              <a:rPr lang="zh-CN" altLang="en-US" sz="1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能够等效归化为其它问题</a:t>
            </a:r>
            <a:endParaRPr lang="zh-CN" sz="1800" strike="noStrike" noProof="1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algn="l" defTabSz="822960" fontAlgn="auto">
              <a:lnSpc>
                <a:spcPts val="1800"/>
              </a:lnSpc>
            </a:pPr>
            <a:endParaRPr lang="zh-CN" sz="1800" strike="noStrike" noProof="1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algn="l" defTabSz="822960" fontAlgn="auto">
              <a:lnSpc>
                <a:spcPts val="1800"/>
              </a:lnSpc>
            </a:pPr>
            <a:r>
              <a:rPr lang="zh-CN" altLang="en-US" sz="1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×</a:t>
            </a:r>
            <a:r>
              <a:rPr lang="en-US" altLang="zh-CN" sz="1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zh-CN" altLang="en-US" sz="1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模型训练</a:t>
            </a:r>
            <a:r>
              <a:rPr lang="zh-CN" sz="180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周期长</a:t>
            </a:r>
            <a:endParaRPr lang="zh-CN" sz="180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algn="l" defTabSz="822960" fontAlgn="auto">
              <a:lnSpc>
                <a:spcPts val="1800"/>
              </a:lnSpc>
            </a:pPr>
            <a:r>
              <a:rPr lang="zh-CN" altLang="en-US" sz="1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×</a:t>
            </a:r>
            <a:r>
              <a:rPr lang="en-US" altLang="zh-CN" sz="1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zh-CN" altLang="en-US" sz="1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识别过程资源</a:t>
            </a:r>
            <a:r>
              <a:rPr lang="zh-CN" sz="180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消耗大</a:t>
            </a:r>
            <a:endParaRPr lang="zh-CN" sz="180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60" name="图片 59"/>
          <p:cNvPicPr/>
          <p:nvPr/>
        </p:nvPicPr>
        <p:blipFill>
          <a:blip r:embed="rId4"/>
          <a:stretch>
            <a:fillRect/>
          </a:stretch>
        </p:blipFill>
        <p:spPr>
          <a:xfrm>
            <a:off x="5735955" y="1323340"/>
            <a:ext cx="1947545" cy="13138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5"/>
          <a:srcRect l="67541" t="37075"/>
          <a:stretch>
            <a:fillRect/>
          </a:stretch>
        </p:blipFill>
        <p:spPr>
          <a:xfrm>
            <a:off x="6330950" y="5721350"/>
            <a:ext cx="1689735" cy="593725"/>
          </a:xfrm>
          <a:prstGeom prst="rect">
            <a:avLst/>
          </a:prstGeom>
        </p:spPr>
      </p:pic>
      <p:pic>
        <p:nvPicPr>
          <p:cNvPr id="62" name="图片 61" descr="6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3355" y="4418965"/>
            <a:ext cx="1302385" cy="1302385"/>
          </a:xfrm>
          <a:prstGeom prst="rect">
            <a:avLst/>
          </a:prstGeom>
        </p:spPr>
      </p:pic>
      <p:sp>
        <p:nvSpPr>
          <p:cNvPr id="63" name="文本框 31"/>
          <p:cNvSpPr txBox="1"/>
          <p:nvPr/>
        </p:nvSpPr>
        <p:spPr>
          <a:xfrm>
            <a:off x="2365375" y="442595"/>
            <a:ext cx="3092450" cy="216852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just">
              <a:lnSpc>
                <a:spcPts val="1500"/>
              </a:lnSpc>
              <a:buClr>
                <a:srgbClr val="0070C0"/>
              </a:buClr>
              <a:defRPr sz="1000" spc="9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ctr" defTabSz="822960" fontAlgn="auto">
              <a:lnSpc>
                <a:spcPts val="1800"/>
              </a:lnSpc>
            </a:pPr>
            <a:r>
              <a:rPr lang="zh-CN" altLang="en-US" sz="1800" b="1" strike="noStrike" spc="0" noProof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第一代：手工杀毒软件</a:t>
            </a:r>
            <a:endParaRPr lang="zh-CN" altLang="en-US" sz="1800" b="1" strike="noStrike" spc="0" noProof="1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ctr" defTabSz="822960" fontAlgn="auto">
              <a:lnSpc>
                <a:spcPts val="1800"/>
              </a:lnSpc>
            </a:pPr>
            <a:r>
              <a:rPr lang="zh-CN" altLang="en-US" sz="1800" b="1" strike="noStrike" spc="0" noProof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病毒表征诊断</a:t>
            </a:r>
            <a:endParaRPr lang="zh-CN" altLang="en-US" sz="1800" b="1" strike="noStrike" spc="0" noProof="1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ctr" defTabSz="822960" fontAlgn="auto">
              <a:lnSpc>
                <a:spcPts val="1800"/>
              </a:lnSpc>
            </a:pPr>
            <a:endParaRPr lang="zh-CN" altLang="en-US" sz="1800" strike="noStrike" spc="0" noProof="1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defTabSz="82296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strike="noStrike" spc="0" noProof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√ </a:t>
            </a:r>
            <a:r>
              <a:rPr lang="zh-CN" altLang="en-US" sz="1800" strike="noStrike" spc="0" noProof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为恶意软件检测奠基</a:t>
            </a:r>
            <a:endParaRPr lang="zh-CN" altLang="en-US" sz="1800" strike="noStrike" spc="0" noProof="1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defTabSz="82296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800" strike="noStrike" spc="0" noProof="1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defTabSz="82296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strike="noStrike" spc="0" noProof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×</a:t>
            </a:r>
            <a:r>
              <a:rPr lang="en-US" altLang="zh-CN" sz="1800" strike="noStrike" spc="0" noProof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zh-CN" sz="1800" strike="noStrike" spc="0" noProof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仅</a:t>
            </a:r>
            <a:r>
              <a:rPr sz="1800" strike="noStrike" spc="0" noProof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判断</a:t>
            </a:r>
            <a:r>
              <a:rPr lang="zh-CN" sz="1800" strike="noStrike" spc="0" noProof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文件</a:t>
            </a:r>
            <a:r>
              <a:rPr sz="1800" strike="noStrike" spc="0" noProof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是否被感染</a:t>
            </a:r>
            <a:endParaRPr sz="1800" strike="noStrike" spc="0" noProof="1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defTabSz="82296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spc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×</a:t>
            </a:r>
            <a:r>
              <a:rPr lang="en-US" altLang="zh-CN" sz="1800" spc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sz="1800" strike="noStrike" spc="0" noProof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不</a:t>
            </a:r>
            <a:r>
              <a:rPr lang="zh-CN" altLang="en-US" sz="1800" strike="noStrike" spc="0" noProof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具备自动</a:t>
            </a:r>
            <a:r>
              <a:rPr sz="1800" strike="noStrike" spc="0" noProof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病毒清除能力</a:t>
            </a:r>
            <a:endParaRPr sz="1800" strike="noStrike" spc="0" noProof="1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defTabSz="82296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spc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×</a:t>
            </a:r>
            <a:r>
              <a:rPr lang="en-US" altLang="zh-CN" sz="1800" spc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zh-CN" altLang="en-US" sz="1800" strike="noStrike" spc="0" noProof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大多产生于纯</a:t>
            </a:r>
            <a:r>
              <a:rPr lang="en-US" altLang="zh-CN" sz="1800" strike="noStrike" spc="0" noProof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DOS </a:t>
            </a:r>
            <a:r>
              <a:rPr lang="zh-CN" altLang="en-US" sz="1800" strike="noStrike" spc="0" noProof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年代</a:t>
            </a:r>
            <a:endParaRPr lang="zh-CN" altLang="en-US" sz="1800" strike="noStrike" spc="0" noProof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4635" y="2561590"/>
            <a:ext cx="5203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800">
                <a:latin typeface="Times New Roman" panose="02020603050405020304" charset="0"/>
                <a:cs typeface="Times New Roman" panose="02020603050405020304" charset="0"/>
              </a:rPr>
              <a:t>提出时间：</a:t>
            </a:r>
            <a:r>
              <a:rPr lang="en-US" altLang="zh-CN" sz="1800">
                <a:latin typeface="Times New Roman" panose="02020603050405020304" charset="0"/>
                <a:cs typeface="Times New Roman" panose="02020603050405020304" charset="0"/>
              </a:rPr>
              <a:t>1970s</a:t>
            </a:r>
            <a:r>
              <a:rPr lang="zh-CN" altLang="en-US" sz="1800">
                <a:latin typeface="Times New Roman" panose="02020603050405020304" charset="0"/>
                <a:cs typeface="Times New Roman" panose="02020603050405020304" charset="0"/>
              </a:rPr>
              <a:t>，主流时间：</a:t>
            </a:r>
            <a:r>
              <a:rPr lang="en-US" altLang="zh-CN" sz="1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1990s</a:t>
            </a:r>
            <a:endParaRPr lang="en-US" altLang="zh-CN" sz="1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7"/>
            </p:custDataLst>
          </p:nvPr>
        </p:nvSpPr>
        <p:spPr>
          <a:xfrm>
            <a:off x="5735955" y="2637155"/>
            <a:ext cx="6092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800">
                <a:latin typeface="Times New Roman" panose="02020603050405020304" charset="0"/>
                <a:cs typeface="Times New Roman" panose="02020603050405020304" charset="0"/>
              </a:rPr>
              <a:t>提出时间：</a:t>
            </a:r>
            <a:r>
              <a:rPr lang="en-US" altLang="zh-CN" sz="1800">
                <a:latin typeface="Times New Roman" panose="02020603050405020304" charset="0"/>
                <a:cs typeface="Times New Roman" panose="02020603050405020304" charset="0"/>
              </a:rPr>
              <a:t>1990s</a:t>
            </a:r>
            <a:r>
              <a:rPr lang="zh-CN" altLang="en-US" sz="1800">
                <a:latin typeface="Times New Roman" panose="02020603050405020304" charset="0"/>
                <a:cs typeface="Times New Roman" panose="02020603050405020304" charset="0"/>
              </a:rPr>
              <a:t>，主流时间：</a:t>
            </a:r>
            <a:r>
              <a:rPr lang="en-US" altLang="zh-CN" sz="1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2005~2015</a:t>
            </a:r>
            <a:endParaRPr lang="en-US" altLang="zh-CN" sz="1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445135" y="6315075"/>
            <a:ext cx="5290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800">
                <a:latin typeface="Times New Roman" panose="02020603050405020304" charset="0"/>
                <a:cs typeface="Times New Roman" panose="02020603050405020304" charset="0"/>
              </a:rPr>
              <a:t>提出时间：</a:t>
            </a:r>
            <a:r>
              <a:rPr lang="en-US" altLang="zh-CN" sz="1800">
                <a:latin typeface="Times New Roman" panose="02020603050405020304" charset="0"/>
                <a:cs typeface="Times New Roman" panose="02020603050405020304" charset="0"/>
              </a:rPr>
              <a:t>2000s</a:t>
            </a:r>
            <a:r>
              <a:rPr lang="zh-CN" altLang="en-US" sz="1800">
                <a:latin typeface="Times New Roman" panose="02020603050405020304" charset="0"/>
                <a:cs typeface="Times New Roman" panose="02020603050405020304" charset="0"/>
              </a:rPr>
              <a:t>，主流时间：</a:t>
            </a:r>
            <a:r>
              <a:rPr lang="en-US" altLang="zh-CN" sz="1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2015~2020</a:t>
            </a:r>
            <a:endParaRPr lang="en-US" altLang="zh-CN" sz="1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9"/>
            </p:custDataLst>
          </p:nvPr>
        </p:nvSpPr>
        <p:spPr>
          <a:xfrm>
            <a:off x="6330950" y="6309360"/>
            <a:ext cx="5181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800">
                <a:latin typeface="Times New Roman" panose="02020603050405020304" charset="0"/>
                <a:cs typeface="Times New Roman" panose="02020603050405020304" charset="0"/>
              </a:rPr>
              <a:t>提出时间：</a:t>
            </a:r>
            <a:r>
              <a:rPr lang="en-US" altLang="zh-CN" sz="1800">
                <a:latin typeface="Times New Roman" panose="02020603050405020304" charset="0"/>
                <a:cs typeface="Times New Roman" panose="02020603050405020304" charset="0"/>
              </a:rPr>
              <a:t>2010s</a:t>
            </a:r>
            <a:r>
              <a:rPr lang="zh-CN" altLang="en-US" sz="1800">
                <a:latin typeface="Times New Roman" panose="02020603050405020304" charset="0"/>
                <a:cs typeface="Times New Roman" panose="02020603050405020304" charset="0"/>
              </a:rPr>
              <a:t>，预计主流时间：</a:t>
            </a:r>
            <a:r>
              <a:rPr lang="en-US" altLang="zh-CN" sz="1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2025</a:t>
            </a:r>
            <a:r>
              <a:rPr lang="zh-CN" altLang="en-US" sz="1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后</a:t>
            </a:r>
            <a:endParaRPr lang="zh-CN" altLang="en-US" sz="1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COMMONDATA" val="eyJoZGlkIjoiOWUyZDA1YzFhYjEzNmIyZmQyZGJmZjE4NzM5NmU1ZjkifQ=="/>
  <p:tag name="KSO_WPP_MARK_KEY" val="b23727e9-2644-4cc7-a056-981f6d84cd72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406</Words>
  <Application>WPS 演示</Application>
  <PresentationFormat/>
  <Paragraphs>55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Calibri</vt:lpstr>
      <vt:lpstr>微软雅黑</vt:lpstr>
      <vt:lpstr>Arial Unicode MS</vt:lpstr>
      <vt:lpstr>Times New Roman</vt:lpstr>
      <vt:lpstr>默认设计模板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Universe</dc:creator>
  <cp:lastModifiedBy>Yuer Yang</cp:lastModifiedBy>
  <cp:revision>9</cp:revision>
  <dcterms:created xsi:type="dcterms:W3CDTF">2023-02-07T15:56:00Z</dcterms:created>
  <dcterms:modified xsi:type="dcterms:W3CDTF">2023-05-03T04:27:38Z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DB9F4A6CBB4145C591FD7164599C0EEE</vt:lpwstr>
  </property>
</Properties>
</file>