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88" r:id="rId6"/>
    <p:sldId id="289" r:id="rId7"/>
    <p:sldId id="295" r:id="rId8"/>
    <p:sldId id="263" r:id="rId9"/>
    <p:sldId id="264"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90" r:id="rId23"/>
    <p:sldId id="296" r:id="rId24"/>
    <p:sldId id="297" r:id="rId25"/>
    <p:sldId id="291" r:id="rId26"/>
    <p:sldId id="292" r:id="rId27"/>
    <p:sldId id="293" r:id="rId28"/>
    <p:sldId id="279" r:id="rId29"/>
    <p:sldId id="280" r:id="rId30"/>
    <p:sldId id="281" r:id="rId31"/>
    <p:sldId id="282" r:id="rId32"/>
    <p:sldId id="283" r:id="rId33"/>
    <p:sldId id="284" r:id="rId34"/>
    <p:sldId id="294" r:id="rId35"/>
    <p:sldId id="285" r:id="rId36"/>
    <p:sldId id="287" r:id="rId37"/>
    <p:sldId id="2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enivasan S" initials="SS" lastIdx="1" clrIdx="0">
    <p:extLst>
      <p:ext uri="{19B8F6BF-5375-455C-9EA6-DF929625EA0E}">
        <p15:presenceInfo xmlns:p15="http://schemas.microsoft.com/office/powerpoint/2012/main" userId="aebee52331cf0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2T10:04:14.99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E41F-05D2-4D1C-8EC7-3644DE0B3280}"/>
              </a:ext>
            </a:extLst>
          </p:cNvPr>
          <p:cNvSpPr>
            <a:spLocks noGrp="1"/>
          </p:cNvSpPr>
          <p:nvPr>
            <p:ph type="ctrTitle"/>
          </p:nvPr>
        </p:nvSpPr>
        <p:spPr>
          <a:xfrm>
            <a:off x="2139518" y="435007"/>
            <a:ext cx="9363505" cy="3062796"/>
          </a:xfrm>
        </p:spPr>
        <p:txBody>
          <a:bodyPr>
            <a:noAutofit/>
          </a:bodyPr>
          <a:lstStyle/>
          <a:p>
            <a:pPr algn="l"/>
            <a:r>
              <a:rPr lang="en-US" sz="4400" b="1" dirty="0">
                <a:latin typeface="Algerian" panose="04020705040A02060702" pitchFamily="82" charset="0"/>
              </a:rPr>
              <a:t>CREATING SECURED MULTI-CLOUDS BY CONTINUOUS AUTOMATED AUDITING USING TERNARY HASH TREE IN AWS</a:t>
            </a:r>
            <a:endParaRPr lang="en-IN" sz="4400" b="1" dirty="0">
              <a:latin typeface="Algerian" panose="04020705040A02060702" pitchFamily="82" charset="0"/>
            </a:endParaRPr>
          </a:p>
        </p:txBody>
      </p:sp>
      <p:sp>
        <p:nvSpPr>
          <p:cNvPr id="3" name="Subtitle 2">
            <a:extLst>
              <a:ext uri="{FF2B5EF4-FFF2-40B4-BE49-F238E27FC236}">
                <a16:creationId xmlns:a16="http://schemas.microsoft.com/office/drawing/2014/main" id="{DA9F7926-92E2-41B2-ACA2-5CC8C7B0EA9A}"/>
              </a:ext>
            </a:extLst>
          </p:cNvPr>
          <p:cNvSpPr>
            <a:spLocks noGrp="1"/>
          </p:cNvSpPr>
          <p:nvPr>
            <p:ph type="subTitle" idx="1"/>
          </p:nvPr>
        </p:nvSpPr>
        <p:spPr>
          <a:xfrm>
            <a:off x="4515377" y="3187082"/>
            <a:ext cx="6987645" cy="3542191"/>
          </a:xfrm>
        </p:spPr>
        <p:txBody>
          <a:bodyPr>
            <a:normAutofit lnSpcReduction="10000"/>
          </a:bodyPr>
          <a:lstStyle/>
          <a:p>
            <a:pPr algn="ctr"/>
            <a:r>
              <a:rPr lang="en-US" dirty="0">
                <a:latin typeface="Algerian" panose="04020705040A02060702" pitchFamily="82" charset="0"/>
              </a:rPr>
              <a:t>              </a:t>
            </a:r>
            <a:r>
              <a:rPr lang="en-US" u="sng" dirty="0">
                <a:latin typeface="Algerian" panose="04020705040A02060702" pitchFamily="82" charset="0"/>
              </a:rPr>
              <a:t>BATCH A1</a:t>
            </a:r>
            <a:r>
              <a:rPr lang="en-US" dirty="0">
                <a:latin typeface="Algerian" panose="04020705040A02060702" pitchFamily="82" charset="0"/>
              </a:rPr>
              <a:t>            </a:t>
            </a:r>
          </a:p>
          <a:p>
            <a:pPr algn="ctr"/>
            <a:r>
              <a:rPr lang="en-US" dirty="0">
                <a:latin typeface="Algerian" panose="04020705040A02060702" pitchFamily="82" charset="0"/>
              </a:rPr>
              <a:t>              </a:t>
            </a:r>
            <a:r>
              <a:rPr lang="en-US" u="sng" dirty="0">
                <a:latin typeface="Algerian" panose="04020705040A02060702" pitchFamily="82" charset="0"/>
              </a:rPr>
              <a:t>TEAM</a:t>
            </a:r>
          </a:p>
          <a:p>
            <a:r>
              <a:rPr lang="en-US" dirty="0">
                <a:latin typeface="Algerian" panose="04020705040A02060702" pitchFamily="82" charset="0"/>
              </a:rPr>
              <a:t>JAYALAKSHMI S(211417104089)</a:t>
            </a:r>
          </a:p>
          <a:p>
            <a:pPr algn="ctr"/>
            <a:r>
              <a:rPr lang="en-US" dirty="0">
                <a:latin typeface="Algerian" panose="04020705040A02060702" pitchFamily="82" charset="0"/>
              </a:rPr>
              <a:t>                                 SAI VEENA K(211417104122)</a:t>
            </a:r>
          </a:p>
          <a:p>
            <a:pPr algn="ctr"/>
            <a:r>
              <a:rPr lang="en-US" dirty="0">
                <a:latin typeface="Algerian" panose="04020705040A02060702" pitchFamily="82" charset="0"/>
              </a:rPr>
              <a:t>                         HARINI A(211417104503)</a:t>
            </a:r>
          </a:p>
          <a:p>
            <a:pPr algn="ctr"/>
            <a:r>
              <a:rPr lang="en-US" dirty="0">
                <a:latin typeface="Algerian" panose="04020705040A02060702" pitchFamily="82" charset="0"/>
              </a:rPr>
              <a:t>               </a:t>
            </a:r>
            <a:r>
              <a:rPr lang="en-US" u="sng" dirty="0">
                <a:latin typeface="Algerian" panose="04020705040A02060702" pitchFamily="82" charset="0"/>
              </a:rPr>
              <a:t>GUIDE</a:t>
            </a:r>
          </a:p>
          <a:p>
            <a:pPr algn="ctr"/>
            <a:r>
              <a:rPr lang="en-US" dirty="0">
                <a:latin typeface="Algerian" panose="04020705040A02060702" pitchFamily="82" charset="0"/>
              </a:rPr>
              <a:t>                           Dr. Kavitha Subramani</a:t>
            </a:r>
          </a:p>
          <a:p>
            <a:pPr algn="ctr"/>
            <a:r>
              <a:rPr lang="en-US" dirty="0">
                <a:latin typeface="Algerian" panose="04020705040A02060702" pitchFamily="82" charset="0"/>
              </a:rPr>
              <a:t>                        Professor</a:t>
            </a:r>
          </a:p>
          <a:p>
            <a:pPr algn="ctr"/>
            <a:endParaRPr lang="en-US" dirty="0">
              <a:latin typeface="Algerian" panose="04020705040A02060702" pitchFamily="82" charset="0"/>
            </a:endParaRPr>
          </a:p>
          <a:p>
            <a:endParaRPr lang="en-US" dirty="0">
              <a:latin typeface="Algerian" panose="04020705040A02060702" pitchFamily="82" charset="0"/>
            </a:endParaRPr>
          </a:p>
          <a:p>
            <a:endParaRPr lang="en-IN" dirty="0"/>
          </a:p>
        </p:txBody>
      </p:sp>
    </p:spTree>
    <p:extLst>
      <p:ext uri="{BB962C8B-B14F-4D97-AF65-F5344CB8AC3E}">
        <p14:creationId xmlns:p14="http://schemas.microsoft.com/office/powerpoint/2010/main" val="125894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BDE7-D491-4285-9EF3-565E14284BC7}"/>
              </a:ext>
            </a:extLst>
          </p:cNvPr>
          <p:cNvSpPr>
            <a:spLocks noGrp="1"/>
          </p:cNvSpPr>
          <p:nvPr>
            <p:ph type="title"/>
          </p:nvPr>
        </p:nvSpPr>
        <p:spPr>
          <a:xfrm>
            <a:off x="1484311" y="186431"/>
            <a:ext cx="10018713" cy="1402672"/>
          </a:xfrm>
        </p:spPr>
        <p:txBody>
          <a:bodyPr>
            <a:normAutofit fontScale="90000"/>
          </a:bodyPr>
          <a:lstStyle/>
          <a:p>
            <a:r>
              <a:rPr lang="en-US" sz="4400" b="1" dirty="0">
                <a:latin typeface="Times New Roman" panose="02020603050405020304" pitchFamily="18" charset="0"/>
                <a:cs typeface="Times New Roman" panose="02020603050405020304" pitchFamily="18" charset="0"/>
              </a:rPr>
              <a:t>SYSTEM DESIGN</a:t>
            </a:r>
            <a:br>
              <a:rPr lang="en-US" sz="44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UML DIAGRAMS</a:t>
            </a:r>
            <a:br>
              <a:rPr lang="en-US" sz="44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USE CASE DIAGRAM</a:t>
            </a:r>
            <a:endParaRPr lang="en-IN" sz="31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FFA2779-BB2A-4AB7-95F5-6E88B17CBB4B}"/>
              </a:ext>
            </a:extLst>
          </p:cNvPr>
          <p:cNvPicPr>
            <a:picLocks noGrp="1" noChangeAspect="1"/>
          </p:cNvPicPr>
          <p:nvPr>
            <p:ph idx="1"/>
          </p:nvPr>
        </p:nvPicPr>
        <p:blipFill>
          <a:blip r:embed="rId2"/>
          <a:stretch>
            <a:fillRect/>
          </a:stretch>
        </p:blipFill>
        <p:spPr>
          <a:xfrm>
            <a:off x="2476870" y="1917699"/>
            <a:ext cx="9170633" cy="4678409"/>
          </a:xfrm>
        </p:spPr>
      </p:pic>
    </p:spTree>
    <p:extLst>
      <p:ext uri="{BB962C8B-B14F-4D97-AF65-F5344CB8AC3E}">
        <p14:creationId xmlns:p14="http://schemas.microsoft.com/office/powerpoint/2010/main" val="392610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D415-CA9D-41DE-8DDD-1B4411BAC20F}"/>
              </a:ext>
            </a:extLst>
          </p:cNvPr>
          <p:cNvSpPr>
            <a:spLocks noGrp="1"/>
          </p:cNvSpPr>
          <p:nvPr>
            <p:ph type="title"/>
          </p:nvPr>
        </p:nvSpPr>
        <p:spPr>
          <a:xfrm>
            <a:off x="1484311" y="124287"/>
            <a:ext cx="10018713" cy="1438184"/>
          </a:xfrm>
        </p:spPr>
        <p:txBody>
          <a:bodyPr/>
          <a:lstStyle/>
          <a:p>
            <a:r>
              <a:rPr lang="en-US"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D71D8CE-730D-42F2-BBCF-C6502F3A9A8E}"/>
              </a:ext>
            </a:extLst>
          </p:cNvPr>
          <p:cNvPicPr>
            <a:picLocks noGrp="1" noChangeAspect="1"/>
          </p:cNvPicPr>
          <p:nvPr>
            <p:ph idx="1"/>
          </p:nvPr>
        </p:nvPicPr>
        <p:blipFill>
          <a:blip r:embed="rId2"/>
          <a:stretch>
            <a:fillRect/>
          </a:stretch>
        </p:blipFill>
        <p:spPr>
          <a:xfrm>
            <a:off x="2299317" y="1562471"/>
            <a:ext cx="9445840" cy="4971494"/>
          </a:xfrm>
        </p:spPr>
      </p:pic>
    </p:spTree>
    <p:extLst>
      <p:ext uri="{BB962C8B-B14F-4D97-AF65-F5344CB8AC3E}">
        <p14:creationId xmlns:p14="http://schemas.microsoft.com/office/powerpoint/2010/main" val="395170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32F2-D89B-48D0-9A8E-2DE2C6EB8C06}"/>
              </a:ext>
            </a:extLst>
          </p:cNvPr>
          <p:cNvSpPr>
            <a:spLocks noGrp="1"/>
          </p:cNvSpPr>
          <p:nvPr>
            <p:ph type="title"/>
          </p:nvPr>
        </p:nvSpPr>
        <p:spPr>
          <a:xfrm>
            <a:off x="1484311" y="292963"/>
            <a:ext cx="10018713" cy="1447060"/>
          </a:xfrm>
        </p:spPr>
        <p:txBody>
          <a:bodyPr/>
          <a:lstStyle/>
          <a:p>
            <a:r>
              <a:rPr lang="en-US" b="1" dirty="0">
                <a:latin typeface="Times New Roman" panose="02020603050405020304" pitchFamily="18" charset="0"/>
                <a:cs typeface="Times New Roman" panose="02020603050405020304" pitchFamily="18" charset="0"/>
              </a:rPr>
              <a:t>CLASS DIAGRAM</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80DCB12-1596-4687-B988-BD00C28E0B61}"/>
              </a:ext>
            </a:extLst>
          </p:cNvPr>
          <p:cNvPicPr>
            <a:picLocks noGrp="1" noChangeAspect="1"/>
          </p:cNvPicPr>
          <p:nvPr>
            <p:ph idx="1"/>
          </p:nvPr>
        </p:nvPicPr>
        <p:blipFill>
          <a:blip r:embed="rId2"/>
          <a:stretch>
            <a:fillRect/>
          </a:stretch>
        </p:blipFill>
        <p:spPr>
          <a:xfrm>
            <a:off x="1484311" y="1562469"/>
            <a:ext cx="10314112" cy="5002567"/>
          </a:xfrm>
        </p:spPr>
      </p:pic>
    </p:spTree>
    <p:extLst>
      <p:ext uri="{BB962C8B-B14F-4D97-AF65-F5344CB8AC3E}">
        <p14:creationId xmlns:p14="http://schemas.microsoft.com/office/powerpoint/2010/main" val="2343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1719-A7A7-4523-AE04-932B3C9B25B4}"/>
              </a:ext>
            </a:extLst>
          </p:cNvPr>
          <p:cNvSpPr>
            <a:spLocks noGrp="1"/>
          </p:cNvSpPr>
          <p:nvPr>
            <p:ph type="title"/>
          </p:nvPr>
        </p:nvSpPr>
        <p:spPr>
          <a:xfrm>
            <a:off x="1484311" y="213064"/>
            <a:ext cx="10018713" cy="1278385"/>
          </a:xfrm>
        </p:spPr>
        <p:txBody>
          <a:bodyPr/>
          <a:lstStyle/>
          <a:p>
            <a:r>
              <a:rPr lang="en-US" b="1" dirty="0">
                <a:latin typeface="Times New Roman" panose="02020603050405020304" pitchFamily="18" charset="0"/>
                <a:cs typeface="Times New Roman" panose="02020603050405020304" pitchFamily="18" charset="0"/>
              </a:rPr>
              <a:t>COLLABERATION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CF75A87-2174-4683-B104-CFA76B1BA24B}"/>
              </a:ext>
            </a:extLst>
          </p:cNvPr>
          <p:cNvPicPr>
            <a:picLocks noGrp="1" noChangeAspect="1"/>
          </p:cNvPicPr>
          <p:nvPr>
            <p:ph idx="1"/>
          </p:nvPr>
        </p:nvPicPr>
        <p:blipFill>
          <a:blip r:embed="rId2"/>
          <a:stretch>
            <a:fillRect/>
          </a:stretch>
        </p:blipFill>
        <p:spPr>
          <a:xfrm>
            <a:off x="2041865" y="1322772"/>
            <a:ext cx="9738804" cy="4856085"/>
          </a:xfrm>
        </p:spPr>
      </p:pic>
    </p:spTree>
    <p:extLst>
      <p:ext uri="{BB962C8B-B14F-4D97-AF65-F5344CB8AC3E}">
        <p14:creationId xmlns:p14="http://schemas.microsoft.com/office/powerpoint/2010/main" val="258078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1F5E-4FA2-4A87-90E0-7352E50C1582}"/>
              </a:ext>
            </a:extLst>
          </p:cNvPr>
          <p:cNvSpPr>
            <a:spLocks noGrp="1"/>
          </p:cNvSpPr>
          <p:nvPr>
            <p:ph type="title"/>
          </p:nvPr>
        </p:nvSpPr>
        <p:spPr>
          <a:xfrm>
            <a:off x="1484311" y="71021"/>
            <a:ext cx="10018713" cy="1331652"/>
          </a:xfrm>
        </p:spPr>
        <p:txBody>
          <a:bodyPr/>
          <a:lstStyle/>
          <a:p>
            <a:r>
              <a:rPr lang="en-US" b="1" dirty="0">
                <a:latin typeface="Times New Roman" panose="02020603050405020304" pitchFamily="18" charset="0"/>
                <a:cs typeface="Times New Roman" panose="02020603050405020304" pitchFamily="18" charset="0"/>
              </a:rPr>
              <a:t>SEQUENCE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5824CB-136A-467C-87D8-09A3CADC412E}"/>
              </a:ext>
            </a:extLst>
          </p:cNvPr>
          <p:cNvPicPr>
            <a:picLocks noGrp="1" noChangeAspect="1"/>
          </p:cNvPicPr>
          <p:nvPr>
            <p:ph idx="1"/>
          </p:nvPr>
        </p:nvPicPr>
        <p:blipFill>
          <a:blip r:embed="rId2"/>
          <a:stretch>
            <a:fillRect/>
          </a:stretch>
        </p:blipFill>
        <p:spPr>
          <a:xfrm>
            <a:off x="2228295" y="1402672"/>
            <a:ext cx="9392575" cy="5033639"/>
          </a:xfrm>
        </p:spPr>
      </p:pic>
    </p:spTree>
    <p:extLst>
      <p:ext uri="{BB962C8B-B14F-4D97-AF65-F5344CB8AC3E}">
        <p14:creationId xmlns:p14="http://schemas.microsoft.com/office/powerpoint/2010/main" val="269192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8765-2931-4684-82DB-323793D4F098}"/>
              </a:ext>
            </a:extLst>
          </p:cNvPr>
          <p:cNvSpPr>
            <a:spLocks noGrp="1"/>
          </p:cNvSpPr>
          <p:nvPr>
            <p:ph type="title"/>
          </p:nvPr>
        </p:nvSpPr>
        <p:spPr>
          <a:xfrm>
            <a:off x="1484311" y="177554"/>
            <a:ext cx="10018713" cy="1198486"/>
          </a:xfrm>
        </p:spPr>
        <p:txBody>
          <a:bodyPr>
            <a:normAutofit/>
          </a:bodyPr>
          <a:lstStyle/>
          <a:p>
            <a:r>
              <a:rPr lang="en-US" b="1" dirty="0">
                <a:latin typeface="Times New Roman" panose="02020603050405020304" pitchFamily="18" charset="0"/>
                <a:cs typeface="Times New Roman" panose="02020603050405020304" pitchFamily="18" charset="0"/>
              </a:rPr>
              <a:t>DATABASE DESIGN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17EC7-4E8F-45BD-ACB7-A312584013C4}"/>
              </a:ext>
            </a:extLst>
          </p:cNvPr>
          <p:cNvSpPr>
            <a:spLocks noGrp="1"/>
          </p:cNvSpPr>
          <p:nvPr>
            <p:ph idx="1"/>
          </p:nvPr>
        </p:nvSpPr>
        <p:spPr>
          <a:xfrm>
            <a:off x="1484310" y="1376041"/>
            <a:ext cx="10018713" cy="4415160"/>
          </a:xfrm>
        </p:spPr>
        <p:txBody>
          <a:bodyPr anchor="t"/>
          <a:lstStyle/>
          <a:p>
            <a:pPr marL="0" indent="0">
              <a:buNone/>
            </a:pPr>
            <a:r>
              <a:rPr lang="en-US" dirty="0"/>
              <a:t>ADMIN LOGIN:</a:t>
            </a:r>
          </a:p>
          <a:p>
            <a:pPr marL="0" indent="0">
              <a:buNone/>
            </a:pPr>
            <a:endParaRPr lang="en-IN" dirty="0"/>
          </a:p>
        </p:txBody>
      </p:sp>
      <p:graphicFrame>
        <p:nvGraphicFramePr>
          <p:cNvPr id="5" name="Table 5">
            <a:extLst>
              <a:ext uri="{FF2B5EF4-FFF2-40B4-BE49-F238E27FC236}">
                <a16:creationId xmlns:a16="http://schemas.microsoft.com/office/drawing/2014/main" id="{D3665C0C-B837-4D80-91B0-99F28CA4BAC1}"/>
              </a:ext>
            </a:extLst>
          </p:cNvPr>
          <p:cNvGraphicFramePr>
            <a:graphicFrameLocks noGrp="1"/>
          </p:cNvGraphicFramePr>
          <p:nvPr>
            <p:extLst>
              <p:ext uri="{D42A27DB-BD31-4B8C-83A1-F6EECF244321}">
                <p14:modId xmlns:p14="http://schemas.microsoft.com/office/powerpoint/2010/main" val="3802745885"/>
              </p:ext>
            </p:extLst>
          </p:nvPr>
        </p:nvGraphicFramePr>
        <p:xfrm>
          <a:off x="1997476" y="2077950"/>
          <a:ext cx="8162524" cy="1112520"/>
        </p:xfrm>
        <a:graphic>
          <a:graphicData uri="http://schemas.openxmlformats.org/drawingml/2006/table">
            <a:tbl>
              <a:tblPr firstRow="1" bandRow="1">
                <a:tableStyleId>{5C22544A-7EE6-4342-B048-85BDC9FD1C3A}</a:tableStyleId>
              </a:tblPr>
              <a:tblGrid>
                <a:gridCol w="1660124">
                  <a:extLst>
                    <a:ext uri="{9D8B030D-6E8A-4147-A177-3AD203B41FA5}">
                      <a16:colId xmlns:a16="http://schemas.microsoft.com/office/drawing/2014/main" val="184206662"/>
                    </a:ext>
                  </a:extLst>
                </a:gridCol>
                <a:gridCol w="1625600">
                  <a:extLst>
                    <a:ext uri="{9D8B030D-6E8A-4147-A177-3AD203B41FA5}">
                      <a16:colId xmlns:a16="http://schemas.microsoft.com/office/drawing/2014/main" val="123516401"/>
                    </a:ext>
                  </a:extLst>
                </a:gridCol>
                <a:gridCol w="1625600">
                  <a:extLst>
                    <a:ext uri="{9D8B030D-6E8A-4147-A177-3AD203B41FA5}">
                      <a16:colId xmlns:a16="http://schemas.microsoft.com/office/drawing/2014/main" val="3608725114"/>
                    </a:ext>
                  </a:extLst>
                </a:gridCol>
                <a:gridCol w="1625600">
                  <a:extLst>
                    <a:ext uri="{9D8B030D-6E8A-4147-A177-3AD203B41FA5}">
                      <a16:colId xmlns:a16="http://schemas.microsoft.com/office/drawing/2014/main" val="1721018810"/>
                    </a:ext>
                  </a:extLst>
                </a:gridCol>
                <a:gridCol w="1625600">
                  <a:extLst>
                    <a:ext uri="{9D8B030D-6E8A-4147-A177-3AD203B41FA5}">
                      <a16:colId xmlns:a16="http://schemas.microsoft.com/office/drawing/2014/main" val="304203404"/>
                    </a:ext>
                  </a:extLst>
                </a:gridCol>
              </a:tblGrid>
              <a:tr h="370840">
                <a:tc>
                  <a:txBody>
                    <a:bodyPr/>
                    <a:lstStyle/>
                    <a:p>
                      <a:r>
                        <a:rPr lang="en-US" dirty="0"/>
                        <a:t>Field name</a:t>
                      </a:r>
                      <a:endParaRPr lang="en-IN" dirty="0"/>
                    </a:p>
                  </a:txBody>
                  <a:tcPr/>
                </a:tc>
                <a:tc>
                  <a:txBody>
                    <a:bodyPr/>
                    <a:lstStyle/>
                    <a:p>
                      <a:r>
                        <a:rPr lang="en-US" dirty="0"/>
                        <a:t>Datatype</a:t>
                      </a:r>
                      <a:endParaRPr lang="en-IN" dirty="0"/>
                    </a:p>
                  </a:txBody>
                  <a:tcPr/>
                </a:tc>
                <a:tc>
                  <a:txBody>
                    <a:bodyPr/>
                    <a:lstStyle/>
                    <a:p>
                      <a:r>
                        <a:rPr lang="en-US" dirty="0"/>
                        <a:t>Length</a:t>
                      </a:r>
                      <a:endParaRPr lang="en-IN" dirty="0"/>
                    </a:p>
                  </a:txBody>
                  <a:tcPr/>
                </a:tc>
                <a:tc>
                  <a:txBody>
                    <a:bodyPr/>
                    <a:lstStyle/>
                    <a:p>
                      <a:r>
                        <a:rPr lang="en-US" dirty="0"/>
                        <a:t>Primary key</a:t>
                      </a:r>
                      <a:endParaRPr lang="en-IN" dirty="0"/>
                    </a:p>
                  </a:txBody>
                  <a:tcPr/>
                </a:tc>
                <a:tc>
                  <a:txBody>
                    <a:bodyPr/>
                    <a:lstStyle/>
                    <a:p>
                      <a:r>
                        <a:rPr lang="en-US" dirty="0"/>
                        <a:t>Constraints</a:t>
                      </a:r>
                      <a:endParaRPr lang="en-IN" dirty="0"/>
                    </a:p>
                  </a:txBody>
                  <a:tcPr/>
                </a:tc>
                <a:extLst>
                  <a:ext uri="{0D108BD9-81ED-4DB2-BD59-A6C34878D82A}">
                    <a16:rowId xmlns:a16="http://schemas.microsoft.com/office/drawing/2014/main" val="952570358"/>
                  </a:ext>
                </a:extLst>
              </a:tr>
              <a:tr h="370840">
                <a:tc>
                  <a:txBody>
                    <a:bodyPr/>
                    <a:lstStyle/>
                    <a:p>
                      <a:r>
                        <a:rPr lang="en-US" dirty="0"/>
                        <a:t>Username</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Yes</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600117741"/>
                  </a:ext>
                </a:extLst>
              </a:tr>
              <a:tr h="370840">
                <a:tc>
                  <a:txBody>
                    <a:bodyPr/>
                    <a:lstStyle/>
                    <a:p>
                      <a:r>
                        <a:rPr lang="en-US" dirty="0"/>
                        <a:t>Password</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No</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2127180739"/>
                  </a:ext>
                </a:extLst>
              </a:tr>
            </a:tbl>
          </a:graphicData>
        </a:graphic>
      </p:graphicFrame>
      <p:sp>
        <p:nvSpPr>
          <p:cNvPr id="7" name="TextBox 6">
            <a:extLst>
              <a:ext uri="{FF2B5EF4-FFF2-40B4-BE49-F238E27FC236}">
                <a16:creationId xmlns:a16="http://schemas.microsoft.com/office/drawing/2014/main" id="{732D21E3-C1B1-4E90-A706-97E9FDE6D397}"/>
              </a:ext>
            </a:extLst>
          </p:cNvPr>
          <p:cNvSpPr txBox="1"/>
          <p:nvPr/>
        </p:nvSpPr>
        <p:spPr>
          <a:xfrm>
            <a:off x="1484309" y="3707713"/>
            <a:ext cx="6094520" cy="461665"/>
          </a:xfrm>
          <a:prstGeom prst="rect">
            <a:avLst/>
          </a:prstGeom>
          <a:noFill/>
        </p:spPr>
        <p:txBody>
          <a:bodyPr wrap="square">
            <a:spAutoFit/>
          </a:bodyPr>
          <a:lstStyle/>
          <a:p>
            <a:pPr marL="0" indent="0">
              <a:buNone/>
            </a:pPr>
            <a:r>
              <a:rPr lang="en-US" sz="2400" dirty="0"/>
              <a:t>USER LOGIN:</a:t>
            </a:r>
          </a:p>
        </p:txBody>
      </p:sp>
      <p:graphicFrame>
        <p:nvGraphicFramePr>
          <p:cNvPr id="10" name="Table 5">
            <a:extLst>
              <a:ext uri="{FF2B5EF4-FFF2-40B4-BE49-F238E27FC236}">
                <a16:creationId xmlns:a16="http://schemas.microsoft.com/office/drawing/2014/main" id="{627C444E-8762-4C22-BCFC-704E8E370983}"/>
              </a:ext>
            </a:extLst>
          </p:cNvPr>
          <p:cNvGraphicFramePr>
            <a:graphicFrameLocks noGrp="1"/>
          </p:cNvGraphicFramePr>
          <p:nvPr>
            <p:extLst>
              <p:ext uri="{D42A27DB-BD31-4B8C-83A1-F6EECF244321}">
                <p14:modId xmlns:p14="http://schemas.microsoft.com/office/powerpoint/2010/main" val="1045212987"/>
              </p:ext>
            </p:extLst>
          </p:nvPr>
        </p:nvGraphicFramePr>
        <p:xfrm>
          <a:off x="1997476" y="4554246"/>
          <a:ext cx="8162524" cy="1402671"/>
        </p:xfrm>
        <a:graphic>
          <a:graphicData uri="http://schemas.openxmlformats.org/drawingml/2006/table">
            <a:tbl>
              <a:tblPr firstRow="1" bandRow="1">
                <a:tableStyleId>{5C22544A-7EE6-4342-B048-85BDC9FD1C3A}</a:tableStyleId>
              </a:tblPr>
              <a:tblGrid>
                <a:gridCol w="1660124">
                  <a:extLst>
                    <a:ext uri="{9D8B030D-6E8A-4147-A177-3AD203B41FA5}">
                      <a16:colId xmlns:a16="http://schemas.microsoft.com/office/drawing/2014/main" val="184206662"/>
                    </a:ext>
                  </a:extLst>
                </a:gridCol>
                <a:gridCol w="1625600">
                  <a:extLst>
                    <a:ext uri="{9D8B030D-6E8A-4147-A177-3AD203B41FA5}">
                      <a16:colId xmlns:a16="http://schemas.microsoft.com/office/drawing/2014/main" val="123516401"/>
                    </a:ext>
                  </a:extLst>
                </a:gridCol>
                <a:gridCol w="1625600">
                  <a:extLst>
                    <a:ext uri="{9D8B030D-6E8A-4147-A177-3AD203B41FA5}">
                      <a16:colId xmlns:a16="http://schemas.microsoft.com/office/drawing/2014/main" val="3608725114"/>
                    </a:ext>
                  </a:extLst>
                </a:gridCol>
                <a:gridCol w="1625600">
                  <a:extLst>
                    <a:ext uri="{9D8B030D-6E8A-4147-A177-3AD203B41FA5}">
                      <a16:colId xmlns:a16="http://schemas.microsoft.com/office/drawing/2014/main" val="1721018810"/>
                    </a:ext>
                  </a:extLst>
                </a:gridCol>
                <a:gridCol w="1625600">
                  <a:extLst>
                    <a:ext uri="{9D8B030D-6E8A-4147-A177-3AD203B41FA5}">
                      <a16:colId xmlns:a16="http://schemas.microsoft.com/office/drawing/2014/main" val="304203404"/>
                    </a:ext>
                  </a:extLst>
                </a:gridCol>
              </a:tblGrid>
              <a:tr h="588209">
                <a:tc>
                  <a:txBody>
                    <a:bodyPr/>
                    <a:lstStyle/>
                    <a:p>
                      <a:r>
                        <a:rPr lang="en-US" dirty="0"/>
                        <a:t>Field name</a:t>
                      </a:r>
                      <a:endParaRPr lang="en-IN" dirty="0"/>
                    </a:p>
                  </a:txBody>
                  <a:tcPr/>
                </a:tc>
                <a:tc>
                  <a:txBody>
                    <a:bodyPr/>
                    <a:lstStyle/>
                    <a:p>
                      <a:r>
                        <a:rPr lang="en-US" dirty="0"/>
                        <a:t>Datatype</a:t>
                      </a:r>
                      <a:endParaRPr lang="en-IN" dirty="0"/>
                    </a:p>
                  </a:txBody>
                  <a:tcPr/>
                </a:tc>
                <a:tc>
                  <a:txBody>
                    <a:bodyPr/>
                    <a:lstStyle/>
                    <a:p>
                      <a:r>
                        <a:rPr lang="en-US" dirty="0"/>
                        <a:t>Length</a:t>
                      </a:r>
                      <a:endParaRPr lang="en-IN" dirty="0"/>
                    </a:p>
                  </a:txBody>
                  <a:tcPr/>
                </a:tc>
                <a:tc>
                  <a:txBody>
                    <a:bodyPr/>
                    <a:lstStyle/>
                    <a:p>
                      <a:r>
                        <a:rPr lang="en-US" dirty="0"/>
                        <a:t>Primary key</a:t>
                      </a:r>
                      <a:endParaRPr lang="en-IN" dirty="0"/>
                    </a:p>
                  </a:txBody>
                  <a:tcPr/>
                </a:tc>
                <a:tc>
                  <a:txBody>
                    <a:bodyPr/>
                    <a:lstStyle/>
                    <a:p>
                      <a:r>
                        <a:rPr lang="en-US" dirty="0"/>
                        <a:t>Constraints</a:t>
                      </a:r>
                      <a:endParaRPr lang="en-IN" dirty="0"/>
                    </a:p>
                  </a:txBody>
                  <a:tcPr/>
                </a:tc>
                <a:extLst>
                  <a:ext uri="{0D108BD9-81ED-4DB2-BD59-A6C34878D82A}">
                    <a16:rowId xmlns:a16="http://schemas.microsoft.com/office/drawing/2014/main" val="952570358"/>
                  </a:ext>
                </a:extLst>
              </a:tr>
              <a:tr h="407231">
                <a:tc>
                  <a:txBody>
                    <a:bodyPr/>
                    <a:lstStyle/>
                    <a:p>
                      <a:r>
                        <a:rPr lang="en-US" dirty="0"/>
                        <a:t>Username</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Yes</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600117741"/>
                  </a:ext>
                </a:extLst>
              </a:tr>
              <a:tr h="407231">
                <a:tc>
                  <a:txBody>
                    <a:bodyPr/>
                    <a:lstStyle/>
                    <a:p>
                      <a:r>
                        <a:rPr lang="en-US" dirty="0"/>
                        <a:t>Password</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No</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2127180739"/>
                  </a:ext>
                </a:extLst>
              </a:tr>
            </a:tbl>
          </a:graphicData>
        </a:graphic>
      </p:graphicFrame>
    </p:spTree>
    <p:extLst>
      <p:ext uri="{BB962C8B-B14F-4D97-AF65-F5344CB8AC3E}">
        <p14:creationId xmlns:p14="http://schemas.microsoft.com/office/powerpoint/2010/main" val="262341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9E9C-650E-4036-BC9B-4AA3A4C189A1}"/>
              </a:ext>
            </a:extLst>
          </p:cNvPr>
          <p:cNvSpPr>
            <a:spLocks noGrp="1"/>
          </p:cNvSpPr>
          <p:nvPr>
            <p:ph type="title"/>
          </p:nvPr>
        </p:nvSpPr>
        <p:spPr>
          <a:xfrm>
            <a:off x="1484311" y="310717"/>
            <a:ext cx="10018713" cy="1615737"/>
          </a:xfrm>
        </p:spPr>
        <p:txBody>
          <a:bodyPr/>
          <a:lstStyle/>
          <a:p>
            <a:r>
              <a:rPr lang="en-US" b="1" dirty="0">
                <a:latin typeface="Times New Roman" panose="02020603050405020304" pitchFamily="18" charset="0"/>
                <a:cs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id="{DA79BAF2-60E5-4902-A349-F81800F7910A}"/>
              </a:ext>
            </a:extLst>
          </p:cNvPr>
          <p:cNvSpPr>
            <a:spLocks noGrp="1"/>
          </p:cNvSpPr>
          <p:nvPr>
            <p:ph idx="1"/>
          </p:nvPr>
        </p:nvSpPr>
        <p:spPr>
          <a:xfrm>
            <a:off x="1484310" y="2201663"/>
            <a:ext cx="10018713" cy="3589538"/>
          </a:xfrm>
        </p:spPr>
        <p:txBody>
          <a:bodyPr anchor="t"/>
          <a:lstStyle/>
          <a:p>
            <a:pPr lvl="0" algn="just"/>
            <a:r>
              <a:rPr lang="en-US" sz="2800" dirty="0">
                <a:latin typeface="Times New Roman" pitchFamily="18" charset="0"/>
                <a:cs typeface="Times New Roman" pitchFamily="18" charset="0"/>
              </a:rPr>
              <a:t>Server Configuration</a:t>
            </a:r>
          </a:p>
          <a:p>
            <a:pPr lvl="0" algn="just"/>
            <a:r>
              <a:rPr lang="en-US" sz="2800" dirty="0">
                <a:latin typeface="Times New Roman" pitchFamily="18" charset="0"/>
                <a:cs typeface="Times New Roman" pitchFamily="18" charset="0"/>
              </a:rPr>
              <a:t>Data Upload and Block Split</a:t>
            </a:r>
          </a:p>
          <a:p>
            <a:pPr lvl="0" algn="just"/>
            <a:r>
              <a:rPr lang="en-US" sz="2800" dirty="0">
                <a:latin typeface="Times New Roman" pitchFamily="18" charset="0"/>
                <a:cs typeface="Times New Roman" pitchFamily="18" charset="0"/>
              </a:rPr>
              <a:t>Data Integrity Checking and Update </a:t>
            </a:r>
          </a:p>
          <a:p>
            <a:pPr lvl="0" algn="just"/>
            <a:r>
              <a:rPr lang="en-US" sz="2800" dirty="0">
                <a:latin typeface="Times New Roman" pitchFamily="18" charset="0"/>
                <a:cs typeface="Times New Roman" pitchFamily="18" charset="0"/>
              </a:rPr>
              <a:t>File Recovery and Certificate Generation</a:t>
            </a:r>
          </a:p>
          <a:p>
            <a:endParaRPr lang="en-IN" sz="2800" dirty="0"/>
          </a:p>
          <a:p>
            <a:endParaRPr lang="en-IN" dirty="0"/>
          </a:p>
        </p:txBody>
      </p:sp>
    </p:spTree>
    <p:extLst>
      <p:ext uri="{BB962C8B-B14F-4D97-AF65-F5344CB8AC3E}">
        <p14:creationId xmlns:p14="http://schemas.microsoft.com/office/powerpoint/2010/main" val="351212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6D54-BF97-451B-8344-344B57F42FE5}"/>
              </a:ext>
            </a:extLst>
          </p:cNvPr>
          <p:cNvSpPr>
            <a:spLocks noGrp="1"/>
          </p:cNvSpPr>
          <p:nvPr>
            <p:ph type="title"/>
          </p:nvPr>
        </p:nvSpPr>
        <p:spPr>
          <a:xfrm>
            <a:off x="1484311" y="1"/>
            <a:ext cx="10018713" cy="1669002"/>
          </a:xfrm>
        </p:spPr>
        <p:txBody>
          <a:bodyPr/>
          <a:lstStyle/>
          <a:p>
            <a:r>
              <a:rPr lang="en-US" b="1" dirty="0">
                <a:latin typeface="Times New Roman" pitchFamily="18" charset="0"/>
                <a:cs typeface="Times New Roman" pitchFamily="18" charset="0"/>
              </a:rPr>
              <a:t>Server Configuration</a:t>
            </a:r>
            <a:endParaRPr lang="en-IN" dirty="0"/>
          </a:p>
        </p:txBody>
      </p:sp>
      <p:sp>
        <p:nvSpPr>
          <p:cNvPr id="3" name="Content Placeholder 2">
            <a:extLst>
              <a:ext uri="{FF2B5EF4-FFF2-40B4-BE49-F238E27FC236}">
                <a16:creationId xmlns:a16="http://schemas.microsoft.com/office/drawing/2014/main" id="{555FCB28-DB9F-4677-B80F-E078EFC543E8}"/>
              </a:ext>
            </a:extLst>
          </p:cNvPr>
          <p:cNvSpPr>
            <a:spLocks noGrp="1"/>
          </p:cNvSpPr>
          <p:nvPr>
            <p:ph idx="1"/>
          </p:nvPr>
        </p:nvSpPr>
        <p:spPr>
          <a:xfrm>
            <a:off x="1484310" y="1811045"/>
            <a:ext cx="10018713" cy="3980156"/>
          </a:xfrm>
        </p:spPr>
        <p:txBody>
          <a:bodyPr anchor="t"/>
          <a:lstStyle/>
          <a:p>
            <a:pPr algn="just"/>
            <a:r>
              <a:rPr lang="en-US" sz="2400" dirty="0">
                <a:latin typeface="Times New Roman" pitchFamily="18" charset="0"/>
                <a:cs typeface="Times New Roman" pitchFamily="18" charset="0"/>
              </a:rPr>
              <a:t>Admin configure Multi-Cloud server setup. Server IP Address and Port number is given by the admin for each Cloud. Now a Server Architecture is created for Multi-Cloud Storage. </a:t>
            </a:r>
          </a:p>
          <a:p>
            <a:pPr algn="just"/>
            <a:r>
              <a:rPr lang="en-US" sz="2400" dirty="0">
                <a:latin typeface="Times New Roman" pitchFamily="18" charset="0"/>
                <a:cs typeface="Times New Roman" pitchFamily="18" charset="0"/>
              </a:rPr>
              <a:t>If the admin has to reconfigure the old Multi-Cloud server setup, it can be done. For old server setup, FAT file can be modified or remain same. </a:t>
            </a:r>
          </a:p>
          <a:p>
            <a:pPr algn="just"/>
            <a:r>
              <a:rPr lang="en-US" sz="2400" dirty="0">
                <a:latin typeface="Times New Roman" pitchFamily="18" charset="0"/>
                <a:cs typeface="Times New Roman" pitchFamily="18" charset="0"/>
              </a:rPr>
              <a:t>Audit time will be set by the admin for Data Integrity checking process.</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92501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9BBB-5CC9-4A26-8D32-BBA7521B702F}"/>
              </a:ext>
            </a:extLst>
          </p:cNvPr>
          <p:cNvSpPr>
            <a:spLocks noGrp="1"/>
          </p:cNvSpPr>
          <p:nvPr>
            <p:ph type="title"/>
          </p:nvPr>
        </p:nvSpPr>
        <p:spPr>
          <a:xfrm>
            <a:off x="1297879" y="1"/>
            <a:ext cx="10018713" cy="1393794"/>
          </a:xfrm>
        </p:spPr>
        <p:txBody>
          <a:bodyPr/>
          <a:lstStyle/>
          <a:p>
            <a:r>
              <a:rPr lang="en-US" sz="4000" b="1" dirty="0">
                <a:latin typeface="Times New Roman" pitchFamily="18" charset="0"/>
                <a:cs typeface="Times New Roman" pitchFamily="18" charset="0"/>
              </a:rPr>
              <a:t>Data Upload and Block Split</a:t>
            </a:r>
            <a:endParaRPr lang="en-IN" dirty="0"/>
          </a:p>
        </p:txBody>
      </p:sp>
      <p:sp>
        <p:nvSpPr>
          <p:cNvPr id="3" name="Content Placeholder 2">
            <a:extLst>
              <a:ext uri="{FF2B5EF4-FFF2-40B4-BE49-F238E27FC236}">
                <a16:creationId xmlns:a16="http://schemas.microsoft.com/office/drawing/2014/main" id="{AE516A74-23BA-4F71-8A34-69A1F833ED27}"/>
              </a:ext>
            </a:extLst>
          </p:cNvPr>
          <p:cNvSpPr>
            <a:spLocks noGrp="1"/>
          </p:cNvSpPr>
          <p:nvPr>
            <p:ph idx="1"/>
          </p:nvPr>
        </p:nvSpPr>
        <p:spPr>
          <a:xfrm>
            <a:off x="1484310" y="1393795"/>
            <a:ext cx="10018713" cy="5149048"/>
          </a:xfrm>
        </p:spPr>
        <p:txBody>
          <a:bodyPr anchor="t"/>
          <a:lstStyle/>
          <a:p>
            <a:r>
              <a:rPr lang="en-US" sz="2800" dirty="0">
                <a:latin typeface="Times New Roman" pitchFamily="18" charset="0"/>
                <a:cs typeface="Times New Roman" pitchFamily="18" charset="0"/>
              </a:rPr>
              <a:t> User has an initial level Registration Process at the web end. The users provide their own personal information for this process.</a:t>
            </a:r>
          </a:p>
          <a:p>
            <a:r>
              <a:rPr lang="en-US" sz="2800" dirty="0">
                <a:latin typeface="Times New Roman" pitchFamily="18" charset="0"/>
                <a:cs typeface="Times New Roman" pitchFamily="18" charset="0"/>
              </a:rPr>
              <a:t> The server in turn stores the information in its database. After Registration, user can upload files to the server. </a:t>
            </a:r>
          </a:p>
          <a:p>
            <a:r>
              <a:rPr lang="en-US" sz="2800" dirty="0">
                <a:latin typeface="Times New Roman" pitchFamily="18" charset="0"/>
                <a:cs typeface="Times New Roman" pitchFamily="18" charset="0"/>
              </a:rPr>
              <a:t>Uploaded files will be stored in a Server. When the user upload the data to different cloud by the time it is </a:t>
            </a:r>
            <a:r>
              <a:rPr lang="en-US" sz="2800" dirty="0" err="1">
                <a:latin typeface="Times New Roman" pitchFamily="18" charset="0"/>
                <a:cs typeface="Times New Roman" pitchFamily="18" charset="0"/>
              </a:rPr>
              <a:t>splitted</a:t>
            </a:r>
            <a:r>
              <a:rPr lang="en-US" sz="2800" dirty="0">
                <a:latin typeface="Times New Roman" pitchFamily="18" charset="0"/>
                <a:cs typeface="Times New Roman" pitchFamily="18" charset="0"/>
              </a:rPr>
              <a:t> into different blocks using dynamic block generation Algorithm and each block will be appended with Signatures before storing the data in FATFS.</a:t>
            </a:r>
          </a:p>
          <a:p>
            <a:r>
              <a:rPr lang="en-US" sz="2800" dirty="0">
                <a:latin typeface="Times New Roman" pitchFamily="18" charset="0"/>
                <a:cs typeface="Times New Roman" pitchFamily="18" charset="0"/>
              </a:rPr>
              <a:t>Signature generated using MD5 Algorithm. Also the data gets encoded using for Base64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80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5F2A-99B1-46B3-A44A-F7DC8BE0313A}"/>
              </a:ext>
            </a:extLst>
          </p:cNvPr>
          <p:cNvSpPr>
            <a:spLocks noGrp="1"/>
          </p:cNvSpPr>
          <p:nvPr>
            <p:ph type="title"/>
          </p:nvPr>
        </p:nvSpPr>
        <p:spPr>
          <a:xfrm>
            <a:off x="1484311" y="213064"/>
            <a:ext cx="10018713" cy="1473693"/>
          </a:xfrm>
        </p:spPr>
        <p:txBody>
          <a:bodyPr>
            <a:normAutofit/>
          </a:bodyPr>
          <a:lstStyle/>
          <a:p>
            <a:r>
              <a:rPr lang="en-US" b="1" dirty="0">
                <a:latin typeface="Times New Roman" pitchFamily="18" charset="0"/>
                <a:cs typeface="Times New Roman" pitchFamily="18" charset="0"/>
              </a:rPr>
              <a:t>Data Integrity Checking and Update</a:t>
            </a:r>
            <a:br>
              <a:rPr lang="en-US"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0F0BEF39-47A0-43F4-B7A8-F145F83BD33E}"/>
              </a:ext>
            </a:extLst>
          </p:cNvPr>
          <p:cNvSpPr>
            <a:spLocks noGrp="1"/>
          </p:cNvSpPr>
          <p:nvPr>
            <p:ph idx="1"/>
          </p:nvPr>
        </p:nvSpPr>
        <p:spPr>
          <a:xfrm>
            <a:off x="1484310" y="1455939"/>
            <a:ext cx="10018713" cy="4335262"/>
          </a:xfrm>
        </p:spPr>
        <p:txBody>
          <a:bodyPr anchor="t">
            <a:normAutofit fontScale="92500" lnSpcReduction="20000"/>
          </a:bodyPr>
          <a:lstStyle/>
          <a:p>
            <a:pPr algn="just"/>
            <a:r>
              <a:rPr lang="en-US" sz="2200" dirty="0">
                <a:latin typeface="Times New Roman" pitchFamily="18" charset="0"/>
                <a:cs typeface="Times New Roman" pitchFamily="18" charset="0"/>
              </a:rPr>
              <a:t>FATFS has proper Indexing and Metadata’s for the different Chunks of the Data that is being uploaded by User. Verifier performs Remote Integrity Checking on Cloud Data.</a:t>
            </a:r>
          </a:p>
          <a:p>
            <a:pPr algn="just"/>
            <a:r>
              <a:rPr lang="en-US" sz="2200" dirty="0">
                <a:latin typeface="Times New Roman" pitchFamily="18" charset="0"/>
                <a:cs typeface="Times New Roman" pitchFamily="18" charset="0"/>
              </a:rPr>
              <a:t> Cloud allocates random combination of all the blocks to the Verifier, instead of the whole file is retrieved during integrity checking. This is to protect user privacy from a third party (Verifier). </a:t>
            </a:r>
          </a:p>
          <a:p>
            <a:pPr algn="just"/>
            <a:r>
              <a:rPr lang="en-US" sz="2200" dirty="0">
                <a:latin typeface="Times New Roman" pitchFamily="18" charset="0"/>
                <a:cs typeface="Times New Roman" pitchFamily="18" charset="0"/>
              </a:rPr>
              <a:t>Verifiable Data Integrity Checking Algorithm is done in two steps: Block Checking and File Checking. In Block Checking step: Three signatures are generated for Block level Checking. </a:t>
            </a:r>
          </a:p>
          <a:p>
            <a:pPr lvl="0" algn="just"/>
            <a:r>
              <a:rPr lang="en-US" dirty="0">
                <a:latin typeface="Times New Roman" pitchFamily="18" charset="0"/>
                <a:cs typeface="Times New Roman" pitchFamily="18" charset="0"/>
              </a:rPr>
              <a:t>A signature of a block retrieved from a FATFS</a:t>
            </a:r>
          </a:p>
          <a:p>
            <a:pPr lvl="0" algn="just"/>
            <a:r>
              <a:rPr lang="en-US" dirty="0">
                <a:latin typeface="Times New Roman" pitchFamily="18" charset="0"/>
                <a:cs typeface="Times New Roman" pitchFamily="18" charset="0"/>
              </a:rPr>
              <a:t>A new signature is generated for block to be checked</a:t>
            </a:r>
          </a:p>
          <a:p>
            <a:pPr lvl="0" algn="just"/>
            <a:r>
              <a:rPr lang="en-US" dirty="0">
                <a:latin typeface="Times New Roman" pitchFamily="18" charset="0"/>
                <a:cs typeface="Times New Roman" pitchFamily="18" charset="0"/>
              </a:rPr>
              <a:t>A Signature is retrieved from the block appended with the signature which is stored in the Cloud</a:t>
            </a:r>
          </a:p>
          <a:p>
            <a:pPr algn="just"/>
            <a:r>
              <a:rPr lang="en-US" dirty="0">
                <a:latin typeface="Times New Roman" pitchFamily="18" charset="0"/>
                <a:cs typeface="Times New Roman" pitchFamily="18" charset="0"/>
              </a:rPr>
              <a:t>The above three signatures are cross checked for Block level Integrity Checking. And the block contents are appended to verify with File level Integrity Checking.  </a:t>
            </a:r>
          </a:p>
          <a:p>
            <a:endParaRPr lang="en-IN" dirty="0"/>
          </a:p>
        </p:txBody>
      </p:sp>
    </p:spTree>
    <p:extLst>
      <p:ext uri="{BB962C8B-B14F-4D97-AF65-F5344CB8AC3E}">
        <p14:creationId xmlns:p14="http://schemas.microsoft.com/office/powerpoint/2010/main" val="68833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4CC-30C7-4DCD-A047-49222D2D19D5}"/>
              </a:ext>
            </a:extLst>
          </p:cNvPr>
          <p:cNvSpPr>
            <a:spLocks noGrp="1"/>
          </p:cNvSpPr>
          <p:nvPr>
            <p:ph type="title"/>
          </p:nvPr>
        </p:nvSpPr>
        <p:spPr>
          <a:xfrm>
            <a:off x="1484311" y="248576"/>
            <a:ext cx="10018713" cy="754602"/>
          </a:xfrm>
        </p:spPr>
        <p:txBody>
          <a:bodyPr>
            <a:normAutofit/>
          </a:bodyPr>
          <a:lstStyle/>
          <a:p>
            <a:r>
              <a:rPr lang="en-US" b="1" dirty="0">
                <a:latin typeface="Baskerville Old Face" panose="02020602080505020303" pitchFamily="18" charset="0"/>
                <a:ea typeface="Verdana" panose="020B0604030504040204" pitchFamily="34" charset="0"/>
                <a:cs typeface="Times New Roman" panose="02020603050405020304" pitchFamily="18" charset="0"/>
              </a:rPr>
              <a:t>INTRODUCTION</a:t>
            </a:r>
            <a:endParaRPr lang="en-IN" b="1" dirty="0"/>
          </a:p>
        </p:txBody>
      </p:sp>
      <p:sp>
        <p:nvSpPr>
          <p:cNvPr id="3" name="Content Placeholder 2">
            <a:extLst>
              <a:ext uri="{FF2B5EF4-FFF2-40B4-BE49-F238E27FC236}">
                <a16:creationId xmlns:a16="http://schemas.microsoft.com/office/drawing/2014/main" id="{B26148EB-968B-4199-9C3D-18CF8892A6D5}"/>
              </a:ext>
            </a:extLst>
          </p:cNvPr>
          <p:cNvSpPr>
            <a:spLocks noGrp="1"/>
          </p:cNvSpPr>
          <p:nvPr>
            <p:ph idx="1"/>
          </p:nvPr>
        </p:nvSpPr>
        <p:spPr>
          <a:xfrm>
            <a:off x="1606859" y="1176291"/>
            <a:ext cx="10153618" cy="5433133"/>
          </a:xfrm>
        </p:spPr>
        <p:txBody>
          <a:bodyPr anchor="t">
            <a:normAutofit/>
          </a:bodyPr>
          <a:lstStyle/>
          <a:p>
            <a:pPr>
              <a:lnSpc>
                <a:spcPct val="107000"/>
              </a:lnSpc>
              <a:spcAft>
                <a:spcPts val="800"/>
              </a:spcAft>
              <a:buFont typeface="Arial" panose="020B0604020202020204" pitchFamily="34" charset="0"/>
              <a:buChar char="•"/>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There are lots of options for how to store and access your data. </a:t>
            </a:r>
            <a:r>
              <a:rPr lang="en-IN" sz="19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he main reason why cloud storage is appealing is that files can be accessed and edited with ease. </a:t>
            </a:r>
          </a:p>
          <a:p>
            <a:pPr>
              <a:lnSpc>
                <a:spcPct val="107000"/>
              </a:lnSpc>
              <a:spcAft>
                <a:spcPts val="800"/>
              </a:spcAft>
              <a:buFont typeface="Arial" panose="020B0604020202020204" pitchFamily="34" charset="0"/>
              <a:buChar char="•"/>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All you need is an internet connection and you can access your files from any device, anywhere. A crucial component of cloud data security is data integrity — preventing unauthorized modification or deletion, and ensuring that data remains as it was when originally uploaded. </a:t>
            </a:r>
          </a:p>
          <a:p>
            <a:pPr>
              <a:lnSpc>
                <a:spcPct val="107000"/>
              </a:lnSpc>
              <a:spcAft>
                <a:spcPts val="800"/>
              </a:spcAft>
              <a:buFont typeface="Arial" panose="020B0604020202020204" pitchFamily="34" charset="0"/>
              <a:buChar char="•"/>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will be usually monitored by Third party auditor appointed by the organizations. But it may result in top risks related to data integrity which includes human errors(procrastination),insider threats(corruption of files),malicious intruders, compromised hardware and configuration error etc. Our solution aims at resolving the above mentioned problems. </a:t>
            </a:r>
          </a:p>
          <a:p>
            <a:pPr>
              <a:lnSpc>
                <a:spcPct val="107000"/>
              </a:lnSpc>
              <a:spcAft>
                <a:spcPts val="800"/>
              </a:spcAft>
              <a:buFont typeface="Arial" panose="020B0604020202020204" pitchFamily="34" charset="0"/>
              <a:buChar char="•"/>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this work, we proposed a novel integrity verification framework in multi-cloud environment for securing cloud storage using Ternary Hash Tree (THT) .</a:t>
            </a:r>
          </a:p>
          <a:p>
            <a:pPr>
              <a:lnSpc>
                <a:spcPct val="107000"/>
              </a:lnSpc>
              <a:spcAft>
                <a:spcPts val="800"/>
              </a:spcAft>
              <a:buFont typeface="Arial" panose="020B0604020202020204" pitchFamily="34" charset="0"/>
              <a:buChar char="•"/>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results show that the proposed secure cloud auditing framework is highly secure and efficient in storage, communication and computation costs.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5615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AB9D-3AF8-46FA-B010-E259BC02A1F0}"/>
              </a:ext>
            </a:extLst>
          </p:cNvPr>
          <p:cNvSpPr>
            <a:spLocks noGrp="1"/>
          </p:cNvSpPr>
          <p:nvPr>
            <p:ph type="title"/>
          </p:nvPr>
        </p:nvSpPr>
        <p:spPr>
          <a:xfrm>
            <a:off x="1484311" y="559293"/>
            <a:ext cx="10018713" cy="914400"/>
          </a:xfrm>
        </p:spPr>
        <p:txBody>
          <a:bodyPr>
            <a:normAutofit fontScale="90000"/>
          </a:bodyPr>
          <a:lstStyle/>
          <a:p>
            <a:r>
              <a:rPr lang="en-US" sz="4000" b="1" dirty="0">
                <a:latin typeface="Times New Roman" pitchFamily="18" charset="0"/>
                <a:cs typeface="Times New Roman" pitchFamily="18" charset="0"/>
              </a:rPr>
              <a:t>File Recovery and Certificate Generation</a:t>
            </a:r>
            <a:br>
              <a:rPr lang="en-US" sz="40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BB500CF3-BEFC-41F8-9377-F948CE9F5671}"/>
              </a:ext>
            </a:extLst>
          </p:cNvPr>
          <p:cNvSpPr>
            <a:spLocks noGrp="1"/>
          </p:cNvSpPr>
          <p:nvPr>
            <p:ph idx="1"/>
          </p:nvPr>
        </p:nvSpPr>
        <p:spPr>
          <a:xfrm>
            <a:off x="1484310" y="1748901"/>
            <a:ext cx="10018713" cy="4042299"/>
          </a:xfrm>
        </p:spPr>
        <p:txBody>
          <a:bodyPr anchor="t">
            <a:normAutofit fontScale="92500" lnSpcReduction="20000"/>
          </a:bodyPr>
          <a:lstStyle/>
          <a:p>
            <a:r>
              <a:rPr lang="en-US" dirty="0">
                <a:latin typeface="Times New Roman" pitchFamily="18" charset="0"/>
                <a:cs typeface="Times New Roman" pitchFamily="18" charset="0"/>
              </a:rPr>
              <a:t>Attacker can corrupt data in any one of the cloud servers. On Data Integrity Checking done by the Verifier, Verifier informs Corrupted blocks to the Cloud. Recovery Process will be done by the verifier automatically when data gets corrupted. </a:t>
            </a:r>
          </a:p>
          <a:p>
            <a:r>
              <a:rPr lang="en-US" dirty="0">
                <a:latin typeface="Times New Roman" pitchFamily="18" charset="0"/>
                <a:cs typeface="Times New Roman" pitchFamily="18" charset="0"/>
              </a:rPr>
              <a:t>User can complaint to the Cloud if the user file get corrupted (Verifier doesn’t perform checking on this file).</a:t>
            </a:r>
          </a:p>
          <a:p>
            <a:r>
              <a:rPr lang="en-US" dirty="0">
                <a:latin typeface="Times New Roman" pitchFamily="18" charset="0"/>
                <a:cs typeface="Times New Roman" pitchFamily="18" charset="0"/>
              </a:rPr>
              <a:t>Whenever user access file, Blocks will be reallocated dynamically to provide access confidentiality in cloud and FAT File System will get updated.</a:t>
            </a:r>
            <a:r>
              <a:rPr lang="en-US" b="1" dirty="0">
                <a:latin typeface="Times New Roman" pitchFamily="18" charset="0"/>
                <a:cs typeface="Times New Roman" pitchFamily="18" charset="0"/>
              </a:rPr>
              <a:t> </a:t>
            </a:r>
          </a:p>
          <a:p>
            <a:r>
              <a:rPr lang="en-US" dirty="0">
                <a:latin typeface="Times New Roman" pitchFamily="18" charset="0"/>
                <a:cs typeface="Times New Roman" pitchFamily="18" charset="0"/>
              </a:rPr>
              <a:t>Auditor will monitor the cloud continuously and they provide the certificate based on the cloud performance. </a:t>
            </a:r>
          </a:p>
          <a:p>
            <a:r>
              <a:rPr lang="en-US" dirty="0">
                <a:latin typeface="Times New Roman" pitchFamily="18" charset="0"/>
                <a:cs typeface="Times New Roman" pitchFamily="18" charset="0"/>
              </a:rPr>
              <a:t>When new user join in the cloud they will read the certificate and then they can create an account in the cloud. </a:t>
            </a:r>
          </a:p>
          <a:p>
            <a:endParaRPr lang="en-IN" dirty="0"/>
          </a:p>
        </p:txBody>
      </p:sp>
    </p:spTree>
    <p:extLst>
      <p:ext uri="{BB962C8B-B14F-4D97-AF65-F5344CB8AC3E}">
        <p14:creationId xmlns:p14="http://schemas.microsoft.com/office/powerpoint/2010/main" val="934747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3478-8E61-4284-ACFD-A2BAA0F1E56E}"/>
              </a:ext>
            </a:extLst>
          </p:cNvPr>
          <p:cNvSpPr>
            <a:spLocks noGrp="1"/>
          </p:cNvSpPr>
          <p:nvPr>
            <p:ph type="title"/>
          </p:nvPr>
        </p:nvSpPr>
        <p:spPr>
          <a:xfrm>
            <a:off x="1484311" y="248575"/>
            <a:ext cx="10018713" cy="1233995"/>
          </a:xfrm>
        </p:spPr>
        <p:txBody>
          <a:bodyPr>
            <a:normAutofit/>
          </a:bodyPr>
          <a:lstStyle/>
          <a:p>
            <a:r>
              <a:rPr lang="en-US" b="1" dirty="0">
                <a:latin typeface="Times New Roman" pitchFamily="18" charset="0"/>
                <a:cs typeface="Times New Roman" pitchFamily="18" charset="0"/>
              </a:rPr>
              <a:t>ALGORITHMS</a:t>
            </a:r>
            <a:endParaRPr lang="en-IN" dirty="0"/>
          </a:p>
        </p:txBody>
      </p:sp>
      <p:sp>
        <p:nvSpPr>
          <p:cNvPr id="3" name="Content Placeholder 2">
            <a:extLst>
              <a:ext uri="{FF2B5EF4-FFF2-40B4-BE49-F238E27FC236}">
                <a16:creationId xmlns:a16="http://schemas.microsoft.com/office/drawing/2014/main" id="{1DE81F83-1B2E-4654-A959-5FC88717DEC3}"/>
              </a:ext>
            </a:extLst>
          </p:cNvPr>
          <p:cNvSpPr>
            <a:spLocks noGrp="1"/>
          </p:cNvSpPr>
          <p:nvPr>
            <p:ph idx="1"/>
          </p:nvPr>
        </p:nvSpPr>
        <p:spPr>
          <a:xfrm>
            <a:off x="1484310" y="2201662"/>
            <a:ext cx="10018713" cy="3589538"/>
          </a:xfrm>
        </p:spPr>
        <p:txBody>
          <a:bodyPr anchor="t"/>
          <a:lstStyle/>
          <a:p>
            <a:pPr lvl="0"/>
            <a:r>
              <a:rPr lang="en-US" dirty="0">
                <a:latin typeface="Times New Roman" pitchFamily="18" charset="0"/>
                <a:cs typeface="Times New Roman" pitchFamily="18" charset="0"/>
              </a:rPr>
              <a:t>Base64 Algorithm</a:t>
            </a:r>
          </a:p>
          <a:p>
            <a:pPr lvl="0"/>
            <a:r>
              <a:rPr lang="en-US" dirty="0">
                <a:latin typeface="Times New Roman" pitchFamily="18" charset="0"/>
                <a:cs typeface="Times New Roman" pitchFamily="18" charset="0"/>
              </a:rPr>
              <a:t>Message Digest(MD5)</a:t>
            </a:r>
          </a:p>
          <a:p>
            <a:pPr lvl="0"/>
            <a:r>
              <a:rPr lang="en-US" dirty="0">
                <a:latin typeface="Times New Roman" pitchFamily="18" charset="0"/>
                <a:cs typeface="Times New Roman" pitchFamily="18" charset="0"/>
              </a:rPr>
              <a:t>Dynamic block generation</a:t>
            </a:r>
          </a:p>
        </p:txBody>
      </p:sp>
    </p:spTree>
    <p:extLst>
      <p:ext uri="{BB962C8B-B14F-4D97-AF65-F5344CB8AC3E}">
        <p14:creationId xmlns:p14="http://schemas.microsoft.com/office/powerpoint/2010/main" val="1883133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0323-0C0A-4BF2-A95D-1B3F2B383024}"/>
              </a:ext>
            </a:extLst>
          </p:cNvPr>
          <p:cNvSpPr>
            <a:spLocks noGrp="1"/>
          </p:cNvSpPr>
          <p:nvPr>
            <p:ph type="title"/>
          </p:nvPr>
        </p:nvSpPr>
        <p:spPr>
          <a:xfrm>
            <a:off x="1484311" y="1"/>
            <a:ext cx="10018713" cy="1278384"/>
          </a:xfrm>
        </p:spPr>
        <p:txBody>
          <a:bodyPr/>
          <a:lstStyle/>
          <a:p>
            <a:r>
              <a:rPr lang="en-US" b="1" dirty="0">
                <a:latin typeface="Times New Roman" panose="02020603050405020304" pitchFamily="18" charset="0"/>
                <a:cs typeface="Times New Roman" panose="02020603050405020304" pitchFamily="18" charset="0"/>
              </a:rPr>
              <a:t>BASE 64 ALGORITHM</a:t>
            </a:r>
            <a:endParaRPr lang="en-IN" b="1" dirty="0">
              <a:latin typeface="Times New Roman" panose="02020603050405020304" pitchFamily="18" charset="0"/>
              <a:cs typeface="Times New Roman" panose="02020603050405020304" pitchFamily="18" charset="0"/>
            </a:endParaRPr>
          </a:p>
        </p:txBody>
      </p:sp>
      <p:pic>
        <p:nvPicPr>
          <p:cNvPr id="1026" name="Picture 2" descr="Base64 Encoding and Decoding in SAP ABAP - SAP Integration Hub">
            <a:extLst>
              <a:ext uri="{FF2B5EF4-FFF2-40B4-BE49-F238E27FC236}">
                <a16:creationId xmlns:a16="http://schemas.microsoft.com/office/drawing/2014/main" id="{8C5AF96F-D8DE-4B76-9676-1BCAC0D1B3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5973" y="1539535"/>
            <a:ext cx="5069149" cy="503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14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1856-093B-4C75-BBD7-8B813DE5CCE7}"/>
              </a:ext>
            </a:extLst>
          </p:cNvPr>
          <p:cNvSpPr>
            <a:spLocks noGrp="1"/>
          </p:cNvSpPr>
          <p:nvPr>
            <p:ph type="title"/>
          </p:nvPr>
        </p:nvSpPr>
        <p:spPr>
          <a:xfrm>
            <a:off x="1484311" y="301841"/>
            <a:ext cx="10018713" cy="994300"/>
          </a:xfrm>
        </p:spPr>
        <p:txBody>
          <a:bodyPr>
            <a:noAutofit/>
          </a:bodyPr>
          <a:lstStyle/>
          <a:p>
            <a:r>
              <a:rPr lang="en-US" dirty="0">
                <a:latin typeface="Times New Roman" panose="02020603050405020304" pitchFamily="18" charset="0"/>
                <a:cs typeface="Times New Roman" panose="02020603050405020304" pitchFamily="18" charset="0"/>
              </a:rPr>
              <a:t>MESSAGE DIGEST(MD5)</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BFBB7D-F0D9-4507-983F-2A0E8367F83D}"/>
              </a:ext>
            </a:extLst>
          </p:cNvPr>
          <p:cNvSpPr>
            <a:spLocks noGrp="1"/>
          </p:cNvSpPr>
          <p:nvPr>
            <p:ph idx="1"/>
          </p:nvPr>
        </p:nvSpPr>
        <p:spPr>
          <a:xfrm>
            <a:off x="1484310" y="-1136342"/>
            <a:ext cx="10018713" cy="6927543"/>
          </a:xfrm>
        </p:spPr>
        <p:txBody>
          <a:bodyPr/>
          <a:lstStyle/>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MD5 Hash algorithm is a one-way cryptographic function that accepts a message of any length as input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returns an output of </a:t>
            </a:r>
            <a:r>
              <a:rPr lang="en-US" sz="1800">
                <a:effectLst/>
                <a:latin typeface="Calibri" panose="020F0502020204030204" pitchFamily="34" charset="0"/>
                <a:ea typeface="Calibri" panose="020F0502020204030204" pitchFamily="34" charset="0"/>
                <a:cs typeface="Times New Roman" panose="02020603050405020304" pitchFamily="18" charset="0"/>
              </a:rPr>
              <a:t>fixed-length digest  </a:t>
            </a:r>
            <a:r>
              <a:rPr lang="en-US" sz="1800" dirty="0">
                <a:effectLst/>
                <a:latin typeface="Calibri" panose="020F0502020204030204" pitchFamily="34" charset="0"/>
                <a:ea typeface="Calibri" panose="020F0502020204030204" pitchFamily="34" charset="0"/>
                <a:cs typeface="Times New Roman" panose="02020603050405020304" pitchFamily="18" charset="0"/>
              </a:rPr>
              <a:t>value(128-bits) to be used for authenticating the original message.</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IN" dirty="0"/>
          </a:p>
        </p:txBody>
      </p:sp>
      <p:pic>
        <p:nvPicPr>
          <p:cNvPr id="10" name="Picture 9">
            <a:extLst>
              <a:ext uri="{FF2B5EF4-FFF2-40B4-BE49-F238E27FC236}">
                <a16:creationId xmlns:a16="http://schemas.microsoft.com/office/drawing/2014/main" id="{B8FF7EC8-4811-4764-AB38-CCF992C053AF}"/>
              </a:ext>
            </a:extLst>
          </p:cNvPr>
          <p:cNvPicPr/>
          <p:nvPr/>
        </p:nvPicPr>
        <p:blipFill>
          <a:blip r:embed="rId2">
            <a:extLst>
              <a:ext uri="{28A0092B-C50C-407E-A947-70E740481C1C}">
                <a14:useLocalDpi xmlns:a14="http://schemas.microsoft.com/office/drawing/2010/main" val="0"/>
              </a:ext>
            </a:extLst>
          </a:blip>
          <a:stretch>
            <a:fillRect/>
          </a:stretch>
        </p:blipFill>
        <p:spPr>
          <a:xfrm>
            <a:off x="3595457" y="2920753"/>
            <a:ext cx="5681708" cy="3071673"/>
          </a:xfrm>
          <a:prstGeom prst="rect">
            <a:avLst/>
          </a:prstGeom>
        </p:spPr>
      </p:pic>
    </p:spTree>
    <p:extLst>
      <p:ext uri="{BB962C8B-B14F-4D97-AF65-F5344CB8AC3E}">
        <p14:creationId xmlns:p14="http://schemas.microsoft.com/office/powerpoint/2010/main" val="55280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9F7B-A5E0-4ED8-9C12-E4E1122EF21C}"/>
              </a:ext>
            </a:extLst>
          </p:cNvPr>
          <p:cNvSpPr>
            <a:spLocks noGrp="1"/>
          </p:cNvSpPr>
          <p:nvPr>
            <p:ph type="title"/>
          </p:nvPr>
        </p:nvSpPr>
        <p:spPr>
          <a:xfrm>
            <a:off x="1118587" y="417250"/>
            <a:ext cx="10384438" cy="1233997"/>
          </a:xfrm>
        </p:spPr>
        <p:txBody>
          <a:bodyPr>
            <a:normAutofit fontScale="90000"/>
          </a:bodyPr>
          <a:lstStyle/>
          <a:p>
            <a:r>
              <a:rPr lang="en-US" b="1" dirty="0">
                <a:latin typeface="Times New Roman" panose="02020603050405020304" pitchFamily="18" charset="0"/>
                <a:cs typeface="Times New Roman" panose="02020603050405020304" pitchFamily="18" charset="0"/>
              </a:rPr>
              <a:t>DYNAMIC BLOCK GENERATION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71F9DF-B36B-429E-B373-D22369157A30}"/>
              </a:ext>
            </a:extLst>
          </p:cNvPr>
          <p:cNvSpPr>
            <a:spLocks noGrp="1"/>
          </p:cNvSpPr>
          <p:nvPr>
            <p:ph idx="1"/>
          </p:nvPr>
        </p:nvSpPr>
        <p:spPr>
          <a:xfrm>
            <a:off x="1484310" y="2438399"/>
            <a:ext cx="10018713" cy="3352801"/>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This algorithm is used to split the data into different blocks using the Dynamic Block Generation algorithm.</a:t>
            </a:r>
          </a:p>
          <a:p>
            <a:r>
              <a:rPr lang="en-US" dirty="0">
                <a:effectLst/>
                <a:latin typeface="Calibri" panose="020F0502020204030204" pitchFamily="34" charset="0"/>
                <a:ea typeface="Calibri" panose="020F0502020204030204" pitchFamily="34" charset="0"/>
                <a:cs typeface="Times New Roman" panose="02020603050405020304" pitchFamily="18" charset="0"/>
              </a:rPr>
              <a:t> The blocks are divided and stored in different servers in order to preserve security.</a:t>
            </a:r>
          </a:p>
          <a:p>
            <a:r>
              <a:rPr lang="en-US" dirty="0">
                <a:effectLst/>
                <a:latin typeface="Calibri" panose="020F0502020204030204" pitchFamily="34" charset="0"/>
                <a:ea typeface="Calibri" panose="020F0502020204030204" pitchFamily="34" charset="0"/>
                <a:cs typeface="Times New Roman" panose="02020603050405020304" pitchFamily="18" charset="0"/>
              </a:rPr>
              <a:t> This algorithm comes into action again if the files get corrupted.</a:t>
            </a:r>
          </a:p>
          <a:p>
            <a:r>
              <a:rPr lang="en-US" dirty="0">
                <a:effectLst/>
                <a:latin typeface="Calibri" panose="020F0502020204030204" pitchFamily="34" charset="0"/>
                <a:ea typeface="Calibri" panose="020F0502020204030204" pitchFamily="34" charset="0"/>
                <a:cs typeface="Times New Roman" panose="02020603050405020304" pitchFamily="18" charset="0"/>
              </a:rPr>
              <a:t>In this case the blocks will be redistributed and stored in different servers automatically.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502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FB0C-C46A-4218-B805-83749D07A4B2}"/>
              </a:ext>
            </a:extLst>
          </p:cNvPr>
          <p:cNvSpPr>
            <a:spLocks noGrp="1"/>
          </p:cNvSpPr>
          <p:nvPr>
            <p:ph type="title"/>
          </p:nvPr>
        </p:nvSpPr>
        <p:spPr>
          <a:xfrm>
            <a:off x="1484311" y="1"/>
            <a:ext cx="10018713" cy="1066800"/>
          </a:xfrm>
        </p:spPr>
        <p:txBody>
          <a:bodyPr/>
          <a:lstStyle/>
          <a:p>
            <a:r>
              <a:rPr lang="en-US" dirty="0">
                <a:latin typeface="Algerian" panose="04020705040A02060702" pitchFamily="82" charset="0"/>
              </a:rPr>
              <a:t>TESTING AND PERFORMANCE ANALYSIS</a:t>
            </a:r>
            <a:endParaRPr lang="en-IN" dirty="0">
              <a:latin typeface="Algerian" panose="04020705040A02060702" pitchFamily="82" charset="0"/>
            </a:endParaRPr>
          </a:p>
        </p:txBody>
      </p:sp>
      <p:graphicFrame>
        <p:nvGraphicFramePr>
          <p:cNvPr id="4" name="Table 4">
            <a:extLst>
              <a:ext uri="{FF2B5EF4-FFF2-40B4-BE49-F238E27FC236}">
                <a16:creationId xmlns:a16="http://schemas.microsoft.com/office/drawing/2014/main" id="{149D32C5-FA6B-4296-8EEC-E2AE2E8BB950}"/>
              </a:ext>
            </a:extLst>
          </p:cNvPr>
          <p:cNvGraphicFramePr>
            <a:graphicFrameLocks noGrp="1"/>
          </p:cNvGraphicFramePr>
          <p:nvPr>
            <p:ph idx="1"/>
            <p:extLst>
              <p:ext uri="{D42A27DB-BD31-4B8C-83A1-F6EECF244321}">
                <p14:modId xmlns:p14="http://schemas.microsoft.com/office/powerpoint/2010/main" val="3928784364"/>
              </p:ext>
            </p:extLst>
          </p:nvPr>
        </p:nvGraphicFramePr>
        <p:xfrm>
          <a:off x="1484314" y="2045563"/>
          <a:ext cx="10018710" cy="3383280"/>
        </p:xfrm>
        <a:graphic>
          <a:graphicData uri="http://schemas.openxmlformats.org/drawingml/2006/table">
            <a:tbl>
              <a:tblPr firstRow="1" bandRow="1">
                <a:tableStyleId>{5C22544A-7EE6-4342-B048-85BDC9FD1C3A}</a:tableStyleId>
              </a:tblPr>
              <a:tblGrid>
                <a:gridCol w="1669785">
                  <a:extLst>
                    <a:ext uri="{9D8B030D-6E8A-4147-A177-3AD203B41FA5}">
                      <a16:colId xmlns:a16="http://schemas.microsoft.com/office/drawing/2014/main" val="3347652486"/>
                    </a:ext>
                  </a:extLst>
                </a:gridCol>
                <a:gridCol w="1462289">
                  <a:extLst>
                    <a:ext uri="{9D8B030D-6E8A-4147-A177-3AD203B41FA5}">
                      <a16:colId xmlns:a16="http://schemas.microsoft.com/office/drawing/2014/main" val="3148190255"/>
                    </a:ext>
                  </a:extLst>
                </a:gridCol>
                <a:gridCol w="1877281">
                  <a:extLst>
                    <a:ext uri="{9D8B030D-6E8A-4147-A177-3AD203B41FA5}">
                      <a16:colId xmlns:a16="http://schemas.microsoft.com/office/drawing/2014/main" val="3509845448"/>
                    </a:ext>
                  </a:extLst>
                </a:gridCol>
                <a:gridCol w="1669785">
                  <a:extLst>
                    <a:ext uri="{9D8B030D-6E8A-4147-A177-3AD203B41FA5}">
                      <a16:colId xmlns:a16="http://schemas.microsoft.com/office/drawing/2014/main" val="566599552"/>
                    </a:ext>
                  </a:extLst>
                </a:gridCol>
                <a:gridCol w="1669785">
                  <a:extLst>
                    <a:ext uri="{9D8B030D-6E8A-4147-A177-3AD203B41FA5}">
                      <a16:colId xmlns:a16="http://schemas.microsoft.com/office/drawing/2014/main" val="2019367215"/>
                    </a:ext>
                  </a:extLst>
                </a:gridCol>
                <a:gridCol w="1669785">
                  <a:extLst>
                    <a:ext uri="{9D8B030D-6E8A-4147-A177-3AD203B41FA5}">
                      <a16:colId xmlns:a16="http://schemas.microsoft.com/office/drawing/2014/main" val="51700484"/>
                    </a:ext>
                  </a:extLst>
                </a:gridCol>
              </a:tblGrid>
              <a:tr h="370840">
                <a:tc>
                  <a:txBody>
                    <a:bodyPr/>
                    <a:lstStyle/>
                    <a:p>
                      <a:r>
                        <a:rPr lang="en-US" dirty="0"/>
                        <a:t>S.NO</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TEST RESULTS</a:t>
                      </a:r>
                      <a:endParaRPr lang="en-IN" dirty="0"/>
                    </a:p>
                  </a:txBody>
                  <a:tcPr/>
                </a:tc>
                <a:extLst>
                  <a:ext uri="{0D108BD9-81ED-4DB2-BD59-A6C34878D82A}">
                    <a16:rowId xmlns:a16="http://schemas.microsoft.com/office/drawing/2014/main" val="4232317866"/>
                  </a:ext>
                </a:extLst>
              </a:tr>
              <a:tr h="370840">
                <a:tc>
                  <a:txBody>
                    <a:bodyPr/>
                    <a:lstStyle/>
                    <a:p>
                      <a:r>
                        <a:rPr lang="en-US" dirty="0"/>
                        <a:t>1</a:t>
                      </a:r>
                      <a:endParaRPr lang="en-IN" dirty="0"/>
                    </a:p>
                  </a:txBody>
                  <a:tcPr/>
                </a:tc>
                <a:tc>
                  <a:txBody>
                    <a:bodyPr/>
                    <a:lstStyle/>
                    <a:p>
                      <a:r>
                        <a:rPr lang="en-US" dirty="0"/>
                        <a:t>Enter valid username</a:t>
                      </a:r>
                      <a:endParaRPr lang="en-IN" dirty="0"/>
                    </a:p>
                  </a:txBody>
                  <a:tcPr/>
                </a:tc>
                <a:tc>
                  <a:txBody>
                    <a:bodyPr/>
                    <a:lstStyle/>
                    <a:p>
                      <a:r>
                        <a:rPr lang="en-US" dirty="0"/>
                        <a:t>Username:Admin</a:t>
                      </a:r>
                    </a:p>
                    <a:p>
                      <a:endParaRPr lang="en-IN" dirty="0"/>
                    </a:p>
                  </a:txBody>
                  <a:tcPr/>
                </a:tc>
                <a:tc>
                  <a:txBody>
                    <a:bodyPr/>
                    <a:lstStyle/>
                    <a:p>
                      <a:r>
                        <a:rPr lang="en-US" dirty="0"/>
                        <a:t>Admin</a:t>
                      </a:r>
                      <a:endParaRPr lang="en-IN" dirty="0"/>
                    </a:p>
                  </a:txBody>
                  <a:tcPr/>
                </a:tc>
                <a:tc>
                  <a:txBody>
                    <a:bodyPr/>
                    <a:lstStyle/>
                    <a:p>
                      <a:r>
                        <a:rPr lang="en-US" dirty="0"/>
                        <a:t>Admin</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753514496"/>
                  </a:ext>
                </a:extLst>
              </a:tr>
              <a:tr h="370840">
                <a:tc>
                  <a:txBody>
                    <a:bodyPr/>
                    <a:lstStyle/>
                    <a:p>
                      <a:r>
                        <a:rPr lang="en-US" dirty="0"/>
                        <a:t>2</a:t>
                      </a:r>
                      <a:endParaRPr lang="en-IN" dirty="0"/>
                    </a:p>
                  </a:txBody>
                  <a:tcPr/>
                </a:tc>
                <a:tc>
                  <a:txBody>
                    <a:bodyPr/>
                    <a:lstStyle/>
                    <a:p>
                      <a:r>
                        <a:rPr lang="en-US" dirty="0"/>
                        <a:t>Enter valid </a:t>
                      </a:r>
                    </a:p>
                    <a:p>
                      <a:r>
                        <a:rPr lang="en-US" dirty="0"/>
                        <a:t>password</a:t>
                      </a:r>
                      <a:endParaRPr lang="en-IN" dirty="0"/>
                    </a:p>
                  </a:txBody>
                  <a:tcPr/>
                </a:tc>
                <a:tc>
                  <a:txBody>
                    <a:bodyPr/>
                    <a:lstStyle/>
                    <a:p>
                      <a:r>
                        <a:rPr lang="en-US" dirty="0"/>
                        <a:t>Password:*****</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085832150"/>
                  </a:ext>
                </a:extLst>
              </a:tr>
              <a:tr h="370840">
                <a:tc>
                  <a:txBody>
                    <a:bodyPr/>
                    <a:lstStyle/>
                    <a:p>
                      <a:r>
                        <a:rPr lang="en-US" dirty="0"/>
                        <a:t>3</a:t>
                      </a:r>
                      <a:endParaRPr lang="en-IN" dirty="0"/>
                    </a:p>
                  </a:txBody>
                  <a:tcPr/>
                </a:tc>
                <a:tc>
                  <a:txBody>
                    <a:bodyPr/>
                    <a:lstStyle/>
                    <a:p>
                      <a:r>
                        <a:rPr lang="en-US" dirty="0"/>
                        <a:t>Check user name and password with the database</a:t>
                      </a:r>
                      <a:endParaRPr lang="en-IN" dirty="0"/>
                    </a:p>
                  </a:txBody>
                  <a:tcPr/>
                </a:tc>
                <a:tc>
                  <a:txBody>
                    <a:bodyPr/>
                    <a:lstStyle/>
                    <a:p>
                      <a:r>
                        <a:rPr lang="en-US" dirty="0"/>
                        <a:t>Username:Admin</a:t>
                      </a:r>
                    </a:p>
                    <a:p>
                      <a:r>
                        <a:rPr lang="en-US" dirty="0"/>
                        <a:t>Password:*****</a:t>
                      </a:r>
                      <a:endParaRPr lang="en-IN" dirty="0"/>
                    </a:p>
                  </a:txBody>
                  <a:tcPr/>
                </a:tc>
                <a:tc>
                  <a:txBody>
                    <a:bodyPr/>
                    <a:lstStyle/>
                    <a:p>
                      <a:r>
                        <a:rPr lang="en-US" dirty="0"/>
                        <a:t>“Login successful "and </a:t>
                      </a:r>
                    </a:p>
                    <a:p>
                      <a:r>
                        <a:rPr lang="en-US" dirty="0"/>
                        <a:t>Go to next page</a:t>
                      </a:r>
                      <a:endParaRPr lang="en-IN" dirty="0"/>
                    </a:p>
                  </a:txBody>
                  <a:tcPr/>
                </a:tc>
                <a:tc>
                  <a:txBody>
                    <a:bodyPr/>
                    <a:lstStyle/>
                    <a:p>
                      <a:r>
                        <a:rPr lang="en-US" dirty="0"/>
                        <a:t>“Login successful” and</a:t>
                      </a:r>
                    </a:p>
                    <a:p>
                      <a:r>
                        <a:rPr lang="en-US" dirty="0"/>
                        <a:t>Configuration page displayed</a:t>
                      </a:r>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315827559"/>
                  </a:ext>
                </a:extLst>
              </a:tr>
            </a:tbl>
          </a:graphicData>
        </a:graphic>
      </p:graphicFrame>
      <p:sp>
        <p:nvSpPr>
          <p:cNvPr id="6" name="TextBox 5">
            <a:extLst>
              <a:ext uri="{FF2B5EF4-FFF2-40B4-BE49-F238E27FC236}">
                <a16:creationId xmlns:a16="http://schemas.microsoft.com/office/drawing/2014/main" id="{633C57F6-927C-47D0-B57C-29CE16CE14D3}"/>
              </a:ext>
            </a:extLst>
          </p:cNvPr>
          <p:cNvSpPr txBox="1"/>
          <p:nvPr/>
        </p:nvSpPr>
        <p:spPr>
          <a:xfrm>
            <a:off x="3446407" y="1325349"/>
            <a:ext cx="6094520" cy="461665"/>
          </a:xfrm>
          <a:prstGeom prst="rect">
            <a:avLst/>
          </a:prstGeom>
          <a:noFill/>
        </p:spPr>
        <p:txBody>
          <a:bodyPr wrap="square">
            <a:spAutoFit/>
          </a:bodyPr>
          <a:lstStyle/>
          <a:p>
            <a:pPr algn="ctr"/>
            <a:r>
              <a:rPr lang="en-US" sz="2400" dirty="0">
                <a:latin typeface="Algerian" panose="04020705040A02060702" pitchFamily="82" charset="0"/>
              </a:rPr>
              <a:t>ADMIN LOGIN</a:t>
            </a:r>
            <a:endParaRPr lang="en-IN" sz="2400" dirty="0">
              <a:latin typeface="Algerian" panose="04020705040A02060702" pitchFamily="82" charset="0"/>
            </a:endParaRPr>
          </a:p>
        </p:txBody>
      </p:sp>
    </p:spTree>
    <p:extLst>
      <p:ext uri="{BB962C8B-B14F-4D97-AF65-F5344CB8AC3E}">
        <p14:creationId xmlns:p14="http://schemas.microsoft.com/office/powerpoint/2010/main" val="13446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EF9-998A-4D41-A971-00F171C87EB1}"/>
              </a:ext>
            </a:extLst>
          </p:cNvPr>
          <p:cNvSpPr>
            <a:spLocks noGrp="1"/>
          </p:cNvSpPr>
          <p:nvPr>
            <p:ph type="title"/>
          </p:nvPr>
        </p:nvSpPr>
        <p:spPr>
          <a:xfrm flipV="1">
            <a:off x="1484311" y="-320927"/>
            <a:ext cx="10018713"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B25C180-2F93-48F8-899E-9EC5ECFC8CE8}"/>
              </a:ext>
            </a:extLst>
          </p:cNvPr>
          <p:cNvSpPr>
            <a:spLocks noGrp="1"/>
          </p:cNvSpPr>
          <p:nvPr>
            <p:ph idx="1"/>
          </p:nvPr>
        </p:nvSpPr>
        <p:spPr>
          <a:xfrm>
            <a:off x="1484311" y="106532"/>
            <a:ext cx="10018713" cy="648070"/>
          </a:xfrm>
        </p:spPr>
        <p:txBody>
          <a:bodyPr anchor="t"/>
          <a:lstStyle/>
          <a:p>
            <a:pPr marL="0" indent="0" algn="ctr">
              <a:buNone/>
            </a:pPr>
            <a:r>
              <a:rPr lang="en-US" sz="2800" dirty="0">
                <a:latin typeface="Algerian" panose="04020705040A02060702" pitchFamily="82" charset="0"/>
              </a:rPr>
              <a:t>USER LOGIN</a:t>
            </a:r>
          </a:p>
          <a:p>
            <a:pPr marL="0" indent="0">
              <a:buNone/>
            </a:pPr>
            <a:endParaRPr lang="en-IN" sz="2800" dirty="0"/>
          </a:p>
          <a:p>
            <a:pPr marL="0" indent="0">
              <a:buNone/>
            </a:pPr>
            <a:endParaRPr lang="en-IN" sz="2800" dirty="0">
              <a:latin typeface="Algerian" panose="04020705040A02060702" pitchFamily="82" charset="0"/>
            </a:endParaRPr>
          </a:p>
          <a:p>
            <a:endParaRPr lang="en-IN" dirty="0"/>
          </a:p>
        </p:txBody>
      </p:sp>
      <p:graphicFrame>
        <p:nvGraphicFramePr>
          <p:cNvPr id="4" name="Table 4">
            <a:extLst>
              <a:ext uri="{FF2B5EF4-FFF2-40B4-BE49-F238E27FC236}">
                <a16:creationId xmlns:a16="http://schemas.microsoft.com/office/drawing/2014/main" id="{75798FA0-30B6-4AD2-A405-0853C58E12BE}"/>
              </a:ext>
            </a:extLst>
          </p:cNvPr>
          <p:cNvGraphicFramePr>
            <a:graphicFrameLocks noGrp="1"/>
          </p:cNvGraphicFramePr>
          <p:nvPr>
            <p:extLst>
              <p:ext uri="{D42A27DB-BD31-4B8C-83A1-F6EECF244321}">
                <p14:modId xmlns:p14="http://schemas.microsoft.com/office/powerpoint/2010/main" val="3624987424"/>
              </p:ext>
            </p:extLst>
          </p:nvPr>
        </p:nvGraphicFramePr>
        <p:xfrm>
          <a:off x="0" y="683582"/>
          <a:ext cx="12191999" cy="6174418"/>
        </p:xfrm>
        <a:graphic>
          <a:graphicData uri="http://schemas.openxmlformats.org/drawingml/2006/table">
            <a:tbl>
              <a:tblPr firstRow="1" bandRow="1">
                <a:tableStyleId>{5C22544A-7EE6-4342-B048-85BDC9FD1C3A}</a:tableStyleId>
              </a:tblPr>
              <a:tblGrid>
                <a:gridCol w="792636">
                  <a:extLst>
                    <a:ext uri="{9D8B030D-6E8A-4147-A177-3AD203B41FA5}">
                      <a16:colId xmlns:a16="http://schemas.microsoft.com/office/drawing/2014/main" val="3331605947"/>
                    </a:ext>
                  </a:extLst>
                </a:gridCol>
                <a:gridCol w="1825150">
                  <a:extLst>
                    <a:ext uri="{9D8B030D-6E8A-4147-A177-3AD203B41FA5}">
                      <a16:colId xmlns:a16="http://schemas.microsoft.com/office/drawing/2014/main" val="1178070886"/>
                    </a:ext>
                  </a:extLst>
                </a:gridCol>
                <a:gridCol w="2176156">
                  <a:extLst>
                    <a:ext uri="{9D8B030D-6E8A-4147-A177-3AD203B41FA5}">
                      <a16:colId xmlns:a16="http://schemas.microsoft.com/office/drawing/2014/main" val="669696212"/>
                    </a:ext>
                  </a:extLst>
                </a:gridCol>
                <a:gridCol w="2867487">
                  <a:extLst>
                    <a:ext uri="{9D8B030D-6E8A-4147-A177-3AD203B41FA5}">
                      <a16:colId xmlns:a16="http://schemas.microsoft.com/office/drawing/2014/main" val="2270357608"/>
                    </a:ext>
                  </a:extLst>
                </a:gridCol>
                <a:gridCol w="3101737">
                  <a:extLst>
                    <a:ext uri="{9D8B030D-6E8A-4147-A177-3AD203B41FA5}">
                      <a16:colId xmlns:a16="http://schemas.microsoft.com/office/drawing/2014/main" val="4110259949"/>
                    </a:ext>
                  </a:extLst>
                </a:gridCol>
                <a:gridCol w="1428833">
                  <a:extLst>
                    <a:ext uri="{9D8B030D-6E8A-4147-A177-3AD203B41FA5}">
                      <a16:colId xmlns:a16="http://schemas.microsoft.com/office/drawing/2014/main" val="1313135815"/>
                    </a:ext>
                  </a:extLst>
                </a:gridCol>
              </a:tblGrid>
              <a:tr h="651819">
                <a:tc>
                  <a:txBody>
                    <a:bodyPr/>
                    <a:lstStyle/>
                    <a:p>
                      <a:r>
                        <a:rPr lang="en-US" dirty="0"/>
                        <a:t>S.NO </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TEST RESULTS</a:t>
                      </a:r>
                      <a:endParaRPr lang="en-IN" dirty="0"/>
                    </a:p>
                  </a:txBody>
                  <a:tcPr/>
                </a:tc>
                <a:extLst>
                  <a:ext uri="{0D108BD9-81ED-4DB2-BD59-A6C34878D82A}">
                    <a16:rowId xmlns:a16="http://schemas.microsoft.com/office/drawing/2014/main" val="964344957"/>
                  </a:ext>
                </a:extLst>
              </a:tr>
              <a:tr h="3445328">
                <a:tc>
                  <a:txBody>
                    <a:bodyPr/>
                    <a:lstStyle/>
                    <a:p>
                      <a:r>
                        <a:rPr lang="en-US" dirty="0"/>
                        <a:t>1</a:t>
                      </a:r>
                      <a:endParaRPr lang="en-IN" dirty="0"/>
                    </a:p>
                  </a:txBody>
                  <a:tcPr/>
                </a:tc>
                <a:tc>
                  <a:txBody>
                    <a:bodyPr/>
                    <a:lstStyle/>
                    <a:p>
                      <a:r>
                        <a:rPr lang="en-US" dirty="0"/>
                        <a:t>(Registration page)</a:t>
                      </a:r>
                    </a:p>
                    <a:p>
                      <a:r>
                        <a:rPr lang="en-US" dirty="0"/>
                        <a:t>Enter valid username,password,</a:t>
                      </a:r>
                    </a:p>
                    <a:p>
                      <a:r>
                        <a:rPr lang="en-US" dirty="0"/>
                        <a:t>Retype password,Gender,</a:t>
                      </a:r>
                    </a:p>
                    <a:p>
                      <a:r>
                        <a:rPr lang="en-US" dirty="0"/>
                        <a:t>Age,Address,</a:t>
                      </a:r>
                    </a:p>
                    <a:p>
                      <a:r>
                        <a:rPr lang="en-US" dirty="0"/>
                        <a:t>Contact no,Email.</a:t>
                      </a:r>
                      <a:endParaRPr lang="en-IN" dirty="0"/>
                    </a:p>
                  </a:txBody>
                  <a:tcPr/>
                </a:tc>
                <a:tc>
                  <a:txBody>
                    <a:bodyPr/>
                    <a:lstStyle/>
                    <a:p>
                      <a:r>
                        <a:rPr lang="en-US" dirty="0"/>
                        <a:t>Username:XXXXX</a:t>
                      </a:r>
                    </a:p>
                    <a:p>
                      <a:r>
                        <a:rPr lang="en-US" dirty="0"/>
                        <a:t>Password:********</a:t>
                      </a:r>
                    </a:p>
                    <a:p>
                      <a:r>
                        <a:rPr lang="en-US" dirty="0"/>
                        <a:t>Retype</a:t>
                      </a:r>
                    </a:p>
                    <a:p>
                      <a:r>
                        <a:rPr lang="en-US" dirty="0"/>
                        <a:t> Password:********</a:t>
                      </a:r>
                    </a:p>
                    <a:p>
                      <a:r>
                        <a:rPr lang="en-US" dirty="0"/>
                        <a:t>Gender:Male/Female</a:t>
                      </a:r>
                    </a:p>
                    <a:p>
                      <a:r>
                        <a:rPr lang="en-US" dirty="0"/>
                        <a:t>Age:25</a:t>
                      </a:r>
                    </a:p>
                    <a:p>
                      <a:r>
                        <a:rPr lang="en-US" dirty="0"/>
                        <a:t>Address:Chennai</a:t>
                      </a:r>
                    </a:p>
                    <a:p>
                      <a:r>
                        <a:rPr lang="en-US" dirty="0"/>
                        <a:t>Contact no:9876543210</a:t>
                      </a:r>
                    </a:p>
                    <a:p>
                      <a:r>
                        <a:rPr lang="en-US" dirty="0"/>
                        <a:t>Email:xxx@gmail.com</a:t>
                      </a:r>
                      <a:endParaRPr lang="en-IN" dirty="0"/>
                    </a:p>
                  </a:txBody>
                  <a:tcPr/>
                </a:tc>
                <a:tc>
                  <a:txBody>
                    <a:bodyPr/>
                    <a:lstStyle/>
                    <a:p>
                      <a:r>
                        <a:rPr lang="en-US" dirty="0"/>
                        <a:t>“Registered successfully”</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“Registered successfully”</a:t>
                      </a:r>
                      <a:endParaRPr lang="en-IN" dirty="0"/>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8479194"/>
                  </a:ext>
                </a:extLst>
              </a:tr>
              <a:tr h="2077271">
                <a:tc>
                  <a:txBody>
                    <a:bodyPr/>
                    <a:lstStyle/>
                    <a:p>
                      <a:r>
                        <a:rPr lang="en-US" dirty="0"/>
                        <a:t>2</a:t>
                      </a:r>
                      <a:endParaRPr lang="en-IN" dirty="0"/>
                    </a:p>
                  </a:txBody>
                  <a:tcPr/>
                </a:tc>
                <a:tc>
                  <a:txBody>
                    <a:bodyPr/>
                    <a:lstStyle/>
                    <a:p>
                      <a:r>
                        <a:rPr lang="en-US" dirty="0"/>
                        <a:t>(User login page)</a:t>
                      </a:r>
                    </a:p>
                    <a:p>
                      <a:r>
                        <a:rPr lang="en-US" dirty="0"/>
                        <a:t>Enter valid username and </a:t>
                      </a:r>
                    </a:p>
                    <a:p>
                      <a:r>
                        <a:rPr lang="en-US" dirty="0"/>
                        <a:t>password</a:t>
                      </a:r>
                      <a:endParaRPr lang="en-IN" dirty="0"/>
                    </a:p>
                  </a:txBody>
                  <a:tcPr/>
                </a:tc>
                <a:tc>
                  <a:txBody>
                    <a:bodyPr/>
                    <a:lstStyle/>
                    <a:p>
                      <a:r>
                        <a:rPr lang="en-US" dirty="0"/>
                        <a:t>Username:XXXXX</a:t>
                      </a:r>
                    </a:p>
                    <a:p>
                      <a:r>
                        <a:rPr lang="en-US" dirty="0"/>
                        <a:t>Password:abcdefgh</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800" b="0" i="0" kern="1200" dirty="0">
                          <a:solidFill>
                            <a:schemeClr val="dk1"/>
                          </a:solidFill>
                          <a:effectLst/>
                          <a:latin typeface="+mn-lt"/>
                          <a:ea typeface="+mn-ea"/>
                          <a:cs typeface="+mn-cs"/>
                        </a:rPr>
                        <a:t>Password should contain one uppercase letter,one lowercase,one special character(@$*),one digit and should contain atleast of length 6”</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800" b="0" i="0" kern="1200" dirty="0">
                          <a:solidFill>
                            <a:schemeClr val="dk1"/>
                          </a:solidFill>
                          <a:effectLst/>
                          <a:latin typeface="+mn-lt"/>
                          <a:ea typeface="+mn-ea"/>
                          <a:cs typeface="+mn-cs"/>
                        </a:rPr>
                        <a:t>Password should contain one uppercase letter,one lowercase,one special character(@$*),one digit and should contain atleast of length 6”</a:t>
                      </a:r>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2499471846"/>
                  </a:ext>
                </a:extLst>
              </a:tr>
            </a:tbl>
          </a:graphicData>
        </a:graphic>
      </p:graphicFrame>
    </p:spTree>
    <p:extLst>
      <p:ext uri="{BB962C8B-B14F-4D97-AF65-F5344CB8AC3E}">
        <p14:creationId xmlns:p14="http://schemas.microsoft.com/office/powerpoint/2010/main" val="1840674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7CC-399E-409D-BE3C-265F94D49F7D}"/>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8EE9FCA6-C688-4AE7-937E-38A707D1736E}"/>
              </a:ext>
            </a:extLst>
          </p:cNvPr>
          <p:cNvGraphicFramePr>
            <a:graphicFrameLocks noGrp="1"/>
          </p:cNvGraphicFramePr>
          <p:nvPr>
            <p:ph idx="1"/>
            <p:extLst>
              <p:ext uri="{D42A27DB-BD31-4B8C-83A1-F6EECF244321}">
                <p14:modId xmlns:p14="http://schemas.microsoft.com/office/powerpoint/2010/main" val="2673143544"/>
              </p:ext>
            </p:extLst>
          </p:nvPr>
        </p:nvGraphicFramePr>
        <p:xfrm>
          <a:off x="1484313" y="825623"/>
          <a:ext cx="10018710" cy="3028889"/>
        </p:xfrm>
        <a:graphic>
          <a:graphicData uri="http://schemas.openxmlformats.org/drawingml/2006/table">
            <a:tbl>
              <a:tblPr firstRow="1" bandRow="1">
                <a:tableStyleId>{5C22544A-7EE6-4342-B048-85BDC9FD1C3A}</a:tableStyleId>
              </a:tblPr>
              <a:tblGrid>
                <a:gridCol w="912658">
                  <a:extLst>
                    <a:ext uri="{9D8B030D-6E8A-4147-A177-3AD203B41FA5}">
                      <a16:colId xmlns:a16="http://schemas.microsoft.com/office/drawing/2014/main" val="570791053"/>
                    </a:ext>
                  </a:extLst>
                </a:gridCol>
                <a:gridCol w="1766656">
                  <a:extLst>
                    <a:ext uri="{9D8B030D-6E8A-4147-A177-3AD203B41FA5}">
                      <a16:colId xmlns:a16="http://schemas.microsoft.com/office/drawing/2014/main" val="2434728361"/>
                    </a:ext>
                  </a:extLst>
                </a:gridCol>
                <a:gridCol w="2192785">
                  <a:extLst>
                    <a:ext uri="{9D8B030D-6E8A-4147-A177-3AD203B41FA5}">
                      <a16:colId xmlns:a16="http://schemas.microsoft.com/office/drawing/2014/main" val="3468149736"/>
                    </a:ext>
                  </a:extLst>
                </a:gridCol>
                <a:gridCol w="1807041">
                  <a:extLst>
                    <a:ext uri="{9D8B030D-6E8A-4147-A177-3AD203B41FA5}">
                      <a16:colId xmlns:a16="http://schemas.microsoft.com/office/drawing/2014/main" val="327765430"/>
                    </a:ext>
                  </a:extLst>
                </a:gridCol>
                <a:gridCol w="1669785">
                  <a:extLst>
                    <a:ext uri="{9D8B030D-6E8A-4147-A177-3AD203B41FA5}">
                      <a16:colId xmlns:a16="http://schemas.microsoft.com/office/drawing/2014/main" val="3885271451"/>
                    </a:ext>
                  </a:extLst>
                </a:gridCol>
                <a:gridCol w="1669785">
                  <a:extLst>
                    <a:ext uri="{9D8B030D-6E8A-4147-A177-3AD203B41FA5}">
                      <a16:colId xmlns:a16="http://schemas.microsoft.com/office/drawing/2014/main" val="2589920874"/>
                    </a:ext>
                  </a:extLst>
                </a:gridCol>
              </a:tblGrid>
              <a:tr h="1291529">
                <a:tc>
                  <a:txBody>
                    <a:bodyPr/>
                    <a:lstStyle/>
                    <a:p>
                      <a:r>
                        <a:rPr lang="en-US" dirty="0"/>
                        <a:t>S.NO</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a:t>
                      </a:r>
                    </a:p>
                    <a:p>
                      <a:r>
                        <a:rPr lang="en-US" dirty="0"/>
                        <a:t>OUTPUT</a:t>
                      </a:r>
                      <a:endParaRPr lang="en-IN" dirty="0"/>
                    </a:p>
                  </a:txBody>
                  <a:tcPr/>
                </a:tc>
                <a:tc>
                  <a:txBody>
                    <a:bodyPr/>
                    <a:lstStyle/>
                    <a:p>
                      <a:r>
                        <a:rPr lang="en-US" dirty="0"/>
                        <a:t>ACTUAL OUTPUT</a:t>
                      </a:r>
                      <a:endParaRPr lang="en-IN" dirty="0"/>
                    </a:p>
                  </a:txBody>
                  <a:tcPr/>
                </a:tc>
                <a:tc>
                  <a:txBody>
                    <a:bodyPr/>
                    <a:lstStyle/>
                    <a:p>
                      <a:r>
                        <a:rPr lang="en-US" dirty="0"/>
                        <a:t>TEST</a:t>
                      </a:r>
                    </a:p>
                    <a:p>
                      <a:r>
                        <a:rPr lang="en-US" dirty="0"/>
                        <a:t>RESULTS</a:t>
                      </a:r>
                      <a:endParaRPr lang="en-IN" dirty="0"/>
                    </a:p>
                  </a:txBody>
                  <a:tcPr/>
                </a:tc>
                <a:extLst>
                  <a:ext uri="{0D108BD9-81ED-4DB2-BD59-A6C34878D82A}">
                    <a16:rowId xmlns:a16="http://schemas.microsoft.com/office/drawing/2014/main" val="3792505515"/>
                  </a:ext>
                </a:extLst>
              </a:tr>
              <a:tr h="1291529">
                <a:tc>
                  <a:txBody>
                    <a:bodyPr/>
                    <a:lstStyle/>
                    <a:p>
                      <a:r>
                        <a:rPr lang="en-US" dirty="0"/>
                        <a:t>3</a:t>
                      </a:r>
                      <a:endParaRPr lang="en-IN" dirty="0"/>
                    </a:p>
                  </a:txBody>
                  <a:tcPr/>
                </a:tc>
                <a:tc>
                  <a:txBody>
                    <a:bodyPr/>
                    <a:lstStyle/>
                    <a:p>
                      <a:r>
                        <a:rPr lang="en-US" dirty="0"/>
                        <a:t>(User login page)</a:t>
                      </a:r>
                    </a:p>
                    <a:p>
                      <a:r>
                        <a:rPr lang="en-US" dirty="0"/>
                        <a:t>Enter valid username and </a:t>
                      </a:r>
                    </a:p>
                    <a:p>
                      <a:r>
                        <a:rPr lang="en-US" dirty="0"/>
                        <a:t>password</a:t>
                      </a:r>
                      <a:endParaRPr lang="en-IN" dirty="0"/>
                    </a:p>
                    <a:p>
                      <a:endParaRPr lang="en-IN" dirty="0"/>
                    </a:p>
                  </a:txBody>
                  <a:tcPr/>
                </a:tc>
                <a:tc>
                  <a:txBody>
                    <a:bodyPr/>
                    <a:lstStyle/>
                    <a:p>
                      <a:r>
                        <a:rPr lang="en-US" dirty="0"/>
                        <a:t>Username:XXXXX</a:t>
                      </a:r>
                    </a:p>
                    <a:p>
                      <a:r>
                        <a:rPr lang="en-US" dirty="0"/>
                        <a:t>Password:********</a:t>
                      </a:r>
                    </a:p>
                    <a:p>
                      <a:endParaRPr lang="en-IN" dirty="0"/>
                    </a:p>
                  </a:txBody>
                  <a:tcPr/>
                </a:tc>
                <a:tc>
                  <a:txBody>
                    <a:bodyPr/>
                    <a:lstStyle/>
                    <a:p>
                      <a:r>
                        <a:rPr lang="en-US" dirty="0"/>
                        <a:t>Display “Login successful” and </a:t>
                      </a:r>
                    </a:p>
                    <a:p>
                      <a:r>
                        <a:rPr lang="en-US" dirty="0"/>
                        <a:t>Go to File uploading page</a:t>
                      </a:r>
                      <a:endParaRPr lang="en-IN" dirty="0"/>
                    </a:p>
                  </a:txBody>
                  <a:tcPr/>
                </a:tc>
                <a:tc>
                  <a:txBody>
                    <a:bodyPr/>
                    <a:lstStyle/>
                    <a:p>
                      <a:r>
                        <a:rPr lang="en-US" dirty="0"/>
                        <a:t>Display “Login successful” and </a:t>
                      </a:r>
                    </a:p>
                    <a:p>
                      <a:r>
                        <a:rPr lang="en-US" dirty="0"/>
                        <a:t>Go to File uploading page</a:t>
                      </a:r>
                      <a:endParaRPr lang="en-IN" dirty="0"/>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56621533"/>
                  </a:ext>
                </a:extLst>
              </a:tr>
            </a:tbl>
          </a:graphicData>
        </a:graphic>
      </p:graphicFrame>
    </p:spTree>
    <p:extLst>
      <p:ext uri="{BB962C8B-B14F-4D97-AF65-F5344CB8AC3E}">
        <p14:creationId xmlns:p14="http://schemas.microsoft.com/office/powerpoint/2010/main" val="2860688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A83C-22A1-4E93-9130-2B922C4B2281}"/>
              </a:ext>
            </a:extLst>
          </p:cNvPr>
          <p:cNvSpPr>
            <a:spLocks noGrp="1"/>
          </p:cNvSpPr>
          <p:nvPr>
            <p:ph type="title"/>
          </p:nvPr>
        </p:nvSpPr>
        <p:spPr>
          <a:xfrm>
            <a:off x="1484311" y="381740"/>
            <a:ext cx="10018713" cy="932155"/>
          </a:xfrm>
        </p:spPr>
        <p:txBody>
          <a:bodyPr/>
          <a:lstStyle/>
          <a:p>
            <a:r>
              <a:rPr lang="en-US" b="1">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5A4F7F5-2E23-4EB9-B451-BC46A2A2ED87}"/>
              </a:ext>
            </a:extLst>
          </p:cNvPr>
          <p:cNvPicPr>
            <a:picLocks noGrp="1"/>
          </p:cNvPicPr>
          <p:nvPr>
            <p:ph idx="1"/>
          </p:nvPr>
        </p:nvPicPr>
        <p:blipFill>
          <a:blip r:embed="rId2"/>
          <a:srcRect/>
          <a:stretch>
            <a:fillRect/>
          </a:stretch>
        </p:blipFill>
        <p:spPr bwMode="auto">
          <a:xfrm>
            <a:off x="1992774" y="1793289"/>
            <a:ext cx="10018713" cy="4829453"/>
          </a:xfrm>
          <a:prstGeom prst="rect">
            <a:avLst/>
          </a:prstGeom>
          <a:noFill/>
          <a:ln w="9525">
            <a:noFill/>
            <a:miter lim="800000"/>
            <a:headEnd/>
            <a:tailEnd/>
          </a:ln>
        </p:spPr>
      </p:pic>
      <p:sp>
        <p:nvSpPr>
          <p:cNvPr id="9" name="TextBox 8">
            <a:extLst>
              <a:ext uri="{FF2B5EF4-FFF2-40B4-BE49-F238E27FC236}">
                <a16:creationId xmlns:a16="http://schemas.microsoft.com/office/drawing/2014/main" id="{48704F49-6A57-4AE0-B155-6E13D0441B3C}"/>
              </a:ext>
            </a:extLst>
          </p:cNvPr>
          <p:cNvSpPr txBox="1"/>
          <p:nvPr/>
        </p:nvSpPr>
        <p:spPr>
          <a:xfrm>
            <a:off x="1992773" y="1184260"/>
            <a:ext cx="5888377" cy="461665"/>
          </a:xfrm>
          <a:prstGeom prst="rect">
            <a:avLst/>
          </a:prstGeom>
          <a:noFill/>
        </p:spPr>
        <p:txBody>
          <a:bodyPr wrap="square">
            <a:spAutoFit/>
          </a:bodyPr>
          <a:lstStyle/>
          <a:p>
            <a:pPr lvl="0"/>
            <a:r>
              <a:rPr lang="en-US" sz="2400" b="1" dirty="0">
                <a:latin typeface="Times New Roman" pitchFamily="18" charset="0"/>
                <a:cs typeface="Times New Roman" pitchFamily="18" charset="0"/>
              </a:rPr>
              <a:t>User Login:</a:t>
            </a:r>
          </a:p>
        </p:txBody>
      </p:sp>
    </p:spTree>
    <p:extLst>
      <p:ext uri="{BB962C8B-B14F-4D97-AF65-F5344CB8AC3E}">
        <p14:creationId xmlns:p14="http://schemas.microsoft.com/office/powerpoint/2010/main" val="140392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7FBC-55A6-4555-823D-15FEF92AB92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1C01783-82FD-406B-B247-E88DE6D45ADE}"/>
              </a:ext>
            </a:extLst>
          </p:cNvPr>
          <p:cNvPicPr>
            <a:picLocks noGrp="1"/>
          </p:cNvPicPr>
          <p:nvPr>
            <p:ph idx="1"/>
          </p:nvPr>
        </p:nvPicPr>
        <p:blipFill>
          <a:blip r:embed="rId2"/>
          <a:srcRect/>
          <a:stretch>
            <a:fillRect/>
          </a:stretch>
        </p:blipFill>
        <p:spPr bwMode="auto">
          <a:xfrm>
            <a:off x="0" y="685800"/>
            <a:ext cx="12192000" cy="6172200"/>
          </a:xfrm>
          <a:prstGeom prst="rect">
            <a:avLst/>
          </a:prstGeom>
          <a:noFill/>
          <a:ln w="9525">
            <a:noFill/>
            <a:miter lim="800000"/>
            <a:headEnd/>
            <a:tailEnd/>
          </a:ln>
        </p:spPr>
      </p:pic>
      <p:sp>
        <p:nvSpPr>
          <p:cNvPr id="5" name="TextBox 4">
            <a:extLst>
              <a:ext uri="{FF2B5EF4-FFF2-40B4-BE49-F238E27FC236}">
                <a16:creationId xmlns:a16="http://schemas.microsoft.com/office/drawing/2014/main" id="{38ED379E-8556-4497-89BF-CD007E9B2D04}"/>
              </a:ext>
            </a:extLst>
          </p:cNvPr>
          <p:cNvSpPr txBox="1"/>
          <p:nvPr/>
        </p:nvSpPr>
        <p:spPr>
          <a:xfrm>
            <a:off x="2701030" y="162580"/>
            <a:ext cx="6094520" cy="523220"/>
          </a:xfrm>
          <a:prstGeom prst="rect">
            <a:avLst/>
          </a:prstGeom>
          <a:noFill/>
        </p:spPr>
        <p:txBody>
          <a:bodyPr wrap="square">
            <a:spAutoFit/>
          </a:bodyPr>
          <a:lstStyle/>
          <a:p>
            <a:pPr lvl="0" algn="ctr"/>
            <a:r>
              <a:rPr lang="en-US" sz="2800" b="1" dirty="0">
                <a:latin typeface="Times New Roman" pitchFamily="18" charset="0"/>
                <a:cs typeface="Times New Roman" pitchFamily="18" charset="0"/>
              </a:rPr>
              <a:t>Admin Login:</a:t>
            </a:r>
          </a:p>
        </p:txBody>
      </p:sp>
    </p:spTree>
    <p:extLst>
      <p:ext uri="{BB962C8B-B14F-4D97-AF65-F5344CB8AC3E}">
        <p14:creationId xmlns:p14="http://schemas.microsoft.com/office/powerpoint/2010/main" val="156194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B9D0-2F8A-4F4C-829D-52755E54B0B7}"/>
              </a:ext>
            </a:extLst>
          </p:cNvPr>
          <p:cNvSpPr>
            <a:spLocks noGrp="1"/>
          </p:cNvSpPr>
          <p:nvPr>
            <p:ph type="title"/>
          </p:nvPr>
        </p:nvSpPr>
        <p:spPr>
          <a:xfrm>
            <a:off x="1484311" y="119850"/>
            <a:ext cx="10018713" cy="785026"/>
          </a:xfrm>
        </p:spPr>
        <p:txBody>
          <a:bodyPr>
            <a:normAutofit/>
          </a:bodyPr>
          <a:lstStyle/>
          <a:p>
            <a:r>
              <a:rPr lang="en-US" b="1" dirty="0">
                <a:latin typeface="Baskerville Old Face" panose="02020602080505020303" pitchFamily="18" charset="0"/>
              </a:rPr>
              <a:t>LITRATURE SURVEY</a:t>
            </a:r>
            <a:endParaRPr lang="en-IN" b="1" dirty="0">
              <a:latin typeface="Baskerville Old Face" panose="02020602080505020303" pitchFamily="18" charset="0"/>
            </a:endParaRPr>
          </a:p>
        </p:txBody>
      </p:sp>
      <p:sp>
        <p:nvSpPr>
          <p:cNvPr id="4" name="Content Placeholder 3">
            <a:extLst>
              <a:ext uri="{FF2B5EF4-FFF2-40B4-BE49-F238E27FC236}">
                <a16:creationId xmlns:a16="http://schemas.microsoft.com/office/drawing/2014/main" id="{A919030B-E2A5-45CA-A487-3BB93D48C3D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81248D3-675F-4A65-AC9C-CF9F20C6D74F}"/>
              </a:ext>
            </a:extLst>
          </p:cNvPr>
          <p:cNvPicPr>
            <a:picLocks noChangeAspect="1"/>
          </p:cNvPicPr>
          <p:nvPr/>
        </p:nvPicPr>
        <p:blipFill>
          <a:blip r:embed="rId2"/>
          <a:stretch>
            <a:fillRect/>
          </a:stretch>
        </p:blipFill>
        <p:spPr>
          <a:xfrm>
            <a:off x="1305538" y="1251750"/>
            <a:ext cx="10376256" cy="5252067"/>
          </a:xfrm>
          <a:prstGeom prst="rect">
            <a:avLst/>
          </a:prstGeom>
        </p:spPr>
      </p:pic>
    </p:spTree>
    <p:extLst>
      <p:ext uri="{BB962C8B-B14F-4D97-AF65-F5344CB8AC3E}">
        <p14:creationId xmlns:p14="http://schemas.microsoft.com/office/powerpoint/2010/main" val="2355353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F918-268C-451C-B165-B3756016D46B}"/>
              </a:ext>
            </a:extLst>
          </p:cNvPr>
          <p:cNvSpPr>
            <a:spLocks noGrp="1"/>
          </p:cNvSpPr>
          <p:nvPr>
            <p:ph type="title"/>
          </p:nvPr>
        </p:nvSpPr>
        <p:spPr>
          <a:xfrm>
            <a:off x="1086643" y="82119"/>
            <a:ext cx="10018713" cy="929936"/>
          </a:xfrm>
        </p:spPr>
        <p:txBody>
          <a:bodyPr>
            <a:normAutofit/>
          </a:bodyPr>
          <a:lstStyle/>
          <a:p>
            <a:endParaRPr lang="en-IN" sz="2800" b="1" dirty="0"/>
          </a:p>
        </p:txBody>
      </p:sp>
      <p:pic>
        <p:nvPicPr>
          <p:cNvPr id="4" name="Content Placeholder 3">
            <a:extLst>
              <a:ext uri="{FF2B5EF4-FFF2-40B4-BE49-F238E27FC236}">
                <a16:creationId xmlns:a16="http://schemas.microsoft.com/office/drawing/2014/main" id="{C2074AB0-1967-48AB-9554-1D89D8A3B503}"/>
              </a:ext>
            </a:extLst>
          </p:cNvPr>
          <p:cNvPicPr>
            <a:picLocks noGrp="1"/>
          </p:cNvPicPr>
          <p:nvPr>
            <p:ph idx="1"/>
          </p:nvPr>
        </p:nvPicPr>
        <p:blipFill>
          <a:blip r:embed="rId2"/>
          <a:srcRect/>
          <a:stretch>
            <a:fillRect/>
          </a:stretch>
        </p:blipFill>
        <p:spPr bwMode="auto">
          <a:xfrm>
            <a:off x="0" y="0"/>
            <a:ext cx="12192000" cy="6991165"/>
          </a:xfrm>
          <a:prstGeom prst="rect">
            <a:avLst/>
          </a:prstGeom>
          <a:noFill/>
          <a:ln w="9525">
            <a:noFill/>
            <a:miter lim="800000"/>
            <a:headEnd/>
            <a:tailEnd/>
          </a:ln>
        </p:spPr>
      </p:pic>
    </p:spTree>
    <p:extLst>
      <p:ext uri="{BB962C8B-B14F-4D97-AF65-F5344CB8AC3E}">
        <p14:creationId xmlns:p14="http://schemas.microsoft.com/office/powerpoint/2010/main" val="80590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4F8F-170E-4E2A-A3C7-E13AE450874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34AD6E9-0A22-4E2F-BA6F-81700BC94600}"/>
              </a:ext>
            </a:extLst>
          </p:cNvPr>
          <p:cNvPicPr>
            <a:picLocks noGrp="1"/>
          </p:cNvPicPr>
          <p:nvPr>
            <p:ph idx="1"/>
          </p:nvPr>
        </p:nvPicPr>
        <p:blipFill>
          <a:blip r:embed="rId2"/>
          <a:srcRect/>
          <a:stretch>
            <a:fillRect/>
          </a:stretch>
        </p:blipFill>
        <p:spPr bwMode="auto">
          <a:xfrm>
            <a:off x="0" y="798990"/>
            <a:ext cx="12192000" cy="6059010"/>
          </a:xfrm>
          <a:prstGeom prst="rect">
            <a:avLst/>
          </a:prstGeom>
          <a:noFill/>
          <a:ln w="9525">
            <a:noFill/>
            <a:miter lim="800000"/>
            <a:headEnd/>
            <a:tailEnd/>
          </a:ln>
        </p:spPr>
      </p:pic>
      <p:sp>
        <p:nvSpPr>
          <p:cNvPr id="5" name="TextBox 4">
            <a:extLst>
              <a:ext uri="{FF2B5EF4-FFF2-40B4-BE49-F238E27FC236}">
                <a16:creationId xmlns:a16="http://schemas.microsoft.com/office/drawing/2014/main" id="{63CB098A-EE3A-4F3C-9EE0-68143C77585E}"/>
              </a:ext>
            </a:extLst>
          </p:cNvPr>
          <p:cNvSpPr txBox="1"/>
          <p:nvPr/>
        </p:nvSpPr>
        <p:spPr>
          <a:xfrm>
            <a:off x="2931850" y="81865"/>
            <a:ext cx="6094520" cy="523220"/>
          </a:xfrm>
          <a:prstGeom prst="rect">
            <a:avLst/>
          </a:prstGeom>
          <a:noFill/>
        </p:spPr>
        <p:txBody>
          <a:bodyPr wrap="square">
            <a:spAutoFit/>
          </a:bodyPr>
          <a:lstStyle/>
          <a:p>
            <a:pPr lvl="0" algn="ctr"/>
            <a:r>
              <a:rPr lang="en-US" sz="2800" b="1" dirty="0">
                <a:latin typeface="Times New Roman" pitchFamily="18" charset="0"/>
                <a:cs typeface="Times New Roman" pitchFamily="18" charset="0"/>
              </a:rPr>
              <a:t>Configurations</a:t>
            </a:r>
          </a:p>
        </p:txBody>
      </p:sp>
    </p:spTree>
    <p:extLst>
      <p:ext uri="{BB962C8B-B14F-4D97-AF65-F5344CB8AC3E}">
        <p14:creationId xmlns:p14="http://schemas.microsoft.com/office/powerpoint/2010/main" val="1167787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25AE-3721-4459-8525-577EE0DAD5BD}"/>
              </a:ext>
            </a:extLst>
          </p:cNvPr>
          <p:cNvSpPr>
            <a:spLocks noGrp="1"/>
          </p:cNvSpPr>
          <p:nvPr>
            <p:ph type="title"/>
          </p:nvPr>
        </p:nvSpPr>
        <p:spPr>
          <a:xfrm>
            <a:off x="1086643" y="310717"/>
            <a:ext cx="10018713" cy="790113"/>
          </a:xfrm>
        </p:spPr>
        <p:txBody>
          <a:bodyPr>
            <a:normAutofit/>
          </a:bodyPr>
          <a:lstStyle/>
          <a:p>
            <a:pPr lvl="0"/>
            <a:r>
              <a:rPr lang="en-US" sz="2800" b="1" dirty="0">
                <a:latin typeface="Times New Roman" pitchFamily="18" charset="0"/>
                <a:cs typeface="Times New Roman" pitchFamily="18" charset="0"/>
              </a:rPr>
              <a:t>Server Configuration</a:t>
            </a:r>
          </a:p>
        </p:txBody>
      </p:sp>
      <p:pic>
        <p:nvPicPr>
          <p:cNvPr id="4" name="Content Placeholder 3">
            <a:extLst>
              <a:ext uri="{FF2B5EF4-FFF2-40B4-BE49-F238E27FC236}">
                <a16:creationId xmlns:a16="http://schemas.microsoft.com/office/drawing/2014/main" id="{B427693B-CBB1-4AA2-8BB7-25901D042B95}"/>
              </a:ext>
            </a:extLst>
          </p:cNvPr>
          <p:cNvPicPr>
            <a:picLocks noGrp="1"/>
          </p:cNvPicPr>
          <p:nvPr>
            <p:ph idx="1"/>
          </p:nvPr>
        </p:nvPicPr>
        <p:blipFill>
          <a:blip r:embed="rId2"/>
          <a:srcRect/>
          <a:stretch>
            <a:fillRect/>
          </a:stretch>
        </p:blipFill>
        <p:spPr bwMode="auto">
          <a:xfrm>
            <a:off x="0" y="1100830"/>
            <a:ext cx="12192000" cy="5757169"/>
          </a:xfrm>
          <a:prstGeom prst="rect">
            <a:avLst/>
          </a:prstGeom>
          <a:noFill/>
          <a:ln w="9525">
            <a:noFill/>
            <a:miter lim="800000"/>
            <a:headEnd/>
            <a:tailEnd/>
          </a:ln>
        </p:spPr>
      </p:pic>
    </p:spTree>
    <p:extLst>
      <p:ext uri="{BB962C8B-B14F-4D97-AF65-F5344CB8AC3E}">
        <p14:creationId xmlns:p14="http://schemas.microsoft.com/office/powerpoint/2010/main" val="3047224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440B-E0C7-4ED6-8B6E-5B0C13E7D17C}"/>
              </a:ext>
            </a:extLst>
          </p:cNvPr>
          <p:cNvSpPr>
            <a:spLocks noGrp="1"/>
          </p:cNvSpPr>
          <p:nvPr>
            <p:ph type="title"/>
          </p:nvPr>
        </p:nvSpPr>
        <p:spPr>
          <a:xfrm>
            <a:off x="1484311" y="1076417"/>
            <a:ext cx="10018713" cy="1752599"/>
          </a:xfrm>
        </p:spPr>
        <p:txBody>
          <a:bodyPr/>
          <a:lstStyle/>
          <a:p>
            <a:endParaRPr lang="en-IN" dirty="0"/>
          </a:p>
        </p:txBody>
      </p:sp>
      <p:pic>
        <p:nvPicPr>
          <p:cNvPr id="7" name="Content Placeholder 6">
            <a:extLst>
              <a:ext uri="{FF2B5EF4-FFF2-40B4-BE49-F238E27FC236}">
                <a16:creationId xmlns:a16="http://schemas.microsoft.com/office/drawing/2014/main" id="{7AA3B121-90E9-4663-8E39-A1FAE5338638}"/>
              </a:ext>
            </a:extLst>
          </p:cNvPr>
          <p:cNvPicPr>
            <a:picLocks noGrp="1"/>
          </p:cNvPicPr>
          <p:nvPr>
            <p:ph idx="1"/>
          </p:nvPr>
        </p:nvPicPr>
        <p:blipFill>
          <a:blip r:embed="rId2"/>
          <a:srcRect/>
          <a:stretch>
            <a:fillRect/>
          </a:stretch>
        </p:blipFill>
        <p:spPr bwMode="auto">
          <a:xfrm>
            <a:off x="1" y="861134"/>
            <a:ext cx="12192000" cy="5996866"/>
          </a:xfrm>
          <a:prstGeom prst="rect">
            <a:avLst/>
          </a:prstGeom>
          <a:noFill/>
          <a:ln w="9525">
            <a:noFill/>
            <a:miter lim="800000"/>
            <a:headEnd/>
            <a:tailEnd/>
          </a:ln>
        </p:spPr>
      </p:pic>
      <p:sp>
        <p:nvSpPr>
          <p:cNvPr id="5" name="TextBox 4">
            <a:extLst>
              <a:ext uri="{FF2B5EF4-FFF2-40B4-BE49-F238E27FC236}">
                <a16:creationId xmlns:a16="http://schemas.microsoft.com/office/drawing/2014/main" id="{D0C4E700-12D9-4516-9C31-F0930B2F287F}"/>
              </a:ext>
            </a:extLst>
          </p:cNvPr>
          <p:cNvSpPr txBox="1"/>
          <p:nvPr/>
        </p:nvSpPr>
        <p:spPr>
          <a:xfrm>
            <a:off x="3970538" y="316468"/>
            <a:ext cx="6094520" cy="523220"/>
          </a:xfrm>
          <a:prstGeom prst="rect">
            <a:avLst/>
          </a:prstGeom>
          <a:noFill/>
        </p:spPr>
        <p:txBody>
          <a:bodyPr wrap="square">
            <a:spAutoFit/>
          </a:bodyPr>
          <a:lstStyle/>
          <a:p>
            <a:pPr lvl="0"/>
            <a:r>
              <a:rPr lang="en-US" sz="2800" b="1" dirty="0">
                <a:latin typeface="Times New Roman" pitchFamily="18" charset="0"/>
                <a:cs typeface="Times New Roman" pitchFamily="18" charset="0"/>
              </a:rPr>
              <a:t>Audit time Configuration</a:t>
            </a:r>
          </a:p>
        </p:txBody>
      </p:sp>
    </p:spTree>
    <p:extLst>
      <p:ext uri="{BB962C8B-B14F-4D97-AF65-F5344CB8AC3E}">
        <p14:creationId xmlns:p14="http://schemas.microsoft.com/office/powerpoint/2010/main" val="290356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37CA-ED39-45C6-89CC-68A63329ECCC}"/>
              </a:ext>
            </a:extLst>
          </p:cNvPr>
          <p:cNvSpPr>
            <a:spLocks noGrp="1"/>
          </p:cNvSpPr>
          <p:nvPr>
            <p:ph type="title"/>
          </p:nvPr>
        </p:nvSpPr>
        <p:spPr>
          <a:xfrm>
            <a:off x="1564210" y="135385"/>
            <a:ext cx="10018713" cy="805649"/>
          </a:xfrm>
        </p:spPr>
        <p:txBody>
          <a:bodyPr/>
          <a:lstStyle/>
          <a:p>
            <a:r>
              <a:rPr lang="en-US" dirty="0">
                <a:latin typeface="Algerian" panose="04020705040A02060702" pitchFamily="82" charset="0"/>
              </a:rPr>
              <a:t>CONCLUSION AND FUTURE ENHANCEMENT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4B6EA16-79D9-4CA7-BA83-D4DAE0DC39C0}"/>
              </a:ext>
            </a:extLst>
          </p:cNvPr>
          <p:cNvSpPr>
            <a:spLocks noGrp="1"/>
          </p:cNvSpPr>
          <p:nvPr>
            <p:ph idx="1"/>
          </p:nvPr>
        </p:nvSpPr>
        <p:spPr>
          <a:xfrm>
            <a:off x="1484310" y="1012055"/>
            <a:ext cx="10018713" cy="5308846"/>
          </a:xfrm>
        </p:spPr>
        <p:txBody>
          <a:bodyPr anchor="t">
            <a:normAutofit fontScale="92500" lnSpcReduction="10000"/>
          </a:bodyPr>
          <a:lstStyle/>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data auditing in file level, block level, and replica level are achieved for verifying data integrity of the entire file.</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Few blocks for frequent audit tasks making it computationally efficient and replica level auditing to ensure data consistency across all the replicas in the cloud respectively.</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Further, the corrupted blocks identified during auditing is localized and corrected to suit the need for real-time applications. Moreover, public auditing preserves the privacy of user data from TPA through the random ordering of the blocks being unknown to TPA and CS. </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Further data dynamics is performed maintaining public verifiability on the same with reduced complexity which was better than the existing schemes.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dirty="0">
                <a:latin typeface="Algerian" panose="04020705040A02060702" pitchFamily="82" charset="0"/>
                <a:cs typeface="Times New Roman" panose="02020603050405020304" pitchFamily="18" charset="0"/>
              </a:rPr>
              <a:t>FUTURE ENHANCEMENT:</a:t>
            </a:r>
          </a:p>
          <a:p>
            <a:pPr lvl="1"/>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future work is to extend the framework for data sharing where data integrity is verified over the shared data across the user group.</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IN" dirty="0"/>
          </a:p>
        </p:txBody>
      </p:sp>
    </p:spTree>
    <p:extLst>
      <p:ext uri="{BB962C8B-B14F-4D97-AF65-F5344CB8AC3E}">
        <p14:creationId xmlns:p14="http://schemas.microsoft.com/office/powerpoint/2010/main" val="533682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5173-9EAA-4B5F-BBA2-3DBECFC94371}"/>
              </a:ext>
            </a:extLst>
          </p:cNvPr>
          <p:cNvSpPr>
            <a:spLocks noGrp="1"/>
          </p:cNvSpPr>
          <p:nvPr>
            <p:ph type="title"/>
          </p:nvPr>
        </p:nvSpPr>
        <p:spPr>
          <a:xfrm>
            <a:off x="1484311" y="337351"/>
            <a:ext cx="10018713" cy="1065321"/>
          </a:xfrm>
        </p:spPr>
        <p:txBody>
          <a:bodyPr/>
          <a:lstStyle/>
          <a:p>
            <a:r>
              <a:rPr lang="en-US" b="1" dirty="0">
                <a:latin typeface="Baskerville Old Face" panose="02020602080505020303" pitchFamily="18" charset="0"/>
              </a:rPr>
              <a:t>REFERENCE</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C7FC4D9E-2D34-418C-963F-41CC9DB224D2}"/>
              </a:ext>
            </a:extLst>
          </p:cNvPr>
          <p:cNvSpPr>
            <a:spLocks noGrp="1"/>
          </p:cNvSpPr>
          <p:nvPr>
            <p:ph idx="1"/>
          </p:nvPr>
        </p:nvSpPr>
        <p:spPr>
          <a:xfrm>
            <a:off x="1484310" y="1402673"/>
            <a:ext cx="10018713" cy="4388528"/>
          </a:xfrm>
        </p:spPr>
        <p:txBody>
          <a:bodyPr anchor="t"/>
          <a:lstStyle/>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1.Identity-Based Distributed Provable Data Possession in Multi-Cloud Storage;</a:t>
            </a:r>
            <a:r>
              <a:rPr kumimoji="0" lang="en-US" sz="2400" kern="1200" dirty="0">
                <a:solidFill>
                  <a:schemeClr val="dk1"/>
                </a:solidFill>
                <a:latin typeface="Times New Roman" panose="02020603050405020304" pitchFamily="18" charset="0"/>
                <a:cs typeface="Times New Roman" panose="02020603050405020304" pitchFamily="18" charset="0"/>
              </a:rPr>
              <a:t> Giuseppe Ateniese</a:t>
            </a:r>
            <a:r>
              <a:rPr lang="en-US" dirty="0">
                <a:solidFill>
                  <a:schemeClr val="dk1"/>
                </a:solidFill>
                <a:latin typeface="Times New Roman" panose="02020603050405020304" pitchFamily="18" charset="0"/>
                <a:cs typeface="Times New Roman" panose="02020603050405020304" pitchFamily="18" charset="0"/>
              </a:rPr>
              <a:t>,</a:t>
            </a:r>
            <a:r>
              <a:rPr kumimoji="0" lang="en-US" sz="2400" kern="1200" dirty="0">
                <a:solidFill>
                  <a:schemeClr val="dk1"/>
                </a:solidFill>
                <a:latin typeface="Times New Roman" panose="02020603050405020304" pitchFamily="18" charset="0"/>
                <a:cs typeface="Times New Roman" panose="02020603050405020304" pitchFamily="18" charset="0"/>
              </a:rPr>
              <a:t>Randal Burns,Reza Curtmola, Joseph Herring-2015.</a:t>
            </a:r>
          </a:p>
          <a:p>
            <a:pPr marL="0" indent="0">
              <a:buNone/>
            </a:pPr>
            <a:r>
              <a:rPr lang="en-US" b="1" dirty="0">
                <a:solidFill>
                  <a:schemeClr val="dk1"/>
                </a:solidFill>
                <a:latin typeface="Times New Roman" panose="02020603050405020304" pitchFamily="18" charset="0"/>
                <a:cs typeface="Times New Roman" panose="02020603050405020304" pitchFamily="18" charset="0"/>
              </a:rPr>
              <a:t>2.</a:t>
            </a:r>
            <a:r>
              <a:rPr kumimoji="0" lang="en-US" sz="2400" b="1" kern="1200" dirty="0">
                <a:solidFill>
                  <a:schemeClr val="dk1"/>
                </a:solidFill>
                <a:latin typeface="Times New Roman" panose="02020603050405020304" pitchFamily="18" charset="0"/>
                <a:cs typeface="Times New Roman" panose="02020603050405020304" pitchFamily="18" charset="0"/>
              </a:rPr>
              <a:t>An Efficient and Secure Dynamic Auditing Protocol for Data Storage in Cloud Computing;</a:t>
            </a:r>
            <a:r>
              <a:rPr kumimoji="0" lang="en-US" sz="2400" kern="1200" dirty="0">
                <a:solidFill>
                  <a:schemeClr val="dk1"/>
                </a:solidFill>
                <a:latin typeface="Times New Roman" panose="02020603050405020304" pitchFamily="18" charset="0"/>
                <a:cs typeface="Times New Roman" panose="02020603050405020304" pitchFamily="18" charset="0"/>
              </a:rPr>
              <a:t> Kan Yang, Xiaohua Jia-2012.</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3.Auditing to Keep Online Storage Services Honest;</a:t>
            </a:r>
            <a:r>
              <a:rPr kumimoji="0" lang="en-US" sz="2400" kern="1200" dirty="0">
                <a:solidFill>
                  <a:schemeClr val="dk1"/>
                </a:solidFill>
                <a:latin typeface="Times New Roman" panose="02020603050405020304" pitchFamily="18" charset="0"/>
                <a:cs typeface="Times New Roman" panose="02020603050405020304" pitchFamily="18" charset="0"/>
              </a:rPr>
              <a:t> Mehul A. Shah, Mary Baker, Jeffrey C. Mogul, Ram Swaminathan-2007.</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4.Provable Data Possession at Untrusted Stores;</a:t>
            </a:r>
            <a:r>
              <a:rPr kumimoji="0" lang="en-US" sz="2400" kern="1200" dirty="0">
                <a:solidFill>
                  <a:schemeClr val="dk1"/>
                </a:solidFill>
                <a:latin typeface="Times New Roman" panose="02020603050405020304" pitchFamily="18" charset="0"/>
                <a:cs typeface="Times New Roman" panose="02020603050405020304" pitchFamily="18" charset="0"/>
              </a:rPr>
              <a:t> Giuseppe Ateniese Randal Burns Reza Curtmola Joseph Herring† Lea Kissner  Zachary Peterson Dawn Song-2007</a:t>
            </a: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lang="en-US" sz="2400" dirty="0">
              <a:latin typeface="Times New Roman" pitchFamily="18" charset="0"/>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AutoNum type="arabicPeriod"/>
            </a:pPr>
            <a:endParaRPr lang="en-US" sz="2400" b="0" dirty="0">
              <a:latin typeface="Times New Roman" panose="02020603050405020304"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endParaRPr lang="en-IN" dirty="0"/>
          </a:p>
        </p:txBody>
      </p:sp>
    </p:spTree>
    <p:extLst>
      <p:ext uri="{BB962C8B-B14F-4D97-AF65-F5344CB8AC3E}">
        <p14:creationId xmlns:p14="http://schemas.microsoft.com/office/powerpoint/2010/main" val="2712740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1441-AA81-4043-91D8-4DFE92CBA876}"/>
              </a:ext>
            </a:extLst>
          </p:cNvPr>
          <p:cNvSpPr>
            <a:spLocks noGrp="1"/>
          </p:cNvSpPr>
          <p:nvPr>
            <p:ph type="title"/>
          </p:nvPr>
        </p:nvSpPr>
        <p:spPr>
          <a:xfrm flipV="1">
            <a:off x="1484311" y="488273"/>
            <a:ext cx="10349623" cy="19752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381409C-76EC-498A-8915-BA2EE699E2DC}"/>
              </a:ext>
            </a:extLst>
          </p:cNvPr>
          <p:cNvSpPr>
            <a:spLocks noGrp="1"/>
          </p:cNvSpPr>
          <p:nvPr>
            <p:ph idx="1"/>
          </p:nvPr>
        </p:nvSpPr>
        <p:spPr>
          <a:xfrm>
            <a:off x="1484310" y="1091953"/>
            <a:ext cx="10018713" cy="4699247"/>
          </a:xfrm>
        </p:spPr>
        <p:txBody>
          <a:bodyPr anchor="t">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5.</a:t>
            </a:r>
            <a:r>
              <a:rPr kumimoji="0" lang="en-US" sz="2400" b="1" kern="1200" dirty="0">
                <a:solidFill>
                  <a:schemeClr val="dk1"/>
                </a:solidFill>
                <a:latin typeface="Times New Roman" panose="02020603050405020304" pitchFamily="18" charset="0"/>
                <a:cs typeface="Times New Roman" panose="02020603050405020304" pitchFamily="18" charset="0"/>
              </a:rPr>
              <a:t> Privacy-Preserving Audit and Extraction of Digital Contents ;</a:t>
            </a:r>
            <a:r>
              <a:rPr kumimoji="0" lang="en-US" sz="2400" kern="1200" dirty="0">
                <a:solidFill>
                  <a:schemeClr val="dk1"/>
                </a:solidFill>
                <a:latin typeface="Times New Roman" panose="02020603050405020304" pitchFamily="18" charset="0"/>
                <a:cs typeface="Times New Roman" panose="02020603050405020304" pitchFamily="18" charset="0"/>
              </a:rPr>
              <a:t> Cong Wang, Sherman S.-M. Chow-2010.</a:t>
            </a:r>
          </a:p>
          <a:p>
            <a:pPr marL="0" indent="0">
              <a:buNone/>
            </a:pPr>
            <a:r>
              <a:rPr lang="en-US" dirty="0">
                <a:solidFill>
                  <a:schemeClr val="dk1"/>
                </a:solidFill>
                <a:latin typeface="Times New Roman" panose="02020603050405020304" pitchFamily="18" charset="0"/>
                <a:cs typeface="Times New Roman" pitchFamily="18" charset="0"/>
              </a:rPr>
              <a:t>6.</a:t>
            </a:r>
            <a:r>
              <a:rPr kumimoji="0" lang="en-US" sz="2400" b="1" kern="1200" dirty="0">
                <a:solidFill>
                  <a:schemeClr val="dk1"/>
                </a:solidFill>
                <a:latin typeface="Times New Roman" panose="02020603050405020304" pitchFamily="18" charset="0"/>
                <a:cs typeface="Times New Roman" panose="02020603050405020304" pitchFamily="18" charset="0"/>
              </a:rPr>
              <a:t> Privacy-Preserving Public Auditing for Secure Cloud Storage;</a:t>
            </a:r>
            <a:r>
              <a:rPr kumimoji="0" lang="en-US" sz="2400" kern="1200" dirty="0">
                <a:solidFill>
                  <a:schemeClr val="dk1"/>
                </a:solidFill>
                <a:latin typeface="Times New Roman" panose="02020603050405020304" pitchFamily="18" charset="0"/>
                <a:cs typeface="Times New Roman" panose="02020603050405020304" pitchFamily="18" charset="0"/>
              </a:rPr>
              <a:t> Mikael Asplund, Simin Nadjm-Tehrani-2011.</a:t>
            </a:r>
          </a:p>
          <a:p>
            <a:pPr marL="0" indent="0">
              <a:buNone/>
            </a:pPr>
            <a:r>
              <a:rPr lang="en-US" dirty="0">
                <a:solidFill>
                  <a:schemeClr val="dk1"/>
                </a:solidFill>
                <a:latin typeface="Times New Roman" panose="02020603050405020304" pitchFamily="18" charset="0"/>
                <a:cs typeface="Times New Roman" pitchFamily="18" charset="0"/>
              </a:rPr>
              <a:t>7.</a:t>
            </a:r>
            <a:r>
              <a:rPr kumimoji="0" lang="en-US" sz="2400" b="1" kern="1200" dirty="0">
                <a:solidFill>
                  <a:schemeClr val="dk1"/>
                </a:solidFill>
                <a:latin typeface="Times New Roman" panose="02020603050405020304" pitchFamily="18" charset="0"/>
                <a:cs typeface="Times New Roman" panose="02020603050405020304" pitchFamily="18" charset="0"/>
              </a:rPr>
              <a:t> Dynamic Audit Services for Integrity Verification of Outsourced Storages in Clouds;</a:t>
            </a:r>
            <a:r>
              <a:rPr kumimoji="0" lang="en-US" sz="2400" kern="1200" dirty="0">
                <a:solidFill>
                  <a:schemeClr val="dk1"/>
                </a:solidFill>
                <a:latin typeface="Times New Roman" panose="02020603050405020304" pitchFamily="18" charset="0"/>
                <a:cs typeface="Times New Roman" panose="02020603050405020304" pitchFamily="18" charset="0"/>
              </a:rPr>
              <a:t> Yan Zhu, Huaixi Wang-</a:t>
            </a:r>
            <a:r>
              <a:rPr lang="en-US" sz="2400" b="0" dirty="0">
                <a:latin typeface="Times New Roman" panose="02020603050405020304" pitchFamily="18" charset="0"/>
                <a:cs typeface="Times New Roman" panose="02020603050405020304" pitchFamily="18" charset="0"/>
              </a:rPr>
              <a:t>2013.</a:t>
            </a:r>
          </a:p>
          <a:p>
            <a:pPr marL="0" indent="0">
              <a:buNone/>
            </a:pPr>
            <a:r>
              <a:rPr lang="en-US" dirty="0">
                <a:latin typeface="Times New Roman" panose="02020603050405020304" pitchFamily="18" charset="0"/>
                <a:cs typeface="Times New Roman" pitchFamily="18" charset="0"/>
              </a:rPr>
              <a:t>8.</a:t>
            </a:r>
            <a:r>
              <a:rPr kumimoji="0" lang="en-US" sz="2400" b="1" kern="1200" dirty="0">
                <a:solidFill>
                  <a:schemeClr val="dk1"/>
                </a:solidFill>
                <a:latin typeface="Times New Roman" panose="02020603050405020304" pitchFamily="18" charset="0"/>
                <a:cs typeface="Times New Roman" panose="02020603050405020304" pitchFamily="18" charset="0"/>
              </a:rPr>
              <a:t> Oruta: Privacy-Preserving Public Auditing for Shared Data in the Cloud;</a:t>
            </a:r>
            <a:r>
              <a:rPr kumimoji="0" lang="en-US" sz="2400" kern="1200" dirty="0">
                <a:solidFill>
                  <a:schemeClr val="dk1"/>
                </a:solidFill>
                <a:latin typeface="Times New Roman" panose="02020603050405020304" pitchFamily="18" charset="0"/>
                <a:cs typeface="Times New Roman" panose="02020603050405020304" pitchFamily="18" charset="0"/>
              </a:rPr>
              <a:t>Boyang Wang, Baochun Li, Hui Li-2014.</a:t>
            </a:r>
          </a:p>
          <a:p>
            <a:pPr marL="0" indent="0">
              <a:buNone/>
            </a:pPr>
            <a:r>
              <a:rPr lang="en-US" dirty="0">
                <a:solidFill>
                  <a:schemeClr val="dk1"/>
                </a:solidFill>
                <a:latin typeface="Times New Roman" panose="02020603050405020304" pitchFamily="18" charset="0"/>
                <a:cs typeface="Times New Roman" pitchFamily="18" charset="0"/>
              </a:rPr>
              <a:t>9.</a:t>
            </a:r>
            <a:r>
              <a:rPr kumimoji="0" lang="en-US" sz="2400" b="1" kern="1200" dirty="0">
                <a:solidFill>
                  <a:schemeClr val="dk1"/>
                </a:solidFill>
                <a:latin typeface="Times New Roman" panose="02020603050405020304" pitchFamily="18" charset="0"/>
                <a:cs typeface="Times New Roman" panose="02020603050405020304" pitchFamily="18" charset="0"/>
              </a:rPr>
              <a:t> Enabling Public Auditability and Data Dynamics for Storage Security in Cloud Computing;</a:t>
            </a:r>
            <a:r>
              <a:rPr kumimoji="0" lang="en-US" sz="2400" kern="1200" dirty="0">
                <a:solidFill>
                  <a:schemeClr val="dk1"/>
                </a:solidFill>
                <a:latin typeface="Times New Roman" panose="02020603050405020304" pitchFamily="18" charset="0"/>
                <a:cs typeface="Times New Roman" panose="02020603050405020304" pitchFamily="18" charset="0"/>
              </a:rPr>
              <a:t> Qian Wang, Cong Wang, Kui Ren, Wenjing Lou Jin Li-2010.</a:t>
            </a:r>
          </a:p>
          <a:p>
            <a:pPr marL="0" indent="0">
              <a:buNone/>
            </a:pPr>
            <a:r>
              <a:rPr lang="en-US" dirty="0">
                <a:solidFill>
                  <a:schemeClr val="dk1"/>
                </a:solidFill>
                <a:latin typeface="Times New Roman" panose="02020603050405020304" pitchFamily="18" charset="0"/>
                <a:cs typeface="Times New Roman" pitchFamily="18" charset="0"/>
              </a:rPr>
              <a:t>10.</a:t>
            </a:r>
            <a:r>
              <a:rPr kumimoji="0" lang="en-US" sz="2400" b="1" kern="1200" dirty="0">
                <a:solidFill>
                  <a:schemeClr val="dk1"/>
                </a:solidFill>
                <a:latin typeface="Times New Roman" panose="02020603050405020304" pitchFamily="18" charset="0"/>
                <a:cs typeface="Times New Roman" panose="02020603050405020304" pitchFamily="18" charset="0"/>
              </a:rPr>
              <a:t> Towards Secure and Dependable Storage Services in Cloud </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Computing;</a:t>
            </a:r>
            <a:r>
              <a:rPr kumimoji="0" lang="en-US" sz="2400" kern="1200" dirty="0">
                <a:solidFill>
                  <a:schemeClr val="dk1"/>
                </a:solidFill>
                <a:latin typeface="Times New Roman" panose="02020603050405020304" pitchFamily="18" charset="0"/>
                <a:cs typeface="Times New Roman" panose="02020603050405020304" pitchFamily="18" charset="0"/>
              </a:rPr>
              <a:t> Cong Wang, Qian Wang, Kui Ren, Ning Cao, Wenjing Lou-2014.</a:t>
            </a: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US" sz="2400" b="0" dirty="0">
              <a:latin typeface="Times New Roman"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IN" dirty="0"/>
          </a:p>
        </p:txBody>
      </p:sp>
    </p:spTree>
    <p:extLst>
      <p:ext uri="{BB962C8B-B14F-4D97-AF65-F5344CB8AC3E}">
        <p14:creationId xmlns:p14="http://schemas.microsoft.com/office/powerpoint/2010/main" val="3826605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9722-CE21-499D-8915-07CC6C4C75C9}"/>
              </a:ext>
            </a:extLst>
          </p:cNvPr>
          <p:cNvSpPr>
            <a:spLocks noGrp="1"/>
          </p:cNvSpPr>
          <p:nvPr>
            <p:ph type="title"/>
          </p:nvPr>
        </p:nvSpPr>
        <p:spPr>
          <a:xfrm>
            <a:off x="1086643" y="2354802"/>
            <a:ext cx="10018713" cy="1752599"/>
          </a:xfrm>
        </p:spPr>
        <p:txBody>
          <a:bodyPr>
            <a:normAutofit/>
          </a:bodyPr>
          <a:lstStyle/>
          <a:p>
            <a:r>
              <a:rPr lang="en-US" sz="8800" b="1" dirty="0">
                <a:latin typeface="Algerian" panose="04020705040A02060702" pitchFamily="82" charset="0"/>
              </a:rPr>
              <a:t>THANK YOU</a:t>
            </a:r>
            <a:endParaRPr lang="en-IN" sz="8800" b="1" dirty="0">
              <a:latin typeface="Algerian" panose="04020705040A02060702" pitchFamily="82" charset="0"/>
            </a:endParaRPr>
          </a:p>
        </p:txBody>
      </p:sp>
    </p:spTree>
    <p:extLst>
      <p:ext uri="{BB962C8B-B14F-4D97-AF65-F5344CB8AC3E}">
        <p14:creationId xmlns:p14="http://schemas.microsoft.com/office/powerpoint/2010/main" val="275977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4C47-505B-49BB-993E-E7A3779330BE}"/>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75D5F2CA-5487-460D-8956-069B6FD38996}"/>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20071276-8B51-4F83-973B-0E0CC6748D8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0986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5C29-16F2-4898-841E-6F9A82B3F88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418BD94-6697-4003-AD64-C70834BBC1D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999EA365-E908-4C9C-B1B4-FF13762F9B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511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95C6-0337-41D2-BBE0-785E65C2659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9DD7C74-A573-4FDE-98FF-53C16744151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C4E7DA0-47E8-4E2C-A4E1-8F6BD30B1EA5}"/>
              </a:ext>
            </a:extLst>
          </p:cNvPr>
          <p:cNvPicPr>
            <a:picLocks noChangeAspect="1"/>
          </p:cNvPicPr>
          <p:nvPr/>
        </p:nvPicPr>
        <p:blipFill>
          <a:blip r:embed="rId2"/>
          <a:stretch>
            <a:fillRect/>
          </a:stretch>
        </p:blipFill>
        <p:spPr>
          <a:xfrm>
            <a:off x="1" y="0"/>
            <a:ext cx="12260062" cy="6858000"/>
          </a:xfrm>
          <a:prstGeom prst="rect">
            <a:avLst/>
          </a:prstGeom>
        </p:spPr>
      </p:pic>
    </p:spTree>
    <p:extLst>
      <p:ext uri="{BB962C8B-B14F-4D97-AF65-F5344CB8AC3E}">
        <p14:creationId xmlns:p14="http://schemas.microsoft.com/office/powerpoint/2010/main" val="232453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8797-A704-4F51-83F5-85B8DCA5F659}"/>
              </a:ext>
            </a:extLst>
          </p:cNvPr>
          <p:cNvSpPr>
            <a:spLocks noGrp="1"/>
          </p:cNvSpPr>
          <p:nvPr>
            <p:ph type="title"/>
          </p:nvPr>
        </p:nvSpPr>
        <p:spPr>
          <a:xfrm>
            <a:off x="1484310" y="312938"/>
            <a:ext cx="10018713" cy="583707"/>
          </a:xfrm>
        </p:spPr>
        <p:txBody>
          <a:bodyPr>
            <a:noAutofit/>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AC53BA-0641-4D34-AA14-6B783C3C250A}"/>
              </a:ext>
            </a:extLst>
          </p:cNvPr>
          <p:cNvSpPr>
            <a:spLocks noGrp="1"/>
          </p:cNvSpPr>
          <p:nvPr>
            <p:ph idx="1"/>
          </p:nvPr>
        </p:nvSpPr>
        <p:spPr>
          <a:xfrm>
            <a:off x="1484310" y="1278385"/>
            <a:ext cx="10018713" cy="4776186"/>
          </a:xfrm>
        </p:spPr>
        <p:txBody>
          <a:bodyPr>
            <a:normAutofit lnSpcReduction="10000"/>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new normal world, cloud storage is a boon for most of the organizations.</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Work from home option is possible only because of cloud storage.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On the other hand, it is not easy for cloud users to identify whether Cloud Service Provider's (CSP) tag along with the data security legal expectations.</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So, cloud users could not rely on CSP's in terms of trust. A crucial component of cloud data security is data integrity — preventing unauthorized modification or deletion, and ensuring that data remains as it was when originally uploaded.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will be usually monitored by Third party auditor appointed by the organizations. But it may result in top risks related to data integrity which includes human errors(procrastination), insider threats (corruption of files), malicious intruders, compromised hardware and configuration error etc.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And reliability of certificate given by a Third-party auditor may put in doubt due to its long validity period.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7463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E7D2-15F2-447C-8183-291B24FE6229}"/>
              </a:ext>
            </a:extLst>
          </p:cNvPr>
          <p:cNvSpPr>
            <a:spLocks noGrp="1"/>
          </p:cNvSpPr>
          <p:nvPr>
            <p:ph type="title"/>
          </p:nvPr>
        </p:nvSpPr>
        <p:spPr>
          <a:xfrm>
            <a:off x="1262370" y="-470517"/>
            <a:ext cx="10018713" cy="2660341"/>
          </a:xfrm>
        </p:spPr>
        <p:txBody>
          <a:bodyPr/>
          <a:lstStyle/>
          <a:p>
            <a:r>
              <a:rPr lang="en-US" b="1" dirty="0">
                <a:latin typeface="Times New Roman" panose="02020603050405020304" pitchFamily="18" charset="0"/>
                <a:cs typeface="Times New Roman" panose="02020603050405020304" pitchFamily="18" charset="0"/>
              </a:rPr>
              <a:t>TECHNOLOGY STACK</a:t>
            </a:r>
            <a:endParaRPr lang="en-IN" dirty="0"/>
          </a:p>
        </p:txBody>
      </p:sp>
      <p:sp>
        <p:nvSpPr>
          <p:cNvPr id="3" name="Content Placeholder 2">
            <a:extLst>
              <a:ext uri="{FF2B5EF4-FFF2-40B4-BE49-F238E27FC236}">
                <a16:creationId xmlns:a16="http://schemas.microsoft.com/office/drawing/2014/main" id="{80A5749B-5290-4200-91D2-FA2FCB7C2988}"/>
              </a:ext>
            </a:extLst>
          </p:cNvPr>
          <p:cNvSpPr>
            <a:spLocks noGrp="1"/>
          </p:cNvSpPr>
          <p:nvPr>
            <p:ph idx="1"/>
          </p:nvPr>
        </p:nvSpPr>
        <p:spPr>
          <a:xfrm>
            <a:off x="1484310" y="1979720"/>
            <a:ext cx="10018713" cy="4785063"/>
          </a:xfrm>
        </p:spPr>
        <p:txBody>
          <a:bodyPr anchor="t">
            <a:normAutofit fontScale="85000" lnSpcReduction="20000"/>
          </a:bodyPr>
          <a:lstStyle/>
          <a:p>
            <a:pPr lvl="0"/>
            <a:r>
              <a:rPr lang="en-US" dirty="0">
                <a:latin typeface="Times New Roman" pitchFamily="18" charset="0"/>
                <a:cs typeface="Times New Roman" pitchFamily="18" charset="0"/>
              </a:rPr>
              <a:t>J2EE (JSP, Servlet)</a:t>
            </a:r>
          </a:p>
          <a:p>
            <a:pPr lvl="0"/>
            <a:r>
              <a:rPr lang="en-US" dirty="0">
                <a:latin typeface="Times New Roman" pitchFamily="18" charset="0"/>
                <a:cs typeface="Times New Roman" pitchFamily="18" charset="0"/>
              </a:rPr>
              <a:t>Struts Framework</a:t>
            </a:r>
          </a:p>
          <a:p>
            <a:pPr lvl="0"/>
            <a:r>
              <a:rPr lang="en-US" dirty="0">
                <a:latin typeface="Times New Roman" pitchFamily="18" charset="0"/>
                <a:cs typeface="Times New Roman" pitchFamily="18" charset="0"/>
              </a:rPr>
              <a:t>JavaScript , Ajax , HTML ,CSS, jquery </a:t>
            </a:r>
          </a:p>
          <a:p>
            <a:pPr lvl="0"/>
            <a:r>
              <a:rPr lang="en-US" dirty="0">
                <a:latin typeface="Times New Roman" pitchFamily="18" charset="0"/>
                <a:cs typeface="Times New Roman" pitchFamily="18" charset="0"/>
              </a:rPr>
              <a:t>Web Services (JAX -WS), JSON.</a:t>
            </a:r>
          </a:p>
          <a:p>
            <a:pPr marL="0" lvl="0" indent="0">
              <a:buNone/>
            </a:pPr>
            <a:r>
              <a:rPr lang="en-US" sz="2400" b="1" dirty="0">
                <a:latin typeface="Times New Roman" pitchFamily="18" charset="0"/>
                <a:cs typeface="Times New Roman" pitchFamily="18" charset="0"/>
              </a:rPr>
              <a:t>Software Requirements:</a:t>
            </a:r>
          </a:p>
          <a:p>
            <a:pPr lvl="0"/>
            <a:r>
              <a:rPr lang="en-US" dirty="0">
                <a:latin typeface="Times New Roman" pitchFamily="18" charset="0"/>
                <a:cs typeface="Times New Roman" pitchFamily="18" charset="0"/>
              </a:rPr>
              <a:t>Windows XP and above , JDK 1.7,Tomcat 6.0,Tomcat 7.0,MySql 5.0,XAMPP.</a:t>
            </a:r>
          </a:p>
          <a:p>
            <a:pPr marL="0" lvl="0" indent="0">
              <a:buNone/>
            </a:pPr>
            <a:r>
              <a:rPr lang="en-US" b="1" dirty="0">
                <a:latin typeface="Times New Roman" pitchFamily="18" charset="0"/>
                <a:cs typeface="Times New Roman" pitchFamily="18" charset="0"/>
              </a:rPr>
              <a:t>Hardware Requirements:</a:t>
            </a:r>
          </a:p>
          <a:p>
            <a:pPr lvl="0"/>
            <a:r>
              <a:rPr lang="en-US" dirty="0">
                <a:latin typeface="Times New Roman" pitchFamily="18" charset="0"/>
                <a:cs typeface="Times New Roman" pitchFamily="18" charset="0"/>
              </a:rPr>
              <a:t>Hard Disk	: 	200GB and Above</a:t>
            </a:r>
          </a:p>
          <a:p>
            <a:pPr lvl="0"/>
            <a:r>
              <a:rPr lang="en-US" dirty="0">
                <a:latin typeface="Times New Roman" pitchFamily="18" charset="0"/>
                <a:cs typeface="Times New Roman" pitchFamily="18" charset="0"/>
              </a:rPr>
              <a:t>RAM		: 	2GB and Above</a:t>
            </a:r>
          </a:p>
          <a:p>
            <a:pPr lvl="0"/>
            <a:r>
              <a:rPr lang="en-US" dirty="0">
                <a:latin typeface="Times New Roman" pitchFamily="18" charset="0"/>
                <a:cs typeface="Times New Roman" pitchFamily="18" charset="0"/>
              </a:rPr>
              <a:t>Processor	:	i3 and Above</a:t>
            </a:r>
          </a:p>
          <a:p>
            <a:pPr marL="0" lvl="0" indent="0">
              <a:buNone/>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marL="0" lvl="0" indent="0">
              <a:buNone/>
            </a:pPr>
            <a:endParaRPr 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2780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EF8D-D0F7-46BA-AB6C-9F8EEAFF875B}"/>
              </a:ext>
            </a:extLst>
          </p:cNvPr>
          <p:cNvSpPr>
            <a:spLocks noGrp="1"/>
          </p:cNvSpPr>
          <p:nvPr>
            <p:ph type="title"/>
          </p:nvPr>
        </p:nvSpPr>
        <p:spPr>
          <a:xfrm>
            <a:off x="1484311" y="142043"/>
            <a:ext cx="10018713" cy="1322774"/>
          </a:xfrm>
        </p:spPr>
        <p:txBody>
          <a:bodyPr/>
          <a:lstStyle/>
          <a:p>
            <a:r>
              <a:rPr lang="en-US" dirty="0">
                <a:latin typeface="Baskerville Old Face" panose="02020602080505020303" pitchFamily="18" charset="0"/>
              </a:rPr>
              <a:t>SYSTEM ARCHITECTURE</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014415A8-3C85-4ED4-B1BA-CCC44D52200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E4BCAD7-2883-4B68-B16C-C41F6737BAA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38436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1375</TotalTime>
  <Words>1852</Words>
  <Application>Microsoft Office PowerPoint</Application>
  <PresentationFormat>Widescreen</PresentationFormat>
  <Paragraphs>243</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Algerian</vt:lpstr>
      <vt:lpstr>Arial</vt:lpstr>
      <vt:lpstr>Baskerville Old Face</vt:lpstr>
      <vt:lpstr>Calibri</vt:lpstr>
      <vt:lpstr>Corbel</vt:lpstr>
      <vt:lpstr>Times New Roman</vt:lpstr>
      <vt:lpstr>Parallax</vt:lpstr>
      <vt:lpstr>CREATING SECURED MULTI-CLOUDS BY CONTINUOUS AUTOMATED AUDITING USING TERNARY HASH TREE IN AWS</vt:lpstr>
      <vt:lpstr>INTRODUCTION</vt:lpstr>
      <vt:lpstr>LITRATURE SURVEY</vt:lpstr>
      <vt:lpstr>PowerPoint Presentation</vt:lpstr>
      <vt:lpstr>PowerPoint Presentation</vt:lpstr>
      <vt:lpstr>PowerPoint Presentation</vt:lpstr>
      <vt:lpstr>PROBLEM STATEMENT</vt:lpstr>
      <vt:lpstr>TECHNOLOGY STACK</vt:lpstr>
      <vt:lpstr>SYSTEM ARCHITECTURE</vt:lpstr>
      <vt:lpstr>SYSTEM DESIGN UML DIAGRAMS USE CASE DIAGRAM</vt:lpstr>
      <vt:lpstr>ACTIVITY DIAGRAM</vt:lpstr>
      <vt:lpstr>CLASS DIAGRAM</vt:lpstr>
      <vt:lpstr>COLLABERATION DIAGRAM</vt:lpstr>
      <vt:lpstr>SEQUENCE DIAGRAM</vt:lpstr>
      <vt:lpstr>DATABASE DESIGN</vt:lpstr>
      <vt:lpstr>MODULE DESCRIPTION</vt:lpstr>
      <vt:lpstr>Server Configuration</vt:lpstr>
      <vt:lpstr>Data Upload and Block Split</vt:lpstr>
      <vt:lpstr>Data Integrity Checking and Update </vt:lpstr>
      <vt:lpstr>File Recovery and Certificate Generation </vt:lpstr>
      <vt:lpstr>ALGORITHMS</vt:lpstr>
      <vt:lpstr>BASE 64 ALGORITHM</vt:lpstr>
      <vt:lpstr>MESSAGE DIGEST(MD5)</vt:lpstr>
      <vt:lpstr>DYNAMIC BLOCK GENERATION ALGORITHM</vt:lpstr>
      <vt:lpstr>TESTING AND PERFORMANCE ANALYSIS</vt:lpstr>
      <vt:lpstr>PowerPoint Presentation</vt:lpstr>
      <vt:lpstr>PowerPoint Presentation</vt:lpstr>
      <vt:lpstr>SCREENSHOTS</vt:lpstr>
      <vt:lpstr>PowerPoint Presentation</vt:lpstr>
      <vt:lpstr>PowerPoint Presentation</vt:lpstr>
      <vt:lpstr>PowerPoint Presentation</vt:lpstr>
      <vt:lpstr>Server Configuration</vt:lpstr>
      <vt:lpstr>PowerPoint Presentation</vt:lpstr>
      <vt:lpstr>CONCLUSION AND FUTURE ENHANCEMENT</vt:lpstr>
      <vt:lpstr>REFERENCE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SECURED MULTI-CLOUDS BY CONTINUOUS AUTOMATED AUDITING USING TERNARY HASH TREE IN AWS</dc:title>
  <dc:creator>Sreenivasan S</dc:creator>
  <cp:lastModifiedBy>Sreenivasan S</cp:lastModifiedBy>
  <cp:revision>56</cp:revision>
  <dcterms:created xsi:type="dcterms:W3CDTF">2021-03-10T14:23:47Z</dcterms:created>
  <dcterms:modified xsi:type="dcterms:W3CDTF">2021-08-05T05:21:06Z</dcterms:modified>
</cp:coreProperties>
</file>