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0" r:id="rId2"/>
    <p:sldId id="292" r:id="rId3"/>
    <p:sldId id="297" r:id="rId4"/>
    <p:sldId id="308" r:id="rId5"/>
    <p:sldId id="323" r:id="rId6"/>
    <p:sldId id="311" r:id="rId7"/>
    <p:sldId id="309" r:id="rId8"/>
    <p:sldId id="313" r:id="rId9"/>
    <p:sldId id="314" r:id="rId10"/>
    <p:sldId id="319" r:id="rId11"/>
    <p:sldId id="315" r:id="rId12"/>
    <p:sldId id="343" r:id="rId13"/>
    <p:sldId id="317" r:id="rId14"/>
    <p:sldId id="339" r:id="rId15"/>
    <p:sldId id="316" r:id="rId16"/>
    <p:sldId id="352" r:id="rId17"/>
    <p:sldId id="340" r:id="rId18"/>
    <p:sldId id="341" r:id="rId19"/>
    <p:sldId id="342" r:id="rId20"/>
    <p:sldId id="276" r:id="rId21"/>
    <p:sldId id="30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9104" autoAdjust="0"/>
  </p:normalViewPr>
  <p:slideViewPr>
    <p:cSldViewPr>
      <p:cViewPr>
        <p:scale>
          <a:sx n="75" d="100"/>
          <a:sy n="75" d="100"/>
        </p:scale>
        <p:origin x="-1224" y="-60"/>
      </p:cViewPr>
      <p:guideLst>
        <p:guide orient="horz" pos="2160"/>
        <p:guide pos="2880"/>
      </p:guideLst>
    </p:cSldViewPr>
  </p:slideViewPr>
  <p:outlineViewPr>
    <p:cViewPr>
      <p:scale>
        <a:sx n="33" d="100"/>
        <a:sy n="33" d="100"/>
      </p:scale>
      <p:origin x="48" y="889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18AA7-702C-4465-8203-2E35EBD7D813}" type="datetimeFigureOut">
              <a:rPr lang="en-US" smtClean="0"/>
              <a:pPr/>
              <a:t>2/15/2019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1D3D-8CCE-4094-BA05-100300A0A10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A61D3D-8CCE-4094-BA05-100300A0A10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dirty="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ln>
          <a:effectLst/>
        </p:spPr>
        <p:txBody>
          <a:bodyPr/>
          <a:lstStyle/>
          <a:p>
            <a:pPr>
              <a:defRPr/>
            </a:pPr>
            <a:endParaRPr lang="en-US" dirty="0"/>
          </a:p>
        </p:txBody>
      </p:sp>
      <p:sp>
        <p:nvSpPr>
          <p:cNvPr id="7170" name="Rectangle 2"/>
          <p:cNvSpPr>
            <a:spLocks noGrp="1" noChangeArrowheads="1"/>
          </p:cNvSpPr>
          <p:nvPr>
            <p:ph type="ctrTitle"/>
          </p:nvPr>
        </p:nvSpPr>
        <p:spPr>
          <a:xfrm>
            <a:off x="914401"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2/15/2019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2"/>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2"/>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7" name="Rectangle 5"/>
          <p:cNvSpPr>
            <a:spLocks noGrp="1" noChangeArrowheads="1"/>
          </p:cNvSpPr>
          <p:nvPr>
            <p:ph type="ftr" sz="quarter" idx="11"/>
          </p:nvPr>
        </p:nvSpPr>
        <p:spPr/>
        <p:txBody>
          <a:bodyPr/>
          <a:lstStyle>
            <a:lvl1pPr>
              <a:defRPr/>
            </a:lvl1pPr>
          </a:lstStyle>
          <a:p>
            <a:endParaRPr lang="en-US" dirty="0"/>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hasCustomPrompt="1"/>
          </p:nvPr>
        </p:nvSpPr>
        <p:spPr>
          <a:xfrm>
            <a:off x="4648200" y="1600202"/>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1" y="228602"/>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8" name="Rectangle 5"/>
          <p:cNvSpPr>
            <a:spLocks noGrp="1" noChangeArrowheads="1"/>
          </p:cNvSpPr>
          <p:nvPr>
            <p:ph type="ftr" sz="quarter" idx="11"/>
          </p:nvPr>
        </p:nvSpPr>
        <p:spPr/>
        <p:txBody>
          <a:bodyPr/>
          <a:lstStyle>
            <a:lvl1pPr>
              <a:defRPr/>
            </a:lvl1pPr>
          </a:lstStyle>
          <a:p>
            <a:endParaRPr lang="en-US" dirty="0"/>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4" name="Rectangle 5"/>
          <p:cNvSpPr>
            <a:spLocks noGrp="1" noChangeArrowheads="1"/>
          </p:cNvSpPr>
          <p:nvPr>
            <p:ph type="ftr" sz="quarter" idx="11"/>
          </p:nvPr>
        </p:nvSpPr>
        <p:spPr/>
        <p:txBody>
          <a:bodyPr/>
          <a:lstStyle>
            <a:lvl1pPr>
              <a:defRPr/>
            </a:lvl1pPr>
          </a:lstStyle>
          <a:p>
            <a:endParaRPr lang="en-US" dirty="0"/>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3" name="Rectangle 5"/>
          <p:cNvSpPr>
            <a:spLocks noGrp="1" noChangeArrowheads="1"/>
          </p:cNvSpPr>
          <p:nvPr>
            <p:ph type="ftr" sz="quarter" idx="11"/>
          </p:nvPr>
        </p:nvSpPr>
        <p:spPr/>
        <p:txBody>
          <a:bodyPr/>
          <a:lstStyle>
            <a:lvl1pPr>
              <a:defRPr/>
            </a:lvl1pPr>
          </a:lstStyle>
          <a:p>
            <a:endParaRPr lang="en-US" dirty="0"/>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2" y="76202"/>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2/15/2019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5"/>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2"/>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pPr/>
              <a:t>2/15/2019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3600" dirty="0" smtClean="0"/>
              <a:t>SMART IRRIGATION SYSTEM USING IOT</a:t>
            </a:r>
            <a:endParaRPr lang="en-IN" sz="3600" dirty="0"/>
          </a:p>
        </p:txBody>
      </p:sp>
      <p:sp>
        <p:nvSpPr>
          <p:cNvPr id="6" name="Subtitle 5"/>
          <p:cNvSpPr>
            <a:spLocks noGrp="1"/>
          </p:cNvSpPr>
          <p:nvPr>
            <p:ph type="subTitle" idx="1"/>
          </p:nvPr>
        </p:nvSpPr>
        <p:spPr>
          <a:xfrm>
            <a:off x="685800" y="4114800"/>
            <a:ext cx="7848600" cy="1600200"/>
          </a:xfrm>
        </p:spPr>
        <p:txBody>
          <a:bodyPr/>
          <a:lstStyle/>
          <a:p>
            <a:r>
              <a:rPr lang="en-IN" sz="1600" b="1" dirty="0" smtClean="0"/>
              <a:t>BATCH  NO: </a:t>
            </a:r>
            <a:r>
              <a:rPr lang="en-IN" sz="1600" dirty="0" smtClean="0"/>
              <a:t>B11</a:t>
            </a:r>
          </a:p>
          <a:p>
            <a:r>
              <a:rPr lang="en-IN" sz="1600" dirty="0" smtClean="0"/>
              <a:t>SOWMYA.J (154G1A0584)</a:t>
            </a:r>
            <a:endParaRPr lang="en-US" sz="1600" dirty="0" smtClean="0"/>
          </a:p>
          <a:p>
            <a:r>
              <a:rPr lang="en-IN" sz="1600" dirty="0" smtClean="0"/>
              <a:t>SAI  SHARADA.G</a:t>
            </a:r>
            <a:r>
              <a:rPr lang="en-US" sz="1600" dirty="0" smtClean="0"/>
              <a:t> (</a:t>
            </a:r>
            <a:r>
              <a:rPr lang="en-IN" sz="1600" dirty="0" smtClean="0"/>
              <a:t>154G1A0576)</a:t>
            </a:r>
            <a:endParaRPr lang="en-US" sz="1600" dirty="0" smtClean="0"/>
          </a:p>
          <a:p>
            <a:r>
              <a:rPr lang="en-IN" sz="1600" dirty="0" smtClean="0"/>
              <a:t>SREEJA.L.S (154G1A0587)</a:t>
            </a:r>
            <a:endParaRPr lang="en-US" sz="1600" dirty="0" smtClean="0"/>
          </a:p>
          <a:p>
            <a:r>
              <a:rPr lang="en-IN" sz="1600" dirty="0" smtClean="0"/>
              <a:t>WASEEM  AKRAM.M </a:t>
            </a:r>
            <a:r>
              <a:rPr lang="en-US" sz="1600" dirty="0" smtClean="0"/>
              <a:t>(</a:t>
            </a:r>
            <a:r>
              <a:rPr lang="en-IN" sz="1600" dirty="0" smtClean="0"/>
              <a:t>154G1A05B0)</a:t>
            </a:r>
          </a:p>
          <a:p>
            <a:pPr lvl="0" algn="ctr"/>
            <a:r>
              <a:rPr lang="en-US" sz="1600" dirty="0" smtClean="0"/>
              <a:t>                     </a:t>
            </a:r>
          </a:p>
          <a:p>
            <a:pPr lvl="0" algn="ctr"/>
            <a:r>
              <a:rPr lang="en-US" sz="1600" dirty="0" smtClean="0"/>
              <a:t>  </a:t>
            </a:r>
            <a:r>
              <a:rPr lang="en-US" sz="2000" b="1" dirty="0" smtClean="0"/>
              <a:t>Srinivasa Ramanujan Institute of Technology</a:t>
            </a:r>
          </a:p>
          <a:p>
            <a:pPr lvl="0" algn="ctr"/>
            <a:r>
              <a:rPr lang="en-US" sz="1600" b="1" dirty="0" smtClean="0"/>
              <a:t>Department of Computer Science &amp; Engineering</a:t>
            </a:r>
          </a:p>
          <a:p>
            <a:endParaRPr lang="en-US" sz="1600" dirty="0"/>
          </a:p>
        </p:txBody>
      </p:sp>
      <p:sp>
        <p:nvSpPr>
          <p:cNvPr id="5" name="TextBox 4"/>
          <p:cNvSpPr txBox="1"/>
          <p:nvPr/>
        </p:nvSpPr>
        <p:spPr>
          <a:xfrm>
            <a:off x="5638800" y="4191000"/>
            <a:ext cx="3124200" cy="860425"/>
          </a:xfrm>
          <a:prstGeom prst="rect">
            <a:avLst/>
          </a:prstGeom>
          <a:noFill/>
        </p:spPr>
        <p:txBody>
          <a:bodyPr wrap="square" rtlCol="0">
            <a:spAutoFit/>
          </a:bodyPr>
          <a:lstStyle/>
          <a:p>
            <a:r>
              <a:rPr lang="en-IN" b="1" dirty="0" smtClean="0"/>
              <a:t>Project Guide: </a:t>
            </a:r>
            <a:r>
              <a:rPr lang="en-IN" dirty="0" smtClean="0"/>
              <a:t>      </a:t>
            </a:r>
            <a:r>
              <a:rPr lang="en-IN" sz="1600" dirty="0" smtClean="0"/>
              <a:t>Mr.Y.Ramesh</a:t>
            </a:r>
            <a:r>
              <a:rPr lang="en-IN" sz="1100" dirty="0" smtClean="0"/>
              <a:t> M.Tech</a:t>
            </a:r>
            <a:r>
              <a:rPr lang="en-IN" sz="1600" baseline="-25000" dirty="0" smtClean="0"/>
              <a:t>.                                                                                                      </a:t>
            </a:r>
            <a:r>
              <a:rPr lang="en-IN" sz="1600" dirty="0" smtClean="0"/>
              <a:t>Assistant Professor,CSE</a:t>
            </a:r>
            <a:endParaRPr lang="en-US" sz="1600" dirty="0"/>
          </a:p>
        </p:txBody>
      </p:sp>
      <p:pic>
        <p:nvPicPr>
          <p:cNvPr id="7" name="Picture 6"/>
          <p:cNvPicPr/>
          <p:nvPr/>
        </p:nvPicPr>
        <p:blipFill>
          <a:blip r:embed="rId3" cstate="print"/>
          <a:srcRect/>
          <a:stretch>
            <a:fillRect/>
          </a:stretch>
        </p:blipFill>
        <p:spPr>
          <a:xfrm>
            <a:off x="685800" y="5791200"/>
            <a:ext cx="958103" cy="81438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 </a:t>
            </a:r>
            <a:r>
              <a:rPr lang="en-US" sz="2400" dirty="0" smtClean="0">
                <a:latin typeface="Times New Roman" panose="02020603050405020304" pitchFamily="18" charset="0"/>
                <a:cs typeface="Times New Roman" panose="02020603050405020304" pitchFamily="18" charset="0"/>
              </a:rPr>
              <a:t>IOT BASED CONTROL AND AUTOMATION OF SMART IRRIGATION SYSTEM</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M Monica ; B. Yeshika ; G.S Abhishek ; H.A Sanjay ; Sankar Dasiga</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a:t>
            </a:r>
            <a:r>
              <a:rPr lang="en-US" sz="2400" dirty="0" smtClean="0">
                <a:latin typeface="Times New Roman" panose="02020603050405020304" pitchFamily="18" charset="0"/>
                <a:cs typeface="Times New Roman" panose="02020603050405020304" pitchFamily="18" charset="0"/>
              </a:rPr>
              <a:t> 2017 (IEEE) [4]</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0" y="1371600"/>
            <a:ext cx="9144000" cy="548640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Our system is able to deliver optimal water to the plants based on moisture, light and temperature levels which are obtained through sensors. </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The farmer will be able to monitor the parameters through the mobile app which is integrated with cloud storage.</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Integration of the GSM module to the Ardino helps us achieve real time updates on the conditions of the plot of land. Any malfunction in the hardware will be sent via message.</a:t>
            </a:r>
          </a:p>
          <a:p>
            <a:pPr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use a generic application to turn on and off the motor, this is a safety unit in case any malfunction occurs during the process of automation. After pairing the Bluetooth of the system to our smart phone, the motor can be turned on and off according to convenience.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457200" y="1308735"/>
            <a:ext cx="8229600" cy="4822190"/>
          </a:xfrm>
        </p:spPr>
        <p:txBody>
          <a:bodyPr/>
          <a:lstStyle/>
          <a:p>
            <a:pPr lvl="0" algn="just"/>
            <a:r>
              <a:rPr lang="en-US" sz="2400" dirty="0" smtClean="0">
                <a:latin typeface="Times New Roman" panose="02020603050405020304"/>
              </a:rPr>
              <a:t>In proposed solution, Smart Irrigation System uses Raspberry pi , where it monitors the amount of moisture content in the soil. </a:t>
            </a:r>
          </a:p>
          <a:p>
            <a:pPr lvl="0" algn="just"/>
            <a:endParaRPr lang="en-US" sz="2400" dirty="0" smtClean="0">
              <a:latin typeface="Times New Roman" panose="02020603050405020304"/>
            </a:endParaRPr>
          </a:p>
          <a:p>
            <a:pPr lvl="0" algn="just"/>
            <a:r>
              <a:rPr lang="en-US" sz="2400" dirty="0" smtClean="0">
                <a:latin typeface="Times New Roman" panose="02020603050405020304"/>
              </a:rPr>
              <a:t>A threshold value of soil moisture is set and can be </a:t>
            </a:r>
            <a:r>
              <a:rPr lang="en-US" sz="2400" dirty="0" smtClean="0">
                <a:latin typeface="Times New Roman" panose="02020603050405020304"/>
              </a:rPr>
              <a:t>varied. In case </a:t>
            </a:r>
            <a:r>
              <a:rPr lang="en-US" sz="2400" dirty="0" smtClean="0">
                <a:latin typeface="Times New Roman" panose="02020603050405020304"/>
              </a:rPr>
              <a:t>the soil moisture of the soil deviates from the specified range, the </a:t>
            </a:r>
            <a:r>
              <a:rPr lang="en-US" sz="2400" dirty="0" smtClean="0">
                <a:latin typeface="Times New Roman" panose="02020603050405020304"/>
              </a:rPr>
              <a:t>notification is sent to the user to</a:t>
            </a:r>
            <a:r>
              <a:rPr lang="en-US" sz="2400" dirty="0" smtClean="0">
                <a:latin typeface="Times New Roman" panose="02020603050405020304"/>
              </a:rPr>
              <a:t> ON/OFF the motor using gsm module. </a:t>
            </a:r>
          </a:p>
          <a:p>
            <a:pPr lvl="0" algn="just">
              <a:buNone/>
            </a:pPr>
            <a:endParaRPr lang="en-US" sz="2400" dirty="0" smtClean="0">
              <a:latin typeface="Times New Roman" panose="02020603050405020304"/>
            </a:endParaRPr>
          </a:p>
          <a:p>
            <a:pPr lvl="0" algn="just"/>
            <a:r>
              <a:rPr lang="en-US" sz="2400" dirty="0" smtClean="0">
                <a:latin typeface="Times New Roman" panose="02020603050405020304"/>
              </a:rPr>
              <a:t>Electricity supply can be monitored using electricity sensor.</a:t>
            </a:r>
            <a:endParaRPr lang="en-US" sz="2400" dirty="0" smtClean="0">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Model</a:t>
            </a:r>
            <a:endParaRPr lang="en-US" dirty="0"/>
          </a:p>
        </p:txBody>
      </p:sp>
      <p:sp>
        <p:nvSpPr>
          <p:cNvPr id="3" name="Content Placeholder 2"/>
          <p:cNvSpPr>
            <a:spLocks noGrp="1"/>
          </p:cNvSpPr>
          <p:nvPr>
            <p:ph sz="half" idx="1"/>
          </p:nvPr>
        </p:nvSpPr>
        <p:spPr>
          <a:xfrm>
            <a:off x="457200" y="1281430"/>
            <a:ext cx="6031865" cy="650240"/>
          </a:xfrm>
        </p:spPr>
        <p:txBody>
          <a:bodyPr/>
          <a:lstStyle/>
          <a:p>
            <a:pPr>
              <a:buNone/>
            </a:pPr>
            <a:r>
              <a:rPr lang="en-US" sz="3200" b="1" dirty="0" smtClean="0"/>
              <a:t>Iterative  Waterfall  Model:</a:t>
            </a:r>
          </a:p>
          <a:p>
            <a:pPr>
              <a:buNone/>
            </a:pPr>
            <a:endParaRPr lang="en-US" dirty="0"/>
          </a:p>
        </p:txBody>
      </p:sp>
      <p:pic>
        <p:nvPicPr>
          <p:cNvPr id="6" name="Content Placeholder 5" descr="iteratve model.png"/>
          <p:cNvPicPr>
            <a:picLocks noGrp="1" noChangeAspect="1"/>
          </p:cNvPicPr>
          <p:nvPr>
            <p:ph sz="half" idx="2"/>
          </p:nvPr>
        </p:nvPicPr>
        <p:blipFill>
          <a:blip r:embed="rId2" cstate="print"/>
          <a:srcRect r="16216" b="67115"/>
          <a:stretch>
            <a:fillRect/>
          </a:stretch>
        </p:blipFill>
        <p:spPr>
          <a:xfrm>
            <a:off x="1447800" y="1905000"/>
            <a:ext cx="7086600" cy="4038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Waterfall Model</a:t>
            </a:r>
          </a:p>
        </p:txBody>
      </p:sp>
      <p:sp>
        <p:nvSpPr>
          <p:cNvPr id="3" name="Content Placeholder 2"/>
          <p:cNvSpPr>
            <a:spLocks noGrp="1"/>
          </p:cNvSpPr>
          <p:nvPr>
            <p:ph idx="1"/>
          </p:nvPr>
        </p:nvSpPr>
        <p:spPr>
          <a:xfrm>
            <a:off x="228600" y="1084580"/>
            <a:ext cx="8686800" cy="4876165"/>
          </a:xfrm>
        </p:spPr>
        <p:txBody>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model provides feedback paths from every phase to its preceding phases.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But, there is no feedback path to the stage – feasibility study, because once a project has been taken, does not give up the project easily.</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When errors are detected at some later phase the feedback paths allow the phase to be reworked in which errors are committed and these changes are reflected in the later phases.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Results are obtained early and periodically. Testing and debugging during smaller iteration is easy.</a:t>
            </a:r>
          </a:p>
          <a:p>
            <a:pPr algn="just"/>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a:xfrm>
            <a:off x="533400" y="1295400"/>
            <a:ext cx="8229600" cy="4530725"/>
          </a:xfrm>
        </p:spPr>
        <p:txBody>
          <a:bodyPr/>
          <a:lstStyle/>
          <a:p>
            <a:pPr marL="0" indent="0">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Time Schedule: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- 1 : Gathering Requirements</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- 2 : Designing                           </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- 3 : Coding</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- 4 : Testing and Implementation</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Week - 5 : Maintenance</a:t>
            </a: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dirty="0"/>
              <a:t>Abstract review comments</a:t>
            </a:r>
          </a:p>
        </p:txBody>
      </p:sp>
      <p:sp>
        <p:nvSpPr>
          <p:cNvPr id="3" name="Content Placeholder 2"/>
          <p:cNvSpPr>
            <a:spLocks noGrp="1"/>
          </p:cNvSpPr>
          <p:nvPr>
            <p:ph idx="1"/>
          </p:nvPr>
        </p:nvSpPr>
        <p:spPr>
          <a:xfrm>
            <a:off x="457200" y="1295400"/>
            <a:ext cx="8229600" cy="4835527"/>
          </a:xfrm>
        </p:spPr>
        <p:txBody>
          <a:bodyPr/>
          <a:lstStyle/>
          <a:p>
            <a:pPr>
              <a:buFont typeface="Wingdings" panose="05000000000000000000" charset="0"/>
              <a:buChar char="§"/>
            </a:pPr>
            <a:r>
              <a:rPr lang="en-US" sz="2400" dirty="0">
                <a:latin typeface="Times New Roman" panose="02020603050405020304" pitchFamily="18" charset="0"/>
                <a:cs typeface="Times New Roman" panose="02020603050405020304" pitchFamily="18" charset="0"/>
              </a:rPr>
              <a:t>To check the power supply in the field, electricity sensor is added which detects any </a:t>
            </a:r>
            <a:r>
              <a:rPr lang="en-US" sz="2400" dirty="0" smtClean="0">
                <a:latin typeface="Times New Roman" panose="02020603050405020304" pitchFamily="18" charset="0"/>
                <a:cs typeface="Times New Roman" panose="02020603050405020304" pitchFamily="18" charset="0"/>
              </a:rPr>
              <a:t>power loss </a:t>
            </a:r>
            <a:r>
              <a:rPr lang="en-US" sz="2400" dirty="0">
                <a:latin typeface="Times New Roman" panose="02020603050405020304" pitchFamily="18" charset="0"/>
                <a:cs typeface="Times New Roman" panose="02020603050405020304" pitchFamily="18" charset="0"/>
              </a:rPr>
              <a:t>and updates the user through GSM module.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sz="4200" b="0" dirty="0" smtClean="0"/>
              <a:t>Requirements</a:t>
            </a:r>
            <a:endParaRPr lang="en-US" sz="4200" b="0" dirty="0"/>
          </a:p>
        </p:txBody>
      </p:sp>
      <p:sp>
        <p:nvSpPr>
          <p:cNvPr id="6" name="Content Placeholder 5"/>
          <p:cNvSpPr>
            <a:spLocks noGrp="1"/>
          </p:cNvSpPr>
          <p:nvPr>
            <p:ph sz="half" idx="1"/>
          </p:nvPr>
        </p:nvSpPr>
        <p:spPr>
          <a:xfrm>
            <a:off x="457200" y="1295402"/>
            <a:ext cx="8382000" cy="4530725"/>
          </a:xfrm>
        </p:spPr>
        <p:txBody>
          <a:bodyPr/>
          <a:lstStyle/>
          <a:p>
            <a:pPr algn="just">
              <a:buNone/>
            </a:pPr>
            <a:r>
              <a:rPr lang="en-US" sz="2000" b="1" dirty="0" smtClean="0">
                <a:latin typeface="Times New Roman" panose="02020603050405020304" pitchFamily="18" charset="0"/>
                <a:cs typeface="Times New Roman" panose="02020603050405020304" pitchFamily="18" charset="0"/>
              </a:rPr>
              <a:t>SOIL MOISTURE SENSOR</a:t>
            </a:r>
            <a:endParaRPr lang="en-US" sz="1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Soil Moisture Sensor is used to measure the moisture </a:t>
            </a:r>
          </a:p>
          <a:p>
            <a:pPr marL="0" indent="0" algn="just">
              <a:buNone/>
            </a:pPr>
            <a:r>
              <a:rPr lang="en-US" sz="2000" dirty="0" smtClean="0">
                <a:latin typeface="Times New Roman" panose="02020603050405020304" pitchFamily="18" charset="0"/>
                <a:cs typeface="Times New Roman" panose="02020603050405020304" pitchFamily="18" charset="0"/>
              </a:rPr>
              <a:t>      content in the soil.</a:t>
            </a:r>
          </a:p>
          <a:p>
            <a:pPr algn="just"/>
            <a:r>
              <a:rPr lang="en-US" sz="2000" dirty="0" smtClean="0">
                <a:latin typeface="Times New Roman" panose="02020603050405020304" pitchFamily="18" charset="0"/>
                <a:cs typeface="Times New Roman" panose="02020603050405020304" pitchFamily="18" charset="0"/>
              </a:rPr>
              <a:t>We can set the desired threshold value.</a:t>
            </a:r>
          </a:p>
          <a:p>
            <a:pPr algn="just"/>
            <a:r>
              <a:rPr lang="en-US" sz="2000" dirty="0" smtClean="0">
                <a:latin typeface="Times New Roman" panose="02020603050405020304" pitchFamily="18" charset="0"/>
                <a:cs typeface="Times New Roman" panose="02020603050405020304" pitchFamily="18" charset="0"/>
              </a:rPr>
              <a:t>It continuously monitors the moisture content</a:t>
            </a:r>
          </a:p>
          <a:p>
            <a:pPr algn="just"/>
            <a:r>
              <a:rPr lang="en-US" sz="2000" dirty="0" smtClean="0">
                <a:latin typeface="Times New Roman" panose="02020603050405020304" pitchFamily="18" charset="0"/>
                <a:cs typeface="Times New Roman" panose="02020603050405020304" pitchFamily="18" charset="0"/>
              </a:rPr>
              <a:t>It is connected to raspberry pi.</a:t>
            </a: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8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RELAY MODULE</a:t>
            </a:r>
            <a:endParaRPr lang="en-US" sz="1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Relay module is used to turn on and off the pump </a:t>
            </a:r>
          </a:p>
          <a:p>
            <a:pPr marL="0" indent="0" algn="just">
              <a:buNone/>
            </a:pPr>
            <a:r>
              <a:rPr lang="en-US" sz="2000" dirty="0" smtClean="0">
                <a:latin typeface="Times New Roman" panose="02020603050405020304" pitchFamily="18" charset="0"/>
                <a:cs typeface="Times New Roman" panose="02020603050405020304" pitchFamily="18" charset="0"/>
              </a:rPr>
              <a:t>     according to the moisture level of the soil.</a:t>
            </a:r>
          </a:p>
          <a:p>
            <a:pPr algn="just"/>
            <a:r>
              <a:rPr lang="en-US" sz="2000" dirty="0" smtClean="0">
                <a:latin typeface="Times New Roman" panose="02020603050405020304" pitchFamily="18" charset="0"/>
                <a:cs typeface="Times New Roman" panose="02020603050405020304" pitchFamily="18" charset="0"/>
              </a:rPr>
              <a:t>It is controlled by interfacing it to the raspberry pi.</a:t>
            </a:r>
          </a:p>
          <a:p>
            <a:pPr algn="just"/>
            <a:endParaRPr lang="en-US" sz="2000" dirty="0">
              <a:latin typeface="Times New Roman" panose="02020603050405020304" pitchFamily="18" charset="0"/>
              <a:cs typeface="Times New Roman" panose="02020603050405020304" pitchFamily="18" charset="0"/>
            </a:endParaRPr>
          </a:p>
        </p:txBody>
      </p:sp>
      <p:pic>
        <p:nvPicPr>
          <p:cNvPr id="8" name="Picture 7" descr="relay.PNG"/>
          <p:cNvPicPr>
            <a:picLocks noChangeAspect="1"/>
          </p:cNvPicPr>
          <p:nvPr/>
        </p:nvPicPr>
        <p:blipFill>
          <a:blip r:embed="rId2" cstate="print"/>
          <a:stretch>
            <a:fillRect/>
          </a:stretch>
        </p:blipFill>
        <p:spPr>
          <a:xfrm>
            <a:off x="6705600" y="4752340"/>
            <a:ext cx="2133600" cy="1219200"/>
          </a:xfrm>
          <a:prstGeom prst="rect">
            <a:avLst/>
          </a:prstGeom>
        </p:spPr>
      </p:pic>
      <p:pic>
        <p:nvPicPr>
          <p:cNvPr id="11" name="Content Placeholder 10" descr="sensor.png"/>
          <p:cNvPicPr>
            <a:picLocks noGrp="1" noChangeAspect="1"/>
          </p:cNvPicPr>
          <p:nvPr>
            <p:ph sz="half" idx="2"/>
          </p:nvPr>
        </p:nvPicPr>
        <p:blipFill>
          <a:blip r:embed="rId3" cstate="print"/>
          <a:srcRect r="69931" b="86545"/>
          <a:stretch>
            <a:fillRect/>
          </a:stretch>
        </p:blipFill>
        <p:spPr>
          <a:xfrm>
            <a:off x="6553200" y="1524000"/>
            <a:ext cx="2209800" cy="1981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941385"/>
          </a:xfrm>
        </p:spPr>
        <p:txBody>
          <a:bodyPr/>
          <a:lstStyle/>
          <a:p>
            <a:r>
              <a:rPr lang="en-US" dirty="0" smtClean="0"/>
              <a:t>Continued……</a:t>
            </a:r>
            <a:endParaRPr lang="en-US" dirty="0"/>
          </a:p>
        </p:txBody>
      </p:sp>
      <p:sp>
        <p:nvSpPr>
          <p:cNvPr id="3" name="Content Placeholder 2"/>
          <p:cNvSpPr>
            <a:spLocks noGrp="1"/>
          </p:cNvSpPr>
          <p:nvPr>
            <p:ph sz="half" idx="1"/>
          </p:nvPr>
        </p:nvSpPr>
        <p:spPr>
          <a:xfrm>
            <a:off x="457200" y="1371600"/>
            <a:ext cx="8458200" cy="4987927"/>
          </a:xfrm>
        </p:spPr>
        <p:txBody>
          <a:bodyPr/>
          <a:lstStyle/>
          <a:p>
            <a:pPr>
              <a:buNone/>
            </a:pPr>
            <a:r>
              <a:rPr lang="en-US" sz="2000" b="1" dirty="0" smtClean="0">
                <a:latin typeface="Times New Roman" panose="02020603050405020304" pitchFamily="18" charset="0"/>
                <a:cs typeface="Times New Roman" panose="02020603050405020304" pitchFamily="18" charset="0"/>
              </a:rPr>
              <a:t>GSM MODULE</a:t>
            </a:r>
          </a:p>
          <a:p>
            <a:r>
              <a:rPr lang="en-US" sz="2000" dirty="0" smtClean="0">
                <a:latin typeface="Times New Roman" panose="02020603050405020304" pitchFamily="18" charset="0"/>
                <a:cs typeface="Times New Roman" panose="02020603050405020304" pitchFamily="18" charset="0"/>
              </a:rPr>
              <a:t>It is very tiny and can fit anywhere.</a:t>
            </a:r>
          </a:p>
          <a:p>
            <a:r>
              <a:rPr lang="en-US" sz="2000" dirty="0" smtClean="0">
                <a:latin typeface="Times New Roman" panose="02020603050405020304" pitchFamily="18" charset="0"/>
                <a:cs typeface="Times New Roman" panose="02020603050405020304" pitchFamily="18" charset="0"/>
              </a:rPr>
              <a:t>It is used to transmit SMS, Voice information with</a:t>
            </a:r>
          </a:p>
          <a:p>
            <a:pPr marL="0" indent="0">
              <a:buNone/>
            </a:pPr>
            <a:r>
              <a:rPr lang="en-US" sz="2000" dirty="0" smtClean="0">
                <a:latin typeface="Times New Roman" panose="02020603050405020304" pitchFamily="18" charset="0"/>
                <a:cs typeface="Times New Roman" panose="02020603050405020304" pitchFamily="18" charset="0"/>
              </a:rPr>
              <a:t>      low power consumption.</a:t>
            </a:r>
          </a:p>
          <a:p>
            <a:r>
              <a:rPr lang="en-US" sz="2000" dirty="0" smtClean="0">
                <a:latin typeface="Times New Roman" panose="02020603050405020304" pitchFamily="18" charset="0"/>
                <a:cs typeface="Times New Roman" panose="02020603050405020304" pitchFamily="18" charset="0"/>
              </a:rPr>
              <a:t>It accepts any GSM network operator’s SIM.</a:t>
            </a:r>
          </a:p>
          <a:p>
            <a:r>
              <a:rPr lang="en-US" sz="2000" dirty="0" smtClean="0">
                <a:latin typeface="Times New Roman" panose="02020603050405020304" pitchFamily="18" charset="0"/>
                <a:cs typeface="Times New Roman" panose="02020603050405020304" pitchFamily="18" charset="0"/>
              </a:rPr>
              <a:t> it can act just like the mobile phone with it’s own unique phone number.</a:t>
            </a:r>
          </a:p>
          <a:p>
            <a:endParaRPr lang="en-US" sz="2000" dirty="0" smtClean="0">
              <a:latin typeface="Times New Roman" panose="02020603050405020304" pitchFamily="18" charset="0"/>
              <a:cs typeface="Times New Roman" panose="02020603050405020304" pitchFamily="18" charset="0"/>
            </a:endParaRPr>
          </a:p>
          <a:p>
            <a:pPr>
              <a:buNone/>
            </a:pPr>
            <a:endParaRPr lang="en-US" sz="1800" b="1"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RASPBERRY PI 3</a:t>
            </a:r>
            <a:endParaRPr lang="en-US" sz="18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a small sized single board computer.</a:t>
            </a:r>
          </a:p>
          <a:p>
            <a:r>
              <a:rPr lang="en-US" sz="2000" dirty="0" smtClean="0">
                <a:latin typeface="Times New Roman" panose="02020603050405020304" pitchFamily="18" charset="0"/>
                <a:cs typeface="Times New Roman" panose="02020603050405020304" pitchFamily="18" charset="0"/>
              </a:rPr>
              <a:t>It has GPIO(General Purpose Input Output) pins</a:t>
            </a:r>
          </a:p>
          <a:p>
            <a:pPr marL="0" indent="0">
              <a:buNone/>
            </a:pPr>
            <a:r>
              <a:rPr lang="en-US" sz="2000" dirty="0" smtClean="0">
                <a:latin typeface="Times New Roman" panose="02020603050405020304" pitchFamily="18" charset="0"/>
                <a:cs typeface="Times New Roman" panose="02020603050405020304" pitchFamily="18" charset="0"/>
              </a:rPr>
              <a:t>      to which we can connect the sensors.</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Content Placeholder 3"/>
          <p:cNvSpPr>
            <a:spLocks noGrp="1"/>
          </p:cNvSpPr>
          <p:nvPr>
            <p:ph sz="half" idx="2"/>
          </p:nvPr>
        </p:nvSpPr>
        <p:spPr/>
        <p:txBody>
          <a:bodyPr/>
          <a:lstStyle/>
          <a:p>
            <a:pPr>
              <a:buNone/>
            </a:pPr>
            <a:endParaRPr lang="en-US" dirty="0" smtClean="0"/>
          </a:p>
          <a:p>
            <a:endParaRPr lang="en-US" dirty="0"/>
          </a:p>
        </p:txBody>
      </p:sp>
      <p:pic>
        <p:nvPicPr>
          <p:cNvPr id="5" name="Picture 4" descr="gsm module.PNG"/>
          <p:cNvPicPr>
            <a:picLocks noChangeAspect="1"/>
          </p:cNvPicPr>
          <p:nvPr/>
        </p:nvPicPr>
        <p:blipFill>
          <a:blip r:embed="rId2" cstate="print"/>
          <a:stretch>
            <a:fillRect/>
          </a:stretch>
        </p:blipFill>
        <p:spPr>
          <a:xfrm>
            <a:off x="6553200" y="1143000"/>
            <a:ext cx="2178597" cy="1369731"/>
          </a:xfrm>
          <a:prstGeom prst="rect">
            <a:avLst/>
          </a:prstGeom>
        </p:spPr>
      </p:pic>
      <p:pic>
        <p:nvPicPr>
          <p:cNvPr id="6" name="Picture 5" descr="raspberry pi.PNG"/>
          <p:cNvPicPr>
            <a:picLocks noChangeAspect="1"/>
          </p:cNvPicPr>
          <p:nvPr/>
        </p:nvPicPr>
        <p:blipFill>
          <a:blip r:embed="rId3" cstate="print"/>
          <a:stretch>
            <a:fillRect/>
          </a:stretch>
        </p:blipFill>
        <p:spPr>
          <a:xfrm>
            <a:off x="6096000" y="3657600"/>
            <a:ext cx="2829320" cy="15289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865185"/>
          </a:xfrm>
        </p:spPr>
        <p:txBody>
          <a:bodyPr/>
          <a:lstStyle/>
          <a:p>
            <a:r>
              <a:rPr lang="en-US" dirty="0" smtClean="0"/>
              <a:t>Continued…</a:t>
            </a:r>
            <a:endParaRPr lang="en-US" dirty="0"/>
          </a:p>
        </p:txBody>
      </p:sp>
      <p:sp>
        <p:nvSpPr>
          <p:cNvPr id="3" name="Content Placeholder 2"/>
          <p:cNvSpPr>
            <a:spLocks noGrp="1"/>
          </p:cNvSpPr>
          <p:nvPr>
            <p:ph sz="half" idx="1"/>
          </p:nvPr>
        </p:nvSpPr>
        <p:spPr>
          <a:xfrm>
            <a:off x="457200" y="1600202"/>
            <a:ext cx="8229600" cy="4530725"/>
          </a:xfrm>
        </p:spPr>
        <p:txBody>
          <a:bodyPr/>
          <a:lstStyle/>
          <a:p>
            <a:pPr>
              <a:buNone/>
            </a:pPr>
            <a:r>
              <a:rPr lang="en-US" sz="2000" b="1" dirty="0" smtClean="0">
                <a:latin typeface="Times New Roman" panose="02020603050405020304" pitchFamily="18" charset="0"/>
                <a:cs typeface="Times New Roman" panose="02020603050405020304" pitchFamily="18" charset="0"/>
              </a:rPr>
              <a:t>DC MOTOR</a:t>
            </a:r>
          </a:p>
          <a:p>
            <a:pPr>
              <a:buFont typeface="Wingdings" panose="05000000000000000000" charset="0"/>
              <a:buChar char="§"/>
            </a:pPr>
            <a:r>
              <a:rPr lang="en-US" sz="2000" dirty="0" smtClean="0">
                <a:latin typeface="Times New Roman" panose="02020603050405020304" pitchFamily="18" charset="0"/>
                <a:cs typeface="Times New Roman" panose="02020603050405020304" pitchFamily="18" charset="0"/>
              </a:rPr>
              <a:t>Dc motor is a machine that converts</a:t>
            </a:r>
          </a:p>
          <a:p>
            <a:pPr marL="0" indent="0">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the electrical energy to mechanical energy.</a:t>
            </a:r>
          </a:p>
          <a:p>
            <a:pPr>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800" b="1" dirty="0" smtClean="0">
                <a:latin typeface="Times New Roman" panose="02020603050405020304" pitchFamily="18" charset="0"/>
                <a:cs typeface="Times New Roman" panose="02020603050405020304" pitchFamily="18" charset="0"/>
              </a:rPr>
              <a:t>ELECTICITY SENSOR</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It is used to detect the flow of electricity.</a:t>
            </a: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400" dirty="0" smtClean="0">
              <a:latin typeface="Times New Roman" panose="02020603050405020304" pitchFamily="18" charset="0"/>
              <a:cs typeface="Times New Roman" panose="02020603050405020304" pitchFamily="18" charset="0"/>
            </a:endParaRPr>
          </a:p>
        </p:txBody>
      </p:sp>
      <p:pic>
        <p:nvPicPr>
          <p:cNvPr id="5" name="Picture 4" descr="dc motor.PNG"/>
          <p:cNvPicPr>
            <a:picLocks noChangeAspect="1"/>
          </p:cNvPicPr>
          <p:nvPr/>
        </p:nvPicPr>
        <p:blipFill>
          <a:blip r:embed="rId2" cstate="print"/>
          <a:stretch>
            <a:fillRect/>
          </a:stretch>
        </p:blipFill>
        <p:spPr>
          <a:xfrm>
            <a:off x="6051550" y="1600200"/>
            <a:ext cx="1981542" cy="1219199"/>
          </a:xfrm>
          <a:prstGeom prst="rect">
            <a:avLst/>
          </a:prstGeom>
        </p:spPr>
      </p:pic>
      <p:pic>
        <p:nvPicPr>
          <p:cNvPr id="6" name="Picture 5" descr="electricity sensor.PNG"/>
          <p:cNvPicPr>
            <a:picLocks noChangeAspect="1"/>
          </p:cNvPicPr>
          <p:nvPr/>
        </p:nvPicPr>
        <p:blipFill>
          <a:blip r:embed="rId3" cstate="print"/>
          <a:stretch>
            <a:fillRect/>
          </a:stretch>
        </p:blipFill>
        <p:spPr>
          <a:xfrm>
            <a:off x="6299835" y="3783330"/>
            <a:ext cx="2209800" cy="2057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anose="02020603050405020304" pitchFamily="18" charset="0"/>
              </a:rPr>
              <a:t>Contents</a:t>
            </a:r>
            <a:endParaRPr lang="en-US" dirty="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Problem Definition</a:t>
            </a:r>
          </a:p>
          <a:p>
            <a:r>
              <a:rPr lang="en-US" dirty="0" smtClean="0">
                <a:latin typeface="Times New Roman" pitchFamily="18" charset="0"/>
                <a:cs typeface="Times New Roman" pitchFamily="18" charset="0"/>
              </a:rPr>
              <a:t>Literature Survey</a:t>
            </a:r>
          </a:p>
          <a:p>
            <a:r>
              <a:rPr lang="en-US" dirty="0" smtClean="0">
                <a:latin typeface="Times New Roman" pitchFamily="18" charset="0"/>
                <a:cs typeface="Times New Roman" pitchFamily="18" charset="0"/>
              </a:rPr>
              <a:t>Proposed Solution</a:t>
            </a:r>
          </a:p>
          <a:p>
            <a:r>
              <a:rPr lang="en-US" dirty="0" smtClean="0">
                <a:latin typeface="Times New Roman" pitchFamily="18" charset="0"/>
                <a:cs typeface="Times New Roman" pitchFamily="18" charset="0"/>
              </a:rPr>
              <a:t>Planning</a:t>
            </a:r>
          </a:p>
          <a:p>
            <a:r>
              <a:rPr lang="en-US" dirty="0" smtClean="0">
                <a:latin typeface="Times New Roman" pitchFamily="18" charset="0"/>
                <a:cs typeface="Times New Roman" pitchFamily="18" charset="0"/>
              </a:rPr>
              <a:t>Requirements</a:t>
            </a:r>
          </a:p>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07"/>
            <a:ext cx="8229600" cy="776793"/>
          </a:xfrm>
        </p:spPr>
        <p:txBody>
          <a:bodyPr/>
          <a:lstStyle/>
          <a:p>
            <a:r>
              <a:rPr lang="en-US" dirty="0" smtClean="0">
                <a:cs typeface="Times New Roman" panose="02020603050405020304" pitchFamily="18" charset="0"/>
              </a:rPr>
              <a:t>References:</a:t>
            </a:r>
            <a:endParaRPr lang="en-US" dirty="0">
              <a:cs typeface="Times New Roman" panose="02020603050405020304" pitchFamily="18" charset="0"/>
            </a:endParaRPr>
          </a:p>
        </p:txBody>
      </p:sp>
      <p:sp>
        <p:nvSpPr>
          <p:cNvPr id="3" name="Content Placeholder 2"/>
          <p:cNvSpPr>
            <a:spLocks noGrp="1"/>
          </p:cNvSpPr>
          <p:nvPr>
            <p:ph idx="1"/>
          </p:nvPr>
        </p:nvSpPr>
        <p:spPr>
          <a:xfrm>
            <a:off x="457200" y="1128395"/>
            <a:ext cx="8229600" cy="4850130"/>
          </a:xfrm>
        </p:spPr>
        <p:txBody>
          <a:bodyPr/>
          <a:lstStyle/>
          <a:p>
            <a:pPr>
              <a:buNone/>
            </a:pPr>
            <a:r>
              <a:rPr lang="en-US" sz="1600" dirty="0" smtClean="0">
                <a:latin typeface="Times New Roman" panose="02020603050405020304" pitchFamily="18" charset="0"/>
                <a:cs typeface="Times New Roman" panose="02020603050405020304" pitchFamily="18" charset="0"/>
              </a:rPr>
              <a:t>[1]  </a:t>
            </a:r>
            <a:r>
              <a:rPr lang="pl-PL" sz="1600" dirty="0" smtClean="0">
                <a:latin typeface="Times New Roman" panose="02020603050405020304" pitchFamily="18" charset="0"/>
                <a:cs typeface="Times New Roman" panose="02020603050405020304" pitchFamily="18" charset="0"/>
                <a:sym typeface="+mn-ea"/>
              </a:rPr>
              <a:t>S Nalini Durga, M Ramakrishna</a:t>
            </a:r>
          </a:p>
          <a:p>
            <a:pPr>
              <a:buNone/>
            </a:pPr>
            <a:r>
              <a:rPr lang="pl-PL"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“SMART IRRIGATION SYSTEM BASED ON SOIL MOISTURE USING IOT”</a:t>
            </a:r>
          </a:p>
          <a:p>
            <a:pPr>
              <a:buNone/>
            </a:pPr>
            <a:r>
              <a:rPr lang="en-US" sz="1600" dirty="0" smtClean="0">
                <a:latin typeface="Times New Roman" panose="02020603050405020304" pitchFamily="18" charset="0"/>
                <a:cs typeface="Times New Roman" panose="02020603050405020304" pitchFamily="18" charset="0"/>
                <a:sym typeface="+mn-ea"/>
              </a:rPr>
              <a:t>      volume: 05 page no: 2003-2007 (IRJET) june-2018</a:t>
            </a:r>
          </a:p>
          <a:p>
            <a:pPr>
              <a:buNone/>
            </a:pPr>
            <a:endParaRPr lang="en-US" sz="1600" dirty="0" smtClean="0">
              <a:latin typeface="Times New Roman" panose="02020603050405020304" pitchFamily="18" charset="0"/>
              <a:cs typeface="Times New Roman" panose="02020603050405020304" pitchFamily="18" charset="0"/>
              <a:sym typeface="+mn-ea"/>
            </a:endParaRPr>
          </a:p>
          <a:p>
            <a:pPr>
              <a:buNone/>
            </a:pPr>
            <a:r>
              <a:rPr lang="en-US" sz="1600" dirty="0" smtClean="0">
                <a:latin typeface="Times New Roman" panose="02020603050405020304" pitchFamily="18" charset="0"/>
                <a:cs typeface="Times New Roman" panose="02020603050405020304" pitchFamily="18" charset="0"/>
                <a:sym typeface="+mn-ea"/>
              </a:rPr>
              <a:t>[2]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Ms. Swapnali B.Pawar, Prof. Priti Rajput, Prof. Asif Shaikh</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sym typeface="+mn-ea"/>
              </a:rPr>
              <a:t>        “SMART IRRIGATION SYSTEM USING IOT AND RASPBERRY PI”</a:t>
            </a:r>
          </a:p>
          <a:p>
            <a:pPr>
              <a:buNone/>
            </a:pPr>
            <a:r>
              <a:rPr lang="en-US" sz="1600" dirty="0" smtClean="0">
                <a:latin typeface="Times New Roman" panose="02020603050405020304" pitchFamily="18" charset="0"/>
                <a:cs typeface="Times New Roman" panose="02020603050405020304" pitchFamily="18" charset="0"/>
                <a:sym typeface="+mn-ea"/>
              </a:rPr>
              <a:t>        volume: 05 page no: 1163-1166 August 2018 (IRJET) </a:t>
            </a: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[3] Vaishali S, Suraj S, Vignesh G, Dhivya S and Udhayakumar S</a:t>
            </a:r>
          </a:p>
          <a:p>
            <a:pPr>
              <a:buNone/>
            </a:pPr>
            <a:r>
              <a:rPr lang="en-US" sz="1600" dirty="0" smtClean="0">
                <a:latin typeface="Times New Roman" panose="02020603050405020304" pitchFamily="18" charset="0"/>
                <a:cs typeface="Times New Roman" panose="02020603050405020304" pitchFamily="18" charset="0"/>
              </a:rPr>
              <a:t>       “MOBILE INTEGRATED SMART IRRIGATION MANAGEMENT AND MONITORING SYSTEM USING IOT” (IEEE)</a:t>
            </a:r>
          </a:p>
          <a:p>
            <a:pPr>
              <a:buNone/>
            </a:pPr>
            <a:r>
              <a:rPr lang="en-US" sz="1600" dirty="0" smtClean="0">
                <a:latin typeface="Times New Roman" panose="02020603050405020304" pitchFamily="18" charset="0"/>
                <a:cs typeface="Times New Roman" panose="02020603050405020304" pitchFamily="18" charset="0"/>
              </a:rPr>
              <a:t>       page no: 2164-2167 , 2017</a:t>
            </a: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[4] M Monica ; B. Yeshika ; G.S Abhishek ; H.A Sanjay ; Sankar Dasiga</a:t>
            </a:r>
          </a:p>
          <a:p>
            <a:pPr>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IOT BASED CONTROL AND AUTOMATION OF SMART IRRIGATION SYSTEM”(IEEE)</a:t>
            </a:r>
          </a:p>
          <a:p>
            <a:pPr>
              <a:buNone/>
            </a:pPr>
            <a:r>
              <a:rPr lang="en-US" sz="1600" dirty="0" smtClean="0">
                <a:latin typeface="Times New Roman" panose="02020603050405020304" pitchFamily="18" charset="0"/>
                <a:cs typeface="Times New Roman" panose="02020603050405020304" pitchFamily="18" charset="0"/>
              </a:rPr>
              <a:t>       page no: 601-607, 2017</a:t>
            </a: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t>
            </a:r>
          </a:p>
          <a:p>
            <a:pPr>
              <a:buNone/>
            </a:pPr>
            <a:r>
              <a:rPr lang="en-US" sz="1600" dirty="0" smtClean="0">
                <a:latin typeface="Times New Roman" panose="02020603050405020304" pitchFamily="18" charset="0"/>
                <a:cs typeface="Times New Roman" panose="02020603050405020304" pitchFamily="18" charset="0"/>
                <a:sym typeface="+mn-ea"/>
              </a:rPr>
              <a:t>      </a:t>
            </a:r>
          </a:p>
          <a:p>
            <a:pPr>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a:buNone/>
            </a:pPr>
            <a:endParaRPr lang="pl-PL" sz="1600" dirty="0" smtClean="0">
              <a:latin typeface="Times New Roman" panose="02020603050405020304" pitchFamily="18" charset="0"/>
              <a:cs typeface="Times New Roman" panose="02020603050405020304" pitchFamily="18" charset="0"/>
              <a:sym typeface="+mn-ea"/>
            </a:endParaRPr>
          </a:p>
          <a:p>
            <a:pPr>
              <a:buNone/>
            </a:pPr>
            <a:r>
              <a:rPr lang="en-US" sz="16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953000"/>
            <a:ext cx="7772400" cy="1066799"/>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1219200"/>
            <a:ext cx="7772400" cy="1219199"/>
          </a:xfrm>
        </p:spPr>
        <p:txBody>
          <a:bodyPr/>
          <a:lstStyle/>
          <a:p>
            <a:pPr algn="ctr"/>
            <a:r>
              <a:rPr lang="en-US" sz="5400" dirty="0" smtClean="0"/>
              <a:t>Queries</a:t>
            </a:r>
            <a:endParaRPr lang="en-US" sz="5400" dirty="0"/>
          </a:p>
        </p:txBody>
      </p:sp>
      <p:sp>
        <p:nvSpPr>
          <p:cNvPr id="6" name="Rectangle 5"/>
          <p:cNvSpPr/>
          <p:nvPr/>
        </p:nvSpPr>
        <p:spPr>
          <a:xfrm>
            <a:off x="3733800" y="2362200"/>
            <a:ext cx="19050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457200" y="1447800"/>
            <a:ext cx="8229600" cy="4724400"/>
          </a:xfrm>
        </p:spPr>
        <p:txBody>
          <a:bodyPr/>
          <a:lstStyle/>
          <a:p>
            <a:pPr lvl="0" algn="just">
              <a:buFont typeface="Wingdings" panose="05000000000000000000" pitchFamily="2" charset="2"/>
              <a:buChar char="§"/>
            </a:pPr>
            <a:r>
              <a:rPr lang="en-US" sz="2400" dirty="0" smtClean="0">
                <a:latin typeface="Times New Roman" panose="02020603050405020304"/>
              </a:rPr>
              <a:t>Agricultural area receives power supply usually in non-peak hours; also frequent power cuts and low voltage supply creates a big problem to farmers. </a:t>
            </a:r>
          </a:p>
          <a:p>
            <a:pPr lvl="0" algn="just">
              <a:buFont typeface="Wingdings" panose="05000000000000000000" pitchFamily="2" charset="2"/>
              <a:buChar char="§"/>
            </a:pPr>
            <a:endParaRPr lang="en-US" sz="2400" dirty="0" smtClean="0">
              <a:latin typeface="Times New Roman" panose="02020603050405020304"/>
            </a:endParaRPr>
          </a:p>
          <a:p>
            <a:pPr lvl="0" algn="just">
              <a:buFont typeface="Wingdings" panose="05000000000000000000" pitchFamily="2" charset="2"/>
              <a:buChar char="§"/>
            </a:pPr>
            <a:r>
              <a:rPr lang="en-US" sz="2400" dirty="0" smtClean="0">
                <a:latin typeface="Times New Roman" panose="02020603050405020304"/>
              </a:rPr>
              <a:t>If farmer fails to attend the irrigation, there is a chance of wastage of water and electricity. Also, excess watering leads to soil damage.</a:t>
            </a:r>
          </a:p>
          <a:p>
            <a:pPr marL="0" lvl="0" indent="0" algn="just">
              <a:buNone/>
            </a:pPr>
            <a:endParaRPr lang="en-US" sz="2400" dirty="0" smtClean="0">
              <a:latin typeface="Times New Roman" panose="02020603050405020304"/>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Literature Survey</a:t>
            </a:r>
            <a:r>
              <a:rPr lang="en-US" dirty="0" smtClean="0"/>
              <a:t/>
            </a:r>
            <a:br>
              <a:rPr lang="en-US" dirty="0" smtClean="0"/>
            </a:br>
            <a:r>
              <a:rPr lang="en-US" dirty="0" smtClean="0"/>
              <a:t>Journal - I</a:t>
            </a:r>
            <a:endParaRPr lang="en-US" dirty="0"/>
          </a:p>
        </p:txBody>
      </p:sp>
      <p:sp>
        <p:nvSpPr>
          <p:cNvPr id="3" name="Content Placeholder 2"/>
          <p:cNvSpPr>
            <a:spLocks noGrp="1"/>
          </p:cNvSpPr>
          <p:nvPr>
            <p:ph idx="1"/>
          </p:nvPr>
        </p:nvSpPr>
        <p:spPr>
          <a:xfrm>
            <a:off x="457200" y="1783080"/>
            <a:ext cx="8229600" cy="4119245"/>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a:t>
            </a:r>
            <a:r>
              <a:rPr lang="en-US" sz="2400" dirty="0" smtClean="0">
                <a:latin typeface="Times New Roman" panose="02020603050405020304" pitchFamily="18" charset="0"/>
                <a:cs typeface="Times New Roman" panose="02020603050405020304" pitchFamily="18" charset="0"/>
              </a:rPr>
              <a:t> SMART IRRIGATION SYSTEM BASED ON SOIL MOISTURE USING IOT</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pl-PL" sz="2400" dirty="0" smtClean="0">
                <a:latin typeface="Times New Roman" panose="02020603050405020304" pitchFamily="18" charset="0"/>
                <a:cs typeface="Times New Roman" panose="02020603050405020304" pitchFamily="18" charset="0"/>
              </a:rPr>
              <a:t>S Nalini Durga, M Ramakrishna</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sym typeface="+mn-ea"/>
              </a:rPr>
              <a:t>(IRJET) </a:t>
            </a:r>
            <a:r>
              <a:rPr lang="en-US" sz="2400" dirty="0" smtClean="0">
                <a:latin typeface="Times New Roman" panose="02020603050405020304" pitchFamily="18" charset="0"/>
                <a:cs typeface="Times New Roman" panose="02020603050405020304" pitchFamily="18" charset="0"/>
              </a:rPr>
              <a:t>June 2018  [1]</a:t>
            </a: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21435"/>
            <a:ext cx="8229600" cy="480949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This paper focuses primarily on reducing the wastage of water and minimizing the manual labor on field for irrigation so that you can saving time, cash and power of the farmer.</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system has three major parts; humidity sensing part, control section and the output section. The soil humidity was detected using soil sensor</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control unit was achieved using  arduino. The output is irrigation system which is controlled by the control unit by switching it on and off depending on the soil moisture contents.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real time conditions sensed data is send to the cloud server for storing and decision making and controlling actions.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 II</a:t>
            </a:r>
            <a:endParaRPr lang="en-US" dirty="0"/>
          </a:p>
        </p:txBody>
      </p:sp>
      <p:sp>
        <p:nvSpPr>
          <p:cNvPr id="3" name="Content Placeholder 2"/>
          <p:cNvSpPr>
            <a:spLocks noGrp="1"/>
          </p:cNvSpPr>
          <p:nvPr>
            <p:ph idx="1"/>
          </p:nvPr>
        </p:nvSpPr>
        <p:spPr>
          <a:xfrm>
            <a:off x="457200" y="1371600"/>
            <a:ext cx="8229600" cy="4800600"/>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 </a:t>
            </a:r>
            <a:r>
              <a:rPr lang="en-US" sz="2400" dirty="0" smtClean="0">
                <a:latin typeface="Times New Roman" panose="02020603050405020304" pitchFamily="18" charset="0"/>
                <a:cs typeface="Times New Roman" panose="02020603050405020304" pitchFamily="18" charset="0"/>
              </a:rPr>
              <a:t>SMART IRRIGATION SYSTEM USING IOT AND RASPBERRY PI</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Ms. Swapnali B.Pawar, Prof. Priti Rajput, Prof. Asif Shaikh</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sym typeface="+mn-ea"/>
              </a:rPr>
              <a:t>(IRJET) </a:t>
            </a:r>
            <a:r>
              <a:rPr lang="en-US" sz="2400" dirty="0" smtClean="0">
                <a:latin typeface="Times New Roman" panose="02020603050405020304" pitchFamily="18" charset="0"/>
                <a:cs typeface="Times New Roman" panose="02020603050405020304" pitchFamily="18" charset="0"/>
              </a:rPr>
              <a:t>August 2018  [2]</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047115"/>
            <a:ext cx="8229600" cy="4896485"/>
          </a:xfrm>
        </p:spPr>
        <p:txBody>
          <a:bodyPr/>
          <a:lstStyle/>
          <a:p>
            <a:pPr marL="0" indent="0" algn="just">
              <a:buFont typeface="Wingdings" panose="05000000000000000000" charset="0"/>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Today automation is one of the important role in human life. The system is not only provides comfort but also reduce energy, efficiency and time saving.</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Whenever there is a change in temperature, humidity and current status of rain of the surroundings these sensors senses the change in temperature and humidity and gives an interrupt signal to the raspberry pi.</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The system can be used to control the water motor automatically and can also monitor the growth of plant by using webcam. We can watch live streaming of farm on mobile phone using suitable application by using Wi-Fi network.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a:t>
            </a:r>
            <a:endParaRPr lang="en-US" dirty="0"/>
          </a:p>
        </p:txBody>
      </p:sp>
      <p:sp>
        <p:nvSpPr>
          <p:cNvPr id="3" name="Content Placeholder 2"/>
          <p:cNvSpPr>
            <a:spLocks noGrp="1"/>
          </p:cNvSpPr>
          <p:nvPr>
            <p:ph idx="1"/>
          </p:nvPr>
        </p:nvSpPr>
        <p:spPr>
          <a:xfrm>
            <a:off x="457200" y="1371600"/>
            <a:ext cx="8229600" cy="4530725"/>
          </a:xfrm>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Title</a:t>
            </a:r>
            <a:r>
              <a:rPr lang="en-US" sz="2400" dirty="0" smtClean="0">
                <a:latin typeface="Times New Roman" panose="02020603050405020304" pitchFamily="18" charset="0"/>
                <a:cs typeface="Times New Roman" panose="02020603050405020304" pitchFamily="18" charset="0"/>
              </a:rPr>
              <a:t>: MOBILE INTEGRATED SMART IRRIGATION MANAGEMENT AND MONITORING SYSTEM USING IOT</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Vaishali S, Suraj S, Vignesh G, Dhivya S and Udhayakumar S</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Published In: </a:t>
            </a:r>
            <a:r>
              <a:rPr lang="en-US" sz="2400" dirty="0" smtClean="0">
                <a:latin typeface="Times New Roman" panose="02020603050405020304" pitchFamily="18" charset="0"/>
                <a:cs typeface="Times New Roman" panose="02020603050405020304" pitchFamily="18" charset="0"/>
              </a:rPr>
              <a:t>(IEEE) 2017 [3]</a:t>
            </a: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44805" y="1143000"/>
            <a:ext cx="8653780" cy="5029200"/>
          </a:xfrm>
        </p:spPr>
        <p:txBody>
          <a:bodyPr/>
          <a:lstStyle/>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This is a Mobile Integrated and smart irrigation system using IOT based on application controlled monitoring system. </a:t>
            </a:r>
            <a:r>
              <a:rPr lang="en-US" sz="2000" dirty="0" smtClean="0">
                <a:latin typeface="Times New Roman" panose="02020603050405020304" pitchFamily="18" charset="0"/>
                <a:cs typeface="Times New Roman" panose="02020603050405020304" pitchFamily="18" charset="0"/>
                <a:sym typeface="+mn-ea"/>
              </a:rPr>
              <a:t>The idea is to focus on parameters such as temperature and soil moisture.</a:t>
            </a:r>
          </a:p>
          <a:p>
            <a:pPr algn="just">
              <a:buNone/>
            </a:pPr>
            <a:endParaRPr lang="en-US" sz="2000" dirty="0" smtClean="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 The main objective of this project is to control the water supply and monitor the plants through a Smartphone.</a:t>
            </a:r>
          </a:p>
          <a:p>
            <a:pPr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smart phone is connected to raspberry pi through Bluetooth. The motor is controlled by the smart phone by the values ON and OFF.</a:t>
            </a: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108</TotalTime>
  <Words>1214</Words>
  <Application>Microsoft Office PowerPoint</Application>
  <PresentationFormat>On-screen Show (4:3)</PresentationFormat>
  <Paragraphs>162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SRIT_PPT_Theme</vt:lpstr>
      <vt:lpstr>SMART IRRIGATION SYSTEM USING IOT</vt:lpstr>
      <vt:lpstr>Contents</vt:lpstr>
      <vt:lpstr>Problem Definition</vt:lpstr>
      <vt:lpstr>Literature Survey Journal - I</vt:lpstr>
      <vt:lpstr>Abstract</vt:lpstr>
      <vt:lpstr>Journal - II</vt:lpstr>
      <vt:lpstr>Abstract</vt:lpstr>
      <vt:lpstr>Conference Paper-I</vt:lpstr>
      <vt:lpstr>Abstract</vt:lpstr>
      <vt:lpstr>Conference Paper-II</vt:lpstr>
      <vt:lpstr>Abstract</vt:lpstr>
      <vt:lpstr>Proposed solution</vt:lpstr>
      <vt:lpstr>Planning Model</vt:lpstr>
      <vt:lpstr>Iterative Waterfall Model</vt:lpstr>
      <vt:lpstr>Planning</vt:lpstr>
      <vt:lpstr>Abstract review comments</vt:lpstr>
      <vt:lpstr>Requirements</vt:lpstr>
      <vt:lpstr>Continued……</vt:lpstr>
      <vt:lpstr>Continued…</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ADMIN</cp:lastModifiedBy>
  <cp:revision>419</cp:revision>
  <dcterms:created xsi:type="dcterms:W3CDTF">2006-08-16T00:00:00Z</dcterms:created>
  <dcterms:modified xsi:type="dcterms:W3CDTF">2019-02-15T05:39:09Z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