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00" r:id="rId2"/>
    <p:sldId id="292" r:id="rId3"/>
    <p:sldId id="297" r:id="rId4"/>
    <p:sldId id="305" r:id="rId5"/>
    <p:sldId id="306" r:id="rId6"/>
    <p:sldId id="308" r:id="rId7"/>
    <p:sldId id="323" r:id="rId8"/>
    <p:sldId id="311" r:id="rId9"/>
    <p:sldId id="309" r:id="rId10"/>
    <p:sldId id="322" r:id="rId11"/>
    <p:sldId id="321" r:id="rId12"/>
    <p:sldId id="320" r:id="rId13"/>
    <p:sldId id="312" r:id="rId14"/>
    <p:sldId id="313" r:id="rId15"/>
    <p:sldId id="314" r:id="rId16"/>
    <p:sldId id="319" r:id="rId17"/>
    <p:sldId id="315" r:id="rId18"/>
    <p:sldId id="317" r:id="rId19"/>
    <p:sldId id="316" r:id="rId20"/>
    <p:sldId id="318" r:id="rId21"/>
    <p:sldId id="276" r:id="rId22"/>
    <p:sldId id="30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9104" autoAdjust="0"/>
  </p:normalViewPr>
  <p:slideViewPr>
    <p:cSldViewPr>
      <p:cViewPr>
        <p:scale>
          <a:sx n="75" d="100"/>
          <a:sy n="75" d="100"/>
        </p:scale>
        <p:origin x="-1236" y="-78"/>
      </p:cViewPr>
      <p:guideLst>
        <p:guide orient="horz" pos="2160"/>
        <p:guide pos="2880"/>
      </p:guideLst>
    </p:cSldViewPr>
  </p:slideViewPr>
  <p:outlineViewPr>
    <p:cViewPr>
      <p:scale>
        <a:sx n="33" d="100"/>
        <a:sy n="33" d="100"/>
      </p:scale>
      <p:origin x="48" y="889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18AA7-702C-4465-8203-2E35EBD7D813}" type="datetimeFigureOut">
              <a:rPr lang="en-US" smtClean="0"/>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1D3D-8CCE-4094-BA05-100300A0A10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A61D3D-8CCE-4094-BA05-100300A0A10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7170" name="Rectangle 2"/>
          <p:cNvSpPr>
            <a:spLocks noGrp="1" noChangeArrowheads="1"/>
          </p:cNvSpPr>
          <p:nvPr>
            <p:ph type="ctrTitle"/>
          </p:nvPr>
        </p:nvSpPr>
        <p:spPr>
          <a:xfrm>
            <a:off x="914401"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2/13/2019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2"/>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dirty="0"/>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2"/>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1" y="228602"/>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2" y="76202"/>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2/13/2019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2"/>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2/13/2019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3600" dirty="0" smtClean="0"/>
              <a:t>SMART IRRIGATION SYSTEM USING IOT</a:t>
            </a:r>
            <a:endParaRPr lang="en-IN" sz="3600" dirty="0"/>
          </a:p>
        </p:txBody>
      </p:sp>
      <p:sp>
        <p:nvSpPr>
          <p:cNvPr id="6" name="Subtitle 5"/>
          <p:cNvSpPr>
            <a:spLocks noGrp="1"/>
          </p:cNvSpPr>
          <p:nvPr>
            <p:ph type="subTitle" idx="1"/>
          </p:nvPr>
        </p:nvSpPr>
        <p:spPr>
          <a:xfrm>
            <a:off x="685800" y="4114800"/>
            <a:ext cx="7848600" cy="1600200"/>
          </a:xfrm>
        </p:spPr>
        <p:txBody>
          <a:bodyPr/>
          <a:lstStyle/>
          <a:p>
            <a:r>
              <a:rPr lang="en-IN" sz="1600" b="1" dirty="0" smtClean="0"/>
              <a:t>BATCH  NO: </a:t>
            </a:r>
            <a:r>
              <a:rPr lang="en-IN" sz="1600" dirty="0" smtClean="0"/>
              <a:t>B11</a:t>
            </a:r>
          </a:p>
          <a:p>
            <a:r>
              <a:rPr lang="en-IN" sz="1600" dirty="0" smtClean="0"/>
              <a:t>SOWMYA </a:t>
            </a:r>
            <a:r>
              <a:rPr lang="en-IN" sz="1600" dirty="0" smtClean="0"/>
              <a:t>.</a:t>
            </a:r>
            <a:r>
              <a:rPr lang="en-IN" sz="1600" dirty="0" smtClean="0"/>
              <a:t>J(154G1A0584)</a:t>
            </a:r>
            <a:endParaRPr lang="en-US" sz="1600" dirty="0" smtClean="0"/>
          </a:p>
          <a:p>
            <a:r>
              <a:rPr lang="en-IN" sz="1600" dirty="0" smtClean="0"/>
              <a:t>SAI  SHARADA.G</a:t>
            </a:r>
            <a:r>
              <a:rPr lang="en-US" sz="1600" dirty="0" smtClean="0"/>
              <a:t> </a:t>
            </a:r>
            <a:r>
              <a:rPr lang="en-US" sz="1600" dirty="0" smtClean="0"/>
              <a:t>(</a:t>
            </a:r>
            <a:r>
              <a:rPr lang="en-IN" sz="1600" dirty="0" smtClean="0"/>
              <a:t>154G1A0576)</a:t>
            </a:r>
            <a:endParaRPr lang="en-US" sz="1600" dirty="0" smtClean="0"/>
          </a:p>
          <a:p>
            <a:r>
              <a:rPr lang="en-IN" sz="1600" dirty="0" smtClean="0"/>
              <a:t>SREEJA.L.S(154G1A0587)</a:t>
            </a:r>
            <a:endParaRPr lang="en-US" sz="1600" dirty="0" smtClean="0"/>
          </a:p>
          <a:p>
            <a:r>
              <a:rPr lang="en-IN" sz="1600" dirty="0" smtClean="0"/>
              <a:t>WASEEM  </a:t>
            </a:r>
            <a:r>
              <a:rPr lang="en-IN" sz="1600" dirty="0" smtClean="0"/>
              <a:t>AKRAM.M</a:t>
            </a:r>
            <a:r>
              <a:rPr lang="en-US" sz="1600" dirty="0" smtClean="0"/>
              <a:t>(</a:t>
            </a:r>
            <a:r>
              <a:rPr lang="en-IN" sz="1600" dirty="0" smtClean="0"/>
              <a:t>154G1A05B0)</a:t>
            </a:r>
          </a:p>
          <a:p>
            <a:pPr lvl="0" algn="ctr"/>
            <a:r>
              <a:rPr lang="en-US" sz="1600" dirty="0" smtClean="0"/>
              <a:t>                     </a:t>
            </a:r>
          </a:p>
          <a:p>
            <a:pPr lvl="0" algn="ctr"/>
            <a:r>
              <a:rPr lang="en-US" sz="1600" dirty="0" smtClean="0"/>
              <a:t>  </a:t>
            </a:r>
            <a:r>
              <a:rPr lang="en-US" sz="2000" b="1" dirty="0" smtClean="0"/>
              <a:t>Srinivasa </a:t>
            </a:r>
            <a:r>
              <a:rPr lang="en-US" sz="2000" b="1" dirty="0" smtClean="0"/>
              <a:t>Ramanujan Institute of Technology</a:t>
            </a:r>
          </a:p>
          <a:p>
            <a:pPr lvl="0" algn="ctr"/>
            <a:r>
              <a:rPr lang="en-US" sz="1600" b="1" dirty="0" smtClean="0"/>
              <a:t>Department of Computer Science &amp; Engineering</a:t>
            </a:r>
          </a:p>
          <a:p>
            <a:endParaRPr lang="en-US" sz="1600" dirty="0"/>
          </a:p>
        </p:txBody>
      </p:sp>
      <p:sp>
        <p:nvSpPr>
          <p:cNvPr id="5" name="TextBox 4"/>
          <p:cNvSpPr txBox="1"/>
          <p:nvPr/>
        </p:nvSpPr>
        <p:spPr>
          <a:xfrm>
            <a:off x="5638800" y="4191000"/>
            <a:ext cx="3124200" cy="861774"/>
          </a:xfrm>
          <a:prstGeom prst="rect">
            <a:avLst/>
          </a:prstGeom>
          <a:noFill/>
        </p:spPr>
        <p:txBody>
          <a:bodyPr wrap="square" rtlCol="0">
            <a:spAutoFit/>
          </a:bodyPr>
          <a:lstStyle/>
          <a:p>
            <a:r>
              <a:rPr lang="en-IN" dirty="0" smtClean="0"/>
              <a:t>Project</a:t>
            </a:r>
            <a:r>
              <a:rPr lang="en-IN" dirty="0" smtClean="0"/>
              <a:t> </a:t>
            </a:r>
            <a:r>
              <a:rPr lang="en-IN" dirty="0" smtClean="0"/>
              <a:t>Guide:       </a:t>
            </a:r>
            <a:r>
              <a:rPr lang="en-IN" sz="1600" dirty="0" smtClean="0"/>
              <a:t>Mr.Y.Ramesh</a:t>
            </a:r>
            <a:r>
              <a:rPr lang="en-IN" sz="1100" dirty="0" smtClean="0"/>
              <a:t> M.Tech</a:t>
            </a:r>
            <a:r>
              <a:rPr lang="en-IN" sz="1600" baseline="-25000" dirty="0" smtClean="0"/>
              <a:t>.                                                                                                      </a:t>
            </a:r>
            <a:r>
              <a:rPr lang="en-IN" sz="1600" dirty="0" smtClean="0"/>
              <a:t>Assistant Professor,CSE</a:t>
            </a:r>
            <a:endParaRPr lang="en-US" sz="1600" dirty="0"/>
          </a:p>
        </p:txBody>
      </p:sp>
      <p:pic>
        <p:nvPicPr>
          <p:cNvPr id="7" name="Picture 6"/>
          <p:cNvPicPr/>
          <p:nvPr/>
        </p:nvPicPr>
        <p:blipFill>
          <a:blip r:embed="rId3" cstate="print"/>
          <a:srcRect/>
          <a:stretch>
            <a:fillRect/>
          </a:stretch>
        </p:blipFill>
        <p:spPr>
          <a:xfrm>
            <a:off x="685800" y="5791200"/>
            <a:ext cx="958103" cy="81438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a:t>
            </a:r>
            <a:endParaRPr lang="en-US" dirty="0"/>
          </a:p>
        </p:txBody>
      </p:sp>
      <p:sp>
        <p:nvSpPr>
          <p:cNvPr id="3" name="Content Placeholder 2"/>
          <p:cNvSpPr>
            <a:spLocks noGrp="1"/>
          </p:cNvSpPr>
          <p:nvPr>
            <p:ph idx="1"/>
          </p:nvPr>
        </p:nvSpPr>
        <p:spPr/>
        <p:txBody>
          <a:bodyPr/>
          <a:lstStyle/>
          <a:p>
            <a:r>
              <a:rPr lang="en-US" sz="2800" b="1" dirty="0" smtClean="0"/>
              <a:t>Title</a:t>
            </a:r>
            <a:r>
              <a:rPr lang="en-US" sz="2800" dirty="0" smtClean="0"/>
              <a:t>:</a:t>
            </a:r>
            <a:r>
              <a:rPr lang="en-US" b="1" dirty="0" smtClean="0"/>
              <a:t>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based smart irrigation monitoring and controlling system.</a:t>
            </a:r>
          </a:p>
          <a:p>
            <a:r>
              <a:rPr lang="en-US" sz="2800" b="1" dirty="0" smtClean="0"/>
              <a:t>Authors:</a:t>
            </a:r>
            <a:r>
              <a:rPr lang="en-US" dirty="0" smtClean="0">
                <a:latin typeface="Times New Roman" pitchFamily="18" charset="0"/>
                <a:cs typeface="Times New Roman" pitchFamily="18" charset="0"/>
              </a:rPr>
              <a:t> Shweta B.Saraf; Dhanashri H. Gawali</a:t>
            </a:r>
          </a:p>
          <a:p>
            <a:r>
              <a:rPr lang="en-US" sz="2800" b="1" dirty="0" smtClean="0"/>
              <a:t>Published On:</a:t>
            </a:r>
            <a:r>
              <a:rPr lang="en-US" sz="2800" dirty="0" smtClean="0">
                <a:latin typeface="Times New Roman" pitchFamily="18" charset="0"/>
                <a:cs typeface="Times New Roman" pitchFamily="18" charset="0"/>
              </a:rPr>
              <a:t>2017</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None/>
            </a:pPr>
            <a:r>
              <a:rPr lang="en-US" sz="1600" dirty="0" smtClean="0">
                <a:latin typeface="Times New Roman" pitchFamily="18" charset="0"/>
                <a:cs typeface="Times New Roman" pitchFamily="18" charset="0"/>
              </a:rPr>
              <a:t>	Interconnection of number of devices through internet describes the Internet of things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Every object is connected with each other through unique identifier so that data can be transferred without human to human interaction. It allows establishing solutions for better management of natural resources. The smart objects embedded with sensors enables interaction with the physical and logical worlds according to the concept of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In this paper proposed system is based on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that uses real time input data. Smart farm irrigation system uses android phone for remote monitoring and controlling of drips through wireless sensor network. </a:t>
            </a:r>
            <a:r>
              <a:rPr lang="en-US" sz="1600" dirty="0" err="1" smtClean="0">
                <a:latin typeface="Times New Roman" pitchFamily="18" charset="0"/>
                <a:cs typeface="Times New Roman" pitchFamily="18" charset="0"/>
              </a:rPr>
              <a:t>Zigbee</a:t>
            </a:r>
            <a:r>
              <a:rPr lang="en-US" sz="1600" dirty="0" smtClean="0">
                <a:latin typeface="Times New Roman" pitchFamily="18" charset="0"/>
                <a:cs typeface="Times New Roman" pitchFamily="18" charset="0"/>
              </a:rPr>
              <a:t> is used for communication between sensor nodes and base station. Real time sensed data handling and demonstration on the server is accomplished using web based java graphical user interface. Wireless monitoring of field irrigation system reduces human intervention and allows remote monitoring and controlling on android phone. Cloud Computing is an attractive solution to the large amount of data generated by the wireless sensor network. This paper proposes and evaluates a cloud-based wireless communication system to monitor and control a set of sensors and actuators to assess the plants water need.</a:t>
            </a:r>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Paper-II</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3200" b="1" dirty="0" smtClean="0"/>
              <a:t>Title</a:t>
            </a:r>
            <a:r>
              <a:rPr lang="en-US" sz="3200" dirty="0" smtClean="0"/>
              <a:t>:</a:t>
            </a:r>
            <a:r>
              <a:rPr lang="en-US" b="1" dirty="0" smtClean="0"/>
              <a:t> </a:t>
            </a:r>
            <a:r>
              <a:rPr lang="en-US" dirty="0" smtClean="0">
                <a:latin typeface="Times New Roman" pitchFamily="18" charset="0"/>
                <a:cs typeface="Times New Roman" pitchFamily="18" charset="0"/>
              </a:rPr>
              <a:t>Smart irrigation with embedded system</a:t>
            </a:r>
          </a:p>
          <a:p>
            <a:pPr>
              <a:buFont typeface="Wingdings" pitchFamily="2" charset="2"/>
              <a:buChar char="§"/>
            </a:pPr>
            <a:r>
              <a:rPr lang="en-US" sz="3200" b="1" dirty="0" smtClean="0"/>
              <a:t>Authors: </a:t>
            </a:r>
            <a:r>
              <a:rPr lang="en-US" dirty="0" smtClean="0"/>
              <a:t>K </a:t>
            </a:r>
            <a:r>
              <a:rPr lang="en-US" dirty="0" err="1" smtClean="0"/>
              <a:t>K</a:t>
            </a:r>
            <a:r>
              <a:rPr lang="en-US" dirty="0" smtClean="0"/>
              <a:t> Namala; Krishna Kanth Prabhu A V ; Anushree Math ; Ashwini Kumari ; Supraja Kulkarni</a:t>
            </a:r>
          </a:p>
          <a:p>
            <a:pPr>
              <a:buFont typeface="Wingdings" pitchFamily="2" charset="2"/>
              <a:buChar char="§"/>
            </a:pPr>
            <a:r>
              <a:rPr lang="en-US" sz="3200" b="1" dirty="0" smtClean="0"/>
              <a:t>Published On: </a:t>
            </a:r>
            <a:r>
              <a:rPr lang="en-US" sz="3200" dirty="0" smtClean="0"/>
              <a:t>2016</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295400"/>
            <a:ext cx="8229600" cy="4530725"/>
          </a:xfrm>
        </p:spPr>
        <p:txBody>
          <a:bodyPr/>
          <a:lstStyle/>
          <a:p>
            <a:pPr algn="just">
              <a:buNone/>
            </a:pPr>
            <a:r>
              <a:rPr lang="en-US" sz="1600" dirty="0" smtClean="0">
                <a:latin typeface="Times New Roman" pitchFamily="18" charset="0"/>
                <a:cs typeface="Times New Roman" pitchFamily="18" charset="0"/>
              </a:rPr>
              <a:t>	This paper proposes intelligent and smart Irrigation system which can be used for controlling the watering or irrigation of flowering plants. It controls the irrigation of plants automatically where the need of human intervention can be reduced. This mainly focused on wastage of water, which is a major concern of modern era. It also aids time saving, cost effectiveness, environmental protection, low maintenance and operating cost and efficient irrigation service. Raspberry Pi (open source) is used in the design of the prototype model in making the system compact and sustainable. The system has sensor which measures the moisture of the soil and switches relay which controls solenoid valve according to the requirement. The model demonstrated gave expected results at the different moisture levels.</a:t>
            </a:r>
          </a:p>
          <a:p>
            <a:pPr algn="just">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Paper-III</a:t>
            </a:r>
            <a:endParaRPr lang="en-US" dirty="0"/>
          </a:p>
        </p:txBody>
      </p:sp>
      <p:sp>
        <p:nvSpPr>
          <p:cNvPr id="3" name="Content Placeholder 2"/>
          <p:cNvSpPr>
            <a:spLocks noGrp="1"/>
          </p:cNvSpPr>
          <p:nvPr>
            <p:ph idx="1"/>
          </p:nvPr>
        </p:nvSpPr>
        <p:spPr>
          <a:xfrm>
            <a:off x="457200" y="1371600"/>
            <a:ext cx="8229600" cy="4530725"/>
          </a:xfrm>
        </p:spPr>
        <p:txBody>
          <a:bodyPr/>
          <a:lstStyle/>
          <a:p>
            <a:r>
              <a:rPr lang="en-US" sz="2800" b="1" dirty="0" smtClean="0"/>
              <a:t>Title</a:t>
            </a:r>
            <a:r>
              <a:rPr lang="en-US" sz="2800" dirty="0" smtClean="0"/>
              <a:t>: Mobile Integrated Smart Irrigation Management and Monitoring System Using IOT</a:t>
            </a:r>
          </a:p>
          <a:p>
            <a:pPr>
              <a:buFont typeface="Wingdings" pitchFamily="2" charset="2"/>
              <a:buChar char="§"/>
            </a:pPr>
            <a:r>
              <a:rPr lang="en-US" sz="2800" b="1" dirty="0" smtClean="0"/>
              <a:t>Authors: </a:t>
            </a:r>
            <a:r>
              <a:rPr lang="en-US" sz="2800" dirty="0" err="1" smtClean="0"/>
              <a:t>Vaishali</a:t>
            </a:r>
            <a:r>
              <a:rPr lang="en-US" sz="2800" dirty="0" smtClean="0"/>
              <a:t> S, Suraj S, Vignesh G, Dhivya S and </a:t>
            </a:r>
            <a:r>
              <a:rPr lang="en-US" sz="2800" dirty="0" err="1" smtClean="0"/>
              <a:t>Udhayakumar</a:t>
            </a:r>
            <a:r>
              <a:rPr lang="en-US" sz="2800" dirty="0" smtClean="0"/>
              <a:t> S</a:t>
            </a:r>
          </a:p>
          <a:p>
            <a:pPr>
              <a:buFont typeface="Wingdings" pitchFamily="2" charset="2"/>
              <a:buChar char="§"/>
            </a:pPr>
            <a:r>
              <a:rPr lang="en-US" sz="2800" b="1" dirty="0" smtClean="0"/>
              <a:t>Published On: </a:t>
            </a:r>
            <a:r>
              <a:rPr lang="en-US" sz="2800" dirty="0" smtClean="0"/>
              <a:t>2017</a:t>
            </a:r>
          </a:p>
          <a:p>
            <a:pPr>
              <a:buFont typeface="Wingdings" pitchFamily="2" charset="2"/>
              <a:buChar char="§"/>
            </a:pPr>
            <a:endParaRPr lang="en-US" sz="2800" b="1" dirty="0" smtClean="0"/>
          </a:p>
          <a:p>
            <a:pPr>
              <a:buNone/>
            </a:pPr>
            <a:endParaRPr lang="en-US" sz="2800" b="1" dirty="0" smtClean="0"/>
          </a:p>
          <a:p>
            <a:endParaRPr lang="en-US" sz="2800"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143000"/>
            <a:ext cx="8229600" cy="4530725"/>
          </a:xfrm>
        </p:spPr>
        <p:txBody>
          <a:bodyPr/>
          <a:lstStyle/>
          <a:p>
            <a:pPr algn="just">
              <a:buNone/>
            </a:pPr>
            <a:r>
              <a:rPr lang="en-US" sz="1600" dirty="0" smtClean="0">
                <a:latin typeface="Times New Roman" pitchFamily="18" charset="0"/>
                <a:cs typeface="Times New Roman" pitchFamily="18" charset="0"/>
              </a:rPr>
              <a:t>	Agriculture has been the most important practice from very beginning of the human civilization. Traditional methods that are used for irrigation, such as overhead sprinkler and flood type, is not that much efficient. They results in a lot of wastage of water and can also promote disease such as fungus formation due to over moisture in the soil. Automated irrigation system is essential for conservation of the water and indirectly viability of the farm since it is an important commodity. About 85% of total available water resources across the world are solely used for the irrigation purpose. In upcoming years this demand is likely to increase because of increasing population. To meet this demand we must adopt new techniques which will conserve need of water for irrigation process. In automation system water availability to crop is monitored through sensors and as per need watering is done through the controlled irrigation. The almost infinite capabilities of storage and processing, the rapid elasticity makes cloud computing an attractive solution to the large amount of data generated. The idea is to focus on parameters such as temperature and soil moisture. This is a Mobile Integrated and smart irrigation system using IOT based on application controlled monitoring system. The main objective of this project is to control the water supply and monitor the plants through a Smartphone.</a:t>
            </a:r>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 Paper-IV</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Title: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based control and automation of smart irrigation system.</a:t>
            </a:r>
          </a:p>
          <a:p>
            <a:r>
              <a:rPr lang="en-US" b="1" dirty="0" smtClean="0">
                <a:latin typeface="Times New Roman" pitchFamily="18" charset="0"/>
                <a:cs typeface="Times New Roman" pitchFamily="18" charset="0"/>
              </a:rPr>
              <a:t>Authors: </a:t>
            </a:r>
            <a:r>
              <a:rPr lang="en-US" dirty="0" smtClean="0">
                <a:latin typeface="Times New Roman" pitchFamily="18" charset="0"/>
                <a:cs typeface="Times New Roman" pitchFamily="18" charset="0"/>
              </a:rPr>
              <a:t>M Monica ; B. </a:t>
            </a:r>
            <a:r>
              <a:rPr lang="en-US" dirty="0" err="1" smtClean="0">
                <a:latin typeface="Times New Roman" pitchFamily="18" charset="0"/>
                <a:cs typeface="Times New Roman" pitchFamily="18" charset="0"/>
              </a:rPr>
              <a:t>Yeshika</a:t>
            </a:r>
            <a:r>
              <a:rPr lang="en-US" dirty="0" smtClean="0">
                <a:latin typeface="Times New Roman" pitchFamily="18" charset="0"/>
                <a:cs typeface="Times New Roman" pitchFamily="18" charset="0"/>
              </a:rPr>
              <a:t> ; G.S </a:t>
            </a:r>
            <a:r>
              <a:rPr lang="en-US" dirty="0" err="1" smtClean="0">
                <a:latin typeface="Times New Roman" pitchFamily="18" charset="0"/>
                <a:cs typeface="Times New Roman" pitchFamily="18" charset="0"/>
              </a:rPr>
              <a:t>Abhishek</a:t>
            </a:r>
            <a:r>
              <a:rPr lang="en-US" dirty="0" smtClean="0">
                <a:latin typeface="Times New Roman" pitchFamily="18" charset="0"/>
                <a:cs typeface="Times New Roman" pitchFamily="18" charset="0"/>
              </a:rPr>
              <a:t> ; H.A Sanjay ; </a:t>
            </a:r>
            <a:r>
              <a:rPr lang="en-US" dirty="0" err="1" smtClean="0">
                <a:latin typeface="Times New Roman" pitchFamily="18" charset="0"/>
                <a:cs typeface="Times New Roman" pitchFamily="18" charset="0"/>
              </a:rPr>
              <a:t>Sankar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Dasiga</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Published:</a:t>
            </a:r>
            <a:r>
              <a:rPr lang="en-US" sz="2800" dirty="0" smtClean="0">
                <a:latin typeface="Times New Roman" pitchFamily="18" charset="0"/>
                <a:cs typeface="Times New Roman" pitchFamily="18" charset="0"/>
              </a:rPr>
              <a:t> 2017</a:t>
            </a: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4530725"/>
          </a:xfrm>
        </p:spPr>
        <p:txBody>
          <a:bodyPr/>
          <a:lstStyle/>
          <a:p>
            <a:pPr algn="just">
              <a:buNone/>
            </a:pPr>
            <a:r>
              <a:rPr lang="en-US" sz="1600" dirty="0" smtClean="0">
                <a:latin typeface="Times New Roman" pitchFamily="18" charset="0"/>
                <a:cs typeface="Times New Roman" pitchFamily="18" charset="0"/>
              </a:rPr>
              <a:t>      India has a population of more than a billion and its requirement for water increases each year as the demand for food increases hence management of water resources to sustain this massive population is of high importance. The agricultural sector, an important sector of our economy accounts for a good percentage of our nation’s GDP and of the exports. With advancement in technology we can establish a system that automates the irrigation process such that there is efficient usage of water and create an ease of work load for the farmers. With embedded technology and Internet of Things, in this work we have designed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based automated irrigation system for the Indian scenario. Our system is able to deliver optimal water to the plants based on moisture, light and temperature levels which are obtained through sensors. The farmer will be able to monitor the parameters through the mobile app which is integrated with cloud storage. By analyzing and comparing previous year’s data and our current data we are able to efficiently find a way to save water.</a:t>
            </a:r>
            <a:endParaRPr lang="en-US" sz="1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dirty="0" smtClean="0"/>
              <a:t>Planning Model</a:t>
            </a:r>
            <a:endParaRPr lang="en-US" dirty="0"/>
          </a:p>
        </p:txBody>
      </p:sp>
      <p:sp>
        <p:nvSpPr>
          <p:cNvPr id="3" name="Content Placeholder 2"/>
          <p:cNvSpPr>
            <a:spLocks noGrp="1"/>
          </p:cNvSpPr>
          <p:nvPr>
            <p:ph idx="1"/>
          </p:nvPr>
        </p:nvSpPr>
        <p:spPr>
          <a:xfrm>
            <a:off x="457200" y="1371600"/>
            <a:ext cx="8229600" cy="4530725"/>
          </a:xfrm>
        </p:spPr>
        <p:txBody>
          <a:bodyPr/>
          <a:lstStyle/>
          <a:p>
            <a:pPr>
              <a:buNone/>
            </a:pPr>
            <a:r>
              <a:rPr lang="en-US" sz="3200" b="1" dirty="0" smtClean="0"/>
              <a:t>Iterative  Waterfall Model:</a:t>
            </a:r>
          </a:p>
          <a:p>
            <a:pPr>
              <a:buNone/>
            </a:pPr>
            <a:endParaRPr lang="en-US" dirty="0"/>
          </a:p>
        </p:txBody>
      </p:sp>
      <p:pic>
        <p:nvPicPr>
          <p:cNvPr id="5" name="Picture 4" descr="Iterative1_thumb.jpg"/>
          <p:cNvPicPr>
            <a:picLocks noChangeAspect="1"/>
          </p:cNvPicPr>
          <p:nvPr/>
        </p:nvPicPr>
        <p:blipFill>
          <a:blip r:embed="rId2" cstate="print"/>
          <a:stretch>
            <a:fillRect/>
          </a:stretch>
        </p:blipFill>
        <p:spPr>
          <a:xfrm>
            <a:off x="457200" y="2133600"/>
            <a:ext cx="8077200" cy="350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a:xfrm>
            <a:off x="533400" y="1295400"/>
            <a:ext cx="8229600" cy="4530725"/>
          </a:xfrm>
        </p:spPr>
        <p:txBody>
          <a:bodyPr/>
          <a:lstStyle/>
          <a:p>
            <a:pPr>
              <a:buNone/>
            </a:pPr>
            <a:r>
              <a:rPr lang="en-US" dirty="0" smtClean="0"/>
              <a:t>Time Schedule:</a:t>
            </a:r>
          </a:p>
          <a:p>
            <a:r>
              <a:rPr lang="en-US" dirty="0" smtClean="0"/>
              <a:t>Week - 1 : Gathering Requirements</a:t>
            </a:r>
          </a:p>
          <a:p>
            <a:r>
              <a:rPr lang="en-US" dirty="0" smtClean="0"/>
              <a:t>Week - 2 : Designing                           </a:t>
            </a:r>
          </a:p>
          <a:p>
            <a:r>
              <a:rPr lang="en-US" dirty="0" smtClean="0"/>
              <a:t>Week - 3 : Coding</a:t>
            </a:r>
          </a:p>
          <a:p>
            <a:r>
              <a:rPr lang="en-US" dirty="0" smtClean="0"/>
              <a:t>Week - 4 : Testing and Implementation</a:t>
            </a:r>
          </a:p>
          <a:p>
            <a:r>
              <a:rPr lang="en-US" dirty="0" smtClean="0"/>
              <a:t>Week - 5 : Maintenance</a:t>
            </a:r>
          </a:p>
          <a:p>
            <a:endParaRPr lang="en-US" dirty="0" smtClean="0"/>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cs typeface="Times New Roman" pitchFamily="18" charset="0"/>
              </a:rPr>
              <a:t>Problem Definition</a:t>
            </a:r>
          </a:p>
          <a:p>
            <a:r>
              <a:rPr lang="en-US" dirty="0" smtClean="0">
                <a:cs typeface="Times New Roman" pitchFamily="18" charset="0"/>
              </a:rPr>
              <a:t>Literature Survey</a:t>
            </a:r>
          </a:p>
          <a:p>
            <a:r>
              <a:rPr lang="en-US" dirty="0" smtClean="0">
                <a:cs typeface="Times New Roman" pitchFamily="18" charset="0"/>
              </a:rPr>
              <a:t>Planning</a:t>
            </a:r>
            <a:endParaRPr lang="en-US" dirty="0" smtClean="0">
              <a:cs typeface="Times New Roman" pitchFamily="18" charset="0"/>
            </a:endParaRPr>
          </a:p>
          <a:p>
            <a:r>
              <a:rPr lang="en-US" dirty="0" smtClean="0">
                <a:cs typeface="Times New Roman" pitchFamily="18" charset="0"/>
              </a:rPr>
              <a:t>References</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Waterfall Model…</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07"/>
            <a:ext cx="8229600" cy="1139825"/>
          </a:xfrm>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30725"/>
          </a:xfrm>
        </p:spPr>
        <p:txBody>
          <a:bodyPr/>
          <a:lstStyle/>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457200" y="1447800"/>
            <a:ext cx="8229600" cy="4724400"/>
          </a:xfrm>
        </p:spPr>
        <p:txBody>
          <a:bodyPr/>
          <a:lstStyle/>
          <a:p>
            <a:pPr lvl="0" algn="just"/>
            <a:r>
              <a:rPr lang="en-US" sz="2400" dirty="0" smtClean="0">
                <a:latin typeface="Times New Roman" panose="02020603050405020304"/>
              </a:rPr>
              <a:t>Agricultural area receives power supply usually in non-peak hours; also frequent power cuts and low voltage supply creates a big problem to farmers. </a:t>
            </a:r>
            <a:endParaRPr lang="en-US" sz="2400" dirty="0" smtClean="0">
              <a:latin typeface="Times New Roman" panose="02020603050405020304"/>
            </a:endParaRPr>
          </a:p>
          <a:p>
            <a:pPr lvl="0" algn="just"/>
            <a:r>
              <a:rPr lang="en-US" sz="2400" dirty="0" smtClean="0">
                <a:latin typeface="Times New Roman" panose="02020603050405020304"/>
              </a:rPr>
              <a:t>If </a:t>
            </a:r>
            <a:r>
              <a:rPr lang="en-US" sz="2400" dirty="0" smtClean="0">
                <a:latin typeface="Times New Roman" panose="02020603050405020304"/>
              </a:rPr>
              <a:t>farmer fails to attend the irrigation, there is a chance of wastage of water and electricity. Also, excess watering leads to soil damage.</a:t>
            </a:r>
          </a:p>
          <a:p>
            <a:pPr marL="0" lvl="0" indent="0" algn="just">
              <a:buNone/>
            </a:pPr>
            <a:r>
              <a:rPr lang="en-US" sz="2400" dirty="0" smtClean="0">
                <a:latin typeface="Times New Roman" panose="02020603050405020304"/>
              </a:rPr>
              <a:t> </a:t>
            </a: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246185"/>
          </a:xfrm>
        </p:spPr>
        <p:txBody>
          <a:bodyPr/>
          <a:lstStyle/>
          <a:p>
            <a:r>
              <a:rPr lang="en-US" dirty="0" smtClean="0"/>
              <a:t>Literature Survey</a:t>
            </a:r>
            <a:br>
              <a:rPr lang="en-US" dirty="0" smtClean="0"/>
            </a:br>
            <a:r>
              <a:rPr lang="en-US" dirty="0" smtClean="0"/>
              <a:t>       Journals…</a:t>
            </a:r>
            <a:endParaRPr lang="en-US" dirty="0"/>
          </a:p>
        </p:txBody>
      </p:sp>
      <p:sp>
        <p:nvSpPr>
          <p:cNvPr id="3" name="Content Placeholder 2"/>
          <p:cNvSpPr>
            <a:spLocks noGrp="1"/>
          </p:cNvSpPr>
          <p:nvPr>
            <p:ph idx="1"/>
          </p:nvPr>
        </p:nvSpPr>
        <p:spPr>
          <a:xfrm>
            <a:off x="533400" y="1676400"/>
            <a:ext cx="8229600" cy="4530725"/>
          </a:xfrm>
        </p:spPr>
        <p:txBody>
          <a:bodyPr/>
          <a:lstStyle/>
          <a:p>
            <a:pPr algn="just">
              <a:buNone/>
            </a:pPr>
            <a:r>
              <a:rPr lang="en-US" b="1" dirty="0" smtClean="0">
                <a:solidFill>
                  <a:schemeClr val="accent6"/>
                </a:solidFill>
                <a:latin typeface="+mj-lt"/>
                <a:cs typeface="Times New Roman" pitchFamily="18" charset="0"/>
              </a:rPr>
              <a:t>Journal - I</a:t>
            </a:r>
          </a:p>
          <a:p>
            <a:r>
              <a:rPr lang="en-US" b="1" dirty="0" smtClean="0"/>
              <a:t>Title: </a:t>
            </a:r>
            <a:r>
              <a:rPr lang="en-US" sz="2800" dirty="0" smtClean="0"/>
              <a:t>IOT Based Smart Agriculture Monitoring System </a:t>
            </a:r>
          </a:p>
          <a:p>
            <a:r>
              <a:rPr lang="en-US" b="1" dirty="0" smtClean="0"/>
              <a:t>Authors: </a:t>
            </a:r>
            <a:r>
              <a:rPr lang="en-US" dirty="0" err="1" smtClean="0"/>
              <a:t>Dr.N.Suma,Sandra</a:t>
            </a:r>
            <a:r>
              <a:rPr lang="en-US" dirty="0" smtClean="0"/>
              <a:t> Rhea Samson, </a:t>
            </a:r>
            <a:r>
              <a:rPr lang="en-US" dirty="0" err="1" smtClean="0"/>
              <a:t>S.Saranya,G.Shanmugapriya,R.Subhashri</a:t>
            </a:r>
            <a:r>
              <a:rPr lang="en-US" dirty="0" smtClean="0"/>
              <a:t> </a:t>
            </a:r>
          </a:p>
          <a:p>
            <a:pPr>
              <a:buNone/>
            </a:pPr>
            <a:endParaRPr lang="en-US" b="1" dirty="0" smtClean="0"/>
          </a:p>
          <a:p>
            <a:endParaRPr lang="en-US" sz="2800" b="1" dirty="0" smtClean="0"/>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None/>
            </a:pPr>
            <a:r>
              <a:rPr lang="en-US" sz="2000" dirty="0" smtClean="0"/>
              <a:t>	Agriculture is the primary occupation in our country for ages. But now due to migration of people from rural to urban there is hindrance in agriculture. So to overcome this problem we go for smart agriculture techniques using </a:t>
            </a:r>
            <a:r>
              <a:rPr lang="en-US" sz="2000" dirty="0" err="1" smtClean="0"/>
              <a:t>IoT</a:t>
            </a:r>
            <a:r>
              <a:rPr lang="en-US" sz="2000" dirty="0" smtClean="0"/>
              <a:t>. This project includes various features like GPS based remote controlled monitoring, moisture &amp; temperature sensing, intruders scaring, security, leaf wetness and proper irrigation facilities. It makes use of wireless sensor networks for noting the soil properties and environmental factors continuously. Various sensor nodes are deployed at different locations in the farm. Controlling these parameters are through any remote device or internet services and the operations are performed by interfacing sensors, Wi-Fi, camera with microcontroller. This concept is created as a product and given to the farmer’s welfare.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 II</a:t>
            </a:r>
            <a:endParaRPr lang="en-US" dirty="0"/>
          </a:p>
        </p:txBody>
      </p:sp>
      <p:sp>
        <p:nvSpPr>
          <p:cNvPr id="3" name="Content Placeholder 2"/>
          <p:cNvSpPr>
            <a:spLocks noGrp="1"/>
          </p:cNvSpPr>
          <p:nvPr>
            <p:ph idx="1"/>
          </p:nvPr>
        </p:nvSpPr>
        <p:spPr>
          <a:xfrm>
            <a:off x="457200" y="1371600"/>
            <a:ext cx="8229600" cy="4530725"/>
          </a:xfrm>
        </p:spPr>
        <p:txBody>
          <a:bodyPr/>
          <a:lstStyle/>
          <a:p>
            <a:r>
              <a:rPr lang="en-US" sz="2800" b="1" dirty="0" smtClean="0"/>
              <a:t>Title:</a:t>
            </a:r>
            <a:r>
              <a:rPr lang="en-US" sz="2800" dirty="0" smtClean="0">
                <a:latin typeface="Times New Roman" pitchFamily="18" charset="0"/>
                <a:cs typeface="Times New Roman" pitchFamily="18" charset="0"/>
              </a:rPr>
              <a:t> SMART IRRIGATION SYSTEM BASED ON SOIL MOISTURE USING IOT</a:t>
            </a:r>
          </a:p>
          <a:p>
            <a:r>
              <a:rPr lang="en-US" sz="2800" b="1" dirty="0" smtClean="0"/>
              <a:t>Authors: </a:t>
            </a:r>
            <a:r>
              <a:rPr lang="pl-PL" sz="2800" dirty="0" smtClean="0">
                <a:latin typeface="Times New Roman" pitchFamily="18" charset="0"/>
                <a:cs typeface="Times New Roman" pitchFamily="18" charset="0"/>
              </a:rPr>
              <a:t>S Nalini Durga, M Ramakrishna</a:t>
            </a:r>
            <a:endParaRPr lang="en-US" sz="2800" dirty="0" smtClean="0">
              <a:latin typeface="Times New Roman" pitchFamily="18" charset="0"/>
              <a:cs typeface="Times New Roman" pitchFamily="18" charset="0"/>
            </a:endParaRPr>
          </a:p>
          <a:p>
            <a:r>
              <a:rPr lang="en-US" sz="2800" b="1" dirty="0" smtClean="0"/>
              <a:t>Published On: </a:t>
            </a:r>
            <a:r>
              <a:rPr lang="en-US" sz="2800" dirty="0" smtClean="0">
                <a:latin typeface="Times New Roman" pitchFamily="18" charset="0"/>
                <a:cs typeface="Times New Roman" pitchFamily="18" charset="0"/>
              </a:rPr>
              <a:t>June 2018</a:t>
            </a:r>
          </a:p>
          <a:p>
            <a:endParaRPr lang="en-US" sz="28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None/>
            </a:pPr>
            <a:r>
              <a:rPr lang="en-US" sz="1600" dirty="0" smtClean="0">
                <a:latin typeface="Times New Roman" pitchFamily="18" charset="0"/>
                <a:cs typeface="Times New Roman" pitchFamily="18" charset="0"/>
              </a:rPr>
              <a:t>	Agriculture remains the sector which contributes the highest to India’s GDP. But, when considering technology that is deployed in this field, we find that the development is not tremendous. Now a day’s there is huge enhancement in technologies which have a significant impact on various fields like agriculture, healthcare etc. Agriculture is the primary occupation in our country. India’s major income source is depending on agriculture therefore the development of agriculture is important. In today also most of the irrigation system are operated manually. The available traditional techniques are like drip irrigation, sprinkler irrigation etc. These techniques are need to be combined with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so that we can make use of water vary efficiently.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helps to access information and make major decision making process by getting different values from sensors like soil moisture, water level sensors, water quality etc. This paper focuses primarily on reducing the wastage of water and minimizing the manual labor on field for irrigation so that you can saving time, cash and power of the farmer.</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 III</a:t>
            </a:r>
            <a:endParaRPr lang="en-US" dirty="0"/>
          </a:p>
        </p:txBody>
      </p:sp>
      <p:sp>
        <p:nvSpPr>
          <p:cNvPr id="3" name="Content Placeholder 2"/>
          <p:cNvSpPr>
            <a:spLocks noGrp="1"/>
          </p:cNvSpPr>
          <p:nvPr>
            <p:ph idx="1"/>
          </p:nvPr>
        </p:nvSpPr>
        <p:spPr/>
        <p:txBody>
          <a:bodyPr/>
          <a:lstStyle/>
          <a:p>
            <a:r>
              <a:rPr lang="en-US" sz="2800" b="1" dirty="0" smtClean="0"/>
              <a:t>Title: </a:t>
            </a:r>
            <a:r>
              <a:rPr lang="en-US" sz="2800" dirty="0" smtClean="0">
                <a:latin typeface="Times New Roman" pitchFamily="18" charset="0"/>
                <a:cs typeface="Times New Roman" pitchFamily="18" charset="0"/>
              </a:rPr>
              <a:t>Smart Irrigation System Using IOT And Raspberry Pi</a:t>
            </a:r>
          </a:p>
          <a:p>
            <a:r>
              <a:rPr lang="en-US" sz="2800" b="1" dirty="0" smtClean="0"/>
              <a:t>Authors: </a:t>
            </a:r>
            <a:r>
              <a:rPr lang="en-US" sz="2800" dirty="0" smtClean="0">
                <a:latin typeface="Times New Roman" pitchFamily="18" charset="0"/>
                <a:cs typeface="Times New Roman" pitchFamily="18" charset="0"/>
              </a:rPr>
              <a:t>Ms. Swapnali B.Pawar, Prof. Priti Rajput, Prof. Asif Shaikh</a:t>
            </a:r>
          </a:p>
          <a:p>
            <a:r>
              <a:rPr lang="en-US" sz="2800" b="1" dirty="0" smtClean="0"/>
              <a:t>Published On: </a:t>
            </a:r>
            <a:r>
              <a:rPr lang="en-US" sz="2800" dirty="0" smtClean="0">
                <a:latin typeface="Times New Roman" pitchFamily="18" charset="0"/>
                <a:cs typeface="Times New Roman" pitchFamily="18" charset="0"/>
              </a:rPr>
              <a:t>August 2018</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219200"/>
            <a:ext cx="8229600" cy="4724400"/>
          </a:xfrm>
        </p:spPr>
        <p:txBody>
          <a:bodyPr/>
          <a:lstStyle/>
          <a:p>
            <a:pPr algn="just">
              <a:buNone/>
            </a:pPr>
            <a:r>
              <a:rPr lang="en-US" sz="1600" dirty="0" smtClean="0"/>
              <a:t>	Water is the important source in human life. Around 80 % to 90 % water used in agriculture field. As due to day by day growth in globalization and population water consumption is also increases. There is challenge in front of every country to reduce the farm water consumption and provide fresh and healthy food. Today automation is one of the important role in human life. The system is not only provides comfort but also reduce energy, efficiency and time saving. Whenever there is a change in temperature, humidity and current status of rain of the surroundings these sensors senses the change in temperature and humidity and gives an interrupt signal to the raspberry pi. Now a day the industries are using an automation and control machines which are high in cost and not suitable for using in a farm &amp; garden field. So in this work we design a smart irrigation technology based on IOT using Raspberry pi. The system can be used to control the water motor automatically and can also monitor the growth of plant by using webcam. We can watch live streaming of farm on mobile phone using suitable application by using </a:t>
            </a:r>
            <a:r>
              <a:rPr lang="en-US" sz="1600" dirty="0" err="1" smtClean="0"/>
              <a:t>WiFi</a:t>
            </a:r>
            <a:r>
              <a:rPr lang="en-US" sz="1600" dirty="0" smtClean="0"/>
              <a:t> network. Raspberry pi is the main heart of the overall system.</a:t>
            </a:r>
            <a:endParaRPr lang="en-US" sz="1600" dirty="0"/>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1958</TotalTime>
  <Words>506</Words>
  <Application>Microsoft Office PowerPoint</Application>
  <PresentationFormat>On-screen Show (4:3)</PresentationFormat>
  <Paragraphs>81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SRIT_PPT_Theme</vt:lpstr>
      <vt:lpstr>SMART IRRIGATION SYSTEM USING IOT</vt:lpstr>
      <vt:lpstr>Contents</vt:lpstr>
      <vt:lpstr>Problem Definition</vt:lpstr>
      <vt:lpstr>Literature Survey        Journals…</vt:lpstr>
      <vt:lpstr>Abstract</vt:lpstr>
      <vt:lpstr>Journal - II</vt:lpstr>
      <vt:lpstr>Abstract</vt:lpstr>
      <vt:lpstr>Journal - III</vt:lpstr>
      <vt:lpstr>Abstract</vt:lpstr>
      <vt:lpstr>Conference Paper-I</vt:lpstr>
      <vt:lpstr>Abstract</vt:lpstr>
      <vt:lpstr>Conference Paper-II</vt:lpstr>
      <vt:lpstr>Abstract</vt:lpstr>
      <vt:lpstr>Conference Paper-III</vt:lpstr>
      <vt:lpstr>Abstract</vt:lpstr>
      <vt:lpstr>Conference Paper-IV</vt:lpstr>
      <vt:lpstr>Abstract</vt:lpstr>
      <vt:lpstr>Planning Model</vt:lpstr>
      <vt:lpstr>Planning</vt:lpstr>
      <vt:lpstr>Iterative Waterfall Model…</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ADMIN</cp:lastModifiedBy>
  <cp:revision>364</cp:revision>
  <dcterms:created xsi:type="dcterms:W3CDTF">2006-08-16T00:00:00Z</dcterms:created>
  <dcterms:modified xsi:type="dcterms:W3CDTF">2019-02-13T13:28:20Z</dcterms:modified>
</cp:coreProperties>
</file>