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b8728c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b8728c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d1b67bb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d1b67bb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South Africa is an outlier - it has more than triple the amount of deaths than the country with the second highest COVID-19 deaths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 on recordkeeping and availability of data in developing countries, especially ones with large rural populations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variables don’t cover the same period of time - COVID-19 deaths is the total # of deaths since the beginning of the pandemic until current day, while most of our variables cover the entirety of 2019 (or most recent data available)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 countries did not have data for % of population that has handwashing facilities available to them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d1b67bb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d1b67bb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d1b67bb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2d1b67bb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d1b67bb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d1b67bb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d1b67bb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2d1b67bb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2d1b67bb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2d1b67bb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Original dataset from Kaggle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Country, total cases, total deaths, total recovered, total population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Compiled from various government websites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Added data from The World Bank databank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d1b67bb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d1b67bb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skewness of data, and how we know deaths are not normally distributed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d1b67bb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d1b67bb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d1b67bb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2d1b67bb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d1b67bb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d1b67bb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in Africa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 2509, Fall ‘21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10: Sejoon P., Sneha B., Tyler 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Regression Analysis: Hypothesis Tests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605412"/>
            <a:ext cx="4575623" cy="19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900" y="1605413"/>
            <a:ext cx="4267200" cy="1932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0" y="3899825"/>
            <a:ext cx="89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these F-tests, we can conclude that the linear specification is preferred to the quadratic and cubic 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Data Limitations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311725" y="142865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Limitations on recordkeeping and availability of data in developing countries, especially ones with large rural populations.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South Africa is an outlier - it has more than triple the amount of deaths than the country with the second highest COVID-19 deaths.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variables don’t cover the same period of time - COVID-19 deaths is the total # of deaths since the beginning of the pandemic until current day, while most of our variables cover the entirety of 2019 (or most recent data available).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 countries did not have data for % of population that has handwashing facilities available to them.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675" y="639600"/>
            <a:ext cx="8234100" cy="42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VII. Conclusion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Healthcare expenditure, population, Africa infrastructure development index have positive effect on COVID deaths.  </a:t>
            </a:r>
            <a:endParaRPr sz="2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Population density and education have negative causal effect on COVID deaths in Africa. </a:t>
            </a:r>
            <a:endParaRPr sz="2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 country's percentage of population that's over 65 years of age or has diabetes or has access to handwashing facilities does not seem to have a causal effect on COVID deaths in Africa, which is contradictory to what has been indicated by general science, which might be due to under counting of COVID-19 deaths by country.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92775"/>
            <a:ext cx="8520600" cy="4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0"/>
              <a:t>Table of Contents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AutoNum type="romanUcPeriod"/>
            </a:pPr>
            <a:r>
              <a:rPr lang="en" sz="1840"/>
              <a:t>Abstract</a:t>
            </a:r>
            <a:endParaRPr sz="184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AutoNum type="romanUcPeriod"/>
            </a:pPr>
            <a:r>
              <a:rPr lang="en" sz="1840"/>
              <a:t>Hypothesis</a:t>
            </a:r>
            <a:endParaRPr sz="184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AutoNum type="romanUcPeriod"/>
            </a:pPr>
            <a:r>
              <a:rPr lang="en" sz="1840"/>
              <a:t>Data </a:t>
            </a:r>
            <a:endParaRPr sz="184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AutoNum type="romanUcPeriod"/>
            </a:pPr>
            <a:r>
              <a:rPr lang="en" sz="1840"/>
              <a:t>Exploratory Analysis</a:t>
            </a:r>
            <a:endParaRPr sz="1840"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AutoNum type="alphaUcPeriod"/>
            </a:pPr>
            <a:r>
              <a:rPr lang="en" sz="1840"/>
              <a:t>Descriptive Statistics</a:t>
            </a:r>
            <a:endParaRPr sz="1840"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AutoNum type="alphaUcPeriod"/>
            </a:pPr>
            <a:r>
              <a:rPr lang="en" sz="1840"/>
              <a:t>Plot 1: COVID Deaths Histogram</a:t>
            </a:r>
            <a:endParaRPr sz="1840"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AutoNum type="alphaUcPeriod"/>
            </a:pPr>
            <a:r>
              <a:rPr lang="en" sz="1840"/>
              <a:t>Plot 2: COVID Deaths vs age65 Regression</a:t>
            </a:r>
            <a:endParaRPr sz="184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AutoNum type="romanUcPeriod"/>
            </a:pPr>
            <a:r>
              <a:rPr lang="en" sz="1840"/>
              <a:t>Regression Analysis</a:t>
            </a:r>
            <a:endParaRPr sz="1840"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AutoNum type="alphaUcPeriod"/>
            </a:pPr>
            <a:r>
              <a:rPr lang="en" sz="1840"/>
              <a:t>Baseline Regression</a:t>
            </a:r>
            <a:endParaRPr sz="1840"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AutoNum type="alphaUcPeriod"/>
            </a:pPr>
            <a:r>
              <a:rPr lang="en" sz="1840"/>
              <a:t>Alternative Regression</a:t>
            </a:r>
            <a:endParaRPr sz="1840"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AutoNum type="alphaUcPeriod"/>
            </a:pPr>
            <a:r>
              <a:rPr lang="en" sz="1840"/>
              <a:t>Hypothesis Tests</a:t>
            </a:r>
            <a:endParaRPr sz="184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AutoNum type="romanUcPeriod"/>
            </a:pPr>
            <a:r>
              <a:rPr lang="en" sz="1840"/>
              <a:t>Data Shortcomings</a:t>
            </a:r>
            <a:endParaRPr sz="184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AutoNum type="romanUcPeriod"/>
            </a:pPr>
            <a:r>
              <a:rPr lang="en" sz="1840"/>
              <a:t>Conclusion</a:t>
            </a:r>
            <a:endParaRPr sz="184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</a:t>
            </a:r>
            <a:r>
              <a:rPr lang="en"/>
              <a:t>Abstract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25" y="1875300"/>
            <a:ext cx="8435700" cy="233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COVID-19 has spread worldwide with more than 260M cases reported, resulting in 5.2M deaths. COVID has impacted the world’s most developed economies by stifling trade, travel, GDP, and a host of other economic indicators. Africa is the world’s poorest continent as defined by people living in 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poverty, and therefore includes a population that is vulnerable to the spread of infectious disease. Africa is also the continent with the least amount of vaccinated individuals. Therefore, we collected and analyzed data on COVID-19 deaths for each country in Africa, and have chosen variables we believe to be indicators in driving deaths. 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675" y="798600"/>
            <a:ext cx="8239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II. </a:t>
            </a:r>
            <a:r>
              <a:rPr b="1" lang="en"/>
              <a:t>Hypothesis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COVID-19 deaths are likely to be higher in more populated, less developed countries.</a:t>
            </a:r>
            <a:endParaRPr sz="2244"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Less developed</a:t>
            </a:r>
            <a:r>
              <a:rPr lang="en"/>
              <a:t>: We use this term to mean a country with a less robust economy as it relates to education, development indicators (AIDI), lower healthcare costs per capita, and a country with a low political stability score.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300" y="1398951"/>
            <a:ext cx="5164875" cy="36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10375" y="1483100"/>
            <a:ext cx="3502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dataset from Kaggle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Country, total cases, total deaths, total recovered, total population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Compiled from respective government websites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Added data from the World Bank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2019 data, or most recent available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Self-calculated fields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logPop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deathPer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Dummy variable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Variable of interest: deaths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947500" y="1483100"/>
            <a:ext cx="4620000" cy="188700"/>
          </a:xfrm>
          <a:prstGeom prst="rect">
            <a:avLst/>
          </a:prstGeom>
          <a:solidFill>
            <a:srgbClr val="FFFF00">
              <a:alpha val="2135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947500" y="1876125"/>
            <a:ext cx="4620000" cy="188700"/>
          </a:xfrm>
          <a:prstGeom prst="rect">
            <a:avLst/>
          </a:prstGeom>
          <a:solidFill>
            <a:srgbClr val="FFFF00">
              <a:alpha val="2135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947500" y="2269150"/>
            <a:ext cx="4620000" cy="188700"/>
          </a:xfrm>
          <a:prstGeom prst="rect">
            <a:avLst/>
          </a:prstGeom>
          <a:solidFill>
            <a:srgbClr val="FFFF00">
              <a:alpha val="2135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947500" y="3213625"/>
            <a:ext cx="4620000" cy="188700"/>
          </a:xfrm>
          <a:prstGeom prst="rect">
            <a:avLst/>
          </a:prstGeom>
          <a:solidFill>
            <a:srgbClr val="FFFF00">
              <a:alpha val="2135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947500" y="3997700"/>
            <a:ext cx="4735200" cy="188700"/>
          </a:xfrm>
          <a:prstGeom prst="rect">
            <a:avLst/>
          </a:prstGeom>
          <a:solidFill>
            <a:srgbClr val="FFFF00">
              <a:alpha val="2135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947500" y="4186400"/>
            <a:ext cx="4620000" cy="188700"/>
          </a:xfrm>
          <a:prstGeom prst="rect">
            <a:avLst/>
          </a:prstGeom>
          <a:solidFill>
            <a:srgbClr val="FFFF00">
              <a:alpha val="2135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Exploratory Analysis: </a:t>
            </a:r>
            <a:r>
              <a:rPr lang="en"/>
              <a:t>Descriptive Statistics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5" y="1433513"/>
            <a:ext cx="88011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5" y="382870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 are 54 countries included in the dataset, which includes all countries in Africa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average healthcare spend per capita is $372.86 USD, compared to ~$10,600 in the USA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average years of compulsory schooling is 8 with a standard deviation of ~2 years.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average population size is 25.612M.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Political stability is relatively low on the continent, sitting at -.64 on a scale from -2.5 to 2.5, with 2.5 being the most political stable a country can be.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average population density is 117 people per square mile; for context, the USA has a population density of ~93 people per square mile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South Africa has, by far, the most deaths at 89,562 while Burundi has the least at 38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Exploratory Analysis: Plots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886" y="1472875"/>
            <a:ext cx="4415689" cy="29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50" y="1472875"/>
            <a:ext cx="4181200" cy="32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59150" y="4666875"/>
            <a:ext cx="334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Confirms distribution of deaths is not normal, so we will transform using log of deaths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692550" y="4743825"/>
            <a:ext cx="334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Older countries face more COVID deaths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Regression Analysis: Baseline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091650" y="2334825"/>
            <a:ext cx="480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country with 1USD higher HEPC, would have 0.1% more COVID deaths on average.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country with 1 person per sq mile more, would have 0.3% lesser COVID deaths on average.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a country's population increases by 1% , it would have 1.657% more COVID deaths on average.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country with a 1 point higher AIDI score, would have 4.3% more COVID deaths on 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a country's mandatory schooling is increased by 1 year , it would have 17.3% lesser COVID deaths on average.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estimates are statistically significant and the magnitude of the effects is economically significant.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HEPC, population density, log of population, AIDI, and education explain 67.6% of the variation in log deaths. 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" y="1302575"/>
            <a:ext cx="3753126" cy="376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2849475" y="1751550"/>
            <a:ext cx="526200" cy="3315300"/>
          </a:xfrm>
          <a:prstGeom prst="rect">
            <a:avLst/>
          </a:prstGeom>
          <a:solidFill>
            <a:srgbClr val="FFFF00">
              <a:alpha val="2135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112" y="1372875"/>
            <a:ext cx="5122025" cy="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Regression Analysis: Alternative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990463" y="2476600"/>
            <a:ext cx="480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alt regression, we included dictatorship (dummy), political stability and FDI which we thought may contribute to COVID-19 deaths.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Adjusted R2 increased, but these variables are </a:t>
            </a:r>
            <a:r>
              <a:rPr lang="en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statistically significant and also decreased the estimator’s coefficient.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baseline shows significant 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ffect to R2 when we add education, so we added square and cube variations of this estimator, which indicated a rise in adjusted R2 but not much change in the coefficients.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75" y="1277025"/>
            <a:ext cx="3377060" cy="38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450" y="1373650"/>
            <a:ext cx="5168925" cy="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