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154AA8-0B73-4AF6-9E6C-E55F8114C1EB}">
  <a:tblStyle styleId="{53154AA8-0B73-4AF6-9E6C-E55F8114C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EE0B0C8-BFB7-4FC6-86D9-3799A4E0C99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it would be relatable. What all our efforts comes to eventually. :)</a:t>
            </a:r>
            <a:br>
              <a:rPr lang="en"/>
            </a:br>
            <a:r>
              <a:rPr lang="en"/>
              <a:t>We hope you get some few insights on future STEM careers.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cb8fb9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5cb8fb9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123806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123806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Masters because more than 50% data is for that and well, we are doing Masters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Females reduce with higher WorkEx, especially &gt; 20 years, while Males distribution is consistent, since most women would have started doing higher studies in STEM  only recently.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123806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5123806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 off around 130K, in fact women start off better. But, with higher work ex, difference increases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9ccf82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9ccf82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cb8fb9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cb8fb9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123806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123806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next 10 min, we will talk about...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c49a7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c49a7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dataset, filtered for US alone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cb8fb9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cb8fb9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education is expensive. But, is it all worth it?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4ec98a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4ec98a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Alright, here’s A short data landscape on Education before we dive in to the insight!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9bc34c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9bc34c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clustering data also shows a similar trend, where we see most people with the degree!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cb8fb90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cb8fb9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cb8fb9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cb8fb9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this question, we used Clustering.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4ec98a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44ec98a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ackogozaly/data-science-and-stem-salaries" TargetMode="External"/><Relationship Id="rId4" Type="http://schemas.openxmlformats.org/officeDocument/2006/relationships/hyperlink" Target="https://www.levels.fyi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STEM Salaries in US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167300"/>
            <a:ext cx="76881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MSBA Group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Sandhya, Sneha, Sumei, Tejaswini, Yuxin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Insight #3:</a:t>
            </a:r>
            <a:endParaRPr b="0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Is there </a:t>
            </a:r>
            <a:r>
              <a:rPr b="0" i="1" lang="en" sz="3700"/>
              <a:t>really</a:t>
            </a:r>
            <a:r>
              <a:rPr lang="en" sz="3700"/>
              <a:t> a gender pay gap </a:t>
            </a:r>
            <a:br>
              <a:rPr lang="en" sz="3700"/>
            </a:br>
            <a:r>
              <a:rPr lang="en" sz="3700"/>
              <a:t>in STEM?</a:t>
            </a:r>
            <a:endParaRPr sz="3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on Gender Data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2765325"/>
            <a:ext cx="3303074" cy="2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871900" y="1909375"/>
            <a:ext cx="654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Normalizing for same Education and Work Experience levels.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Below data split for Masters Degree Students alone: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Nearly 70% is Male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Work Ex: Will focus on first 20 years of career, since the Female data becomes &lt;100 post.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765325"/>
            <a:ext cx="2257425" cy="20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</a:t>
            </a:r>
            <a:r>
              <a:rPr lang="en"/>
              <a:t>s there a gender bias in STEM?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890225" y="4233475"/>
            <a:ext cx="7632900" cy="7434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Yes, s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tock options cause the bias primarily. </a:t>
            </a:r>
            <a:b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the pay starts off on equal footing, men get ~18% more stock after 5+ years of Work Experience. </a:t>
            </a:r>
            <a:b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Girls, negotiate better on stocks!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25" y="1957000"/>
            <a:ext cx="2829000" cy="224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4"/>
          <p:cNvGrpSpPr/>
          <p:nvPr/>
        </p:nvGrpSpPr>
        <p:grpSpPr>
          <a:xfrm>
            <a:off x="5280825" y="1925763"/>
            <a:ext cx="3008121" cy="2307700"/>
            <a:chOff x="4613200" y="1836725"/>
            <a:chExt cx="3008121" cy="2307700"/>
          </a:xfrm>
        </p:grpSpPr>
        <p:pic>
          <p:nvPicPr>
            <p:cNvPr id="178" name="Google Shape;17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13200" y="1836725"/>
              <a:ext cx="3008121" cy="230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4"/>
            <p:cNvSpPr/>
            <p:nvPr/>
          </p:nvSpPr>
          <p:spPr>
            <a:xfrm>
              <a:off x="5413125" y="2543987"/>
              <a:ext cx="917325" cy="919113"/>
            </a:xfrm>
            <a:prstGeom prst="flowChartProcess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4"/>
          <p:cNvSpPr/>
          <p:nvPr/>
        </p:nvSpPr>
        <p:spPr>
          <a:xfrm>
            <a:off x="2177725" y="2098950"/>
            <a:ext cx="917325" cy="8932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781325" y="2061750"/>
            <a:ext cx="7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 Salary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662650" y="2061750"/>
            <a:ext cx="7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Stock Grant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461500" y="2223250"/>
            <a:ext cx="917400" cy="5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Only 5-8% difference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7464900" y="2223250"/>
            <a:ext cx="953100" cy="5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Nearly 20%</a:t>
            </a:r>
            <a:r>
              <a:rPr b="1" lang="en" sz="1000">
                <a:solidFill>
                  <a:srgbClr val="FF0000"/>
                </a:solidFill>
              </a:rPr>
              <a:t> difference!!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[Extra] How does a career in Data Science look like?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29450" y="2164600"/>
            <a:ext cx="409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en" sz="1200"/>
              <a:t>Good News: </a:t>
            </a:r>
            <a:r>
              <a:rPr lang="en" sz="1200"/>
              <a:t>Right place to earn. </a:t>
            </a:r>
            <a:br>
              <a:rPr lang="en" sz="1200"/>
            </a:br>
            <a:r>
              <a:rPr lang="en" sz="1200"/>
              <a:t>West Coast earn more than East Coast.</a:t>
            </a:r>
            <a:br>
              <a:rPr lang="en" sz="1200"/>
            </a:br>
            <a:r>
              <a:rPr lang="en" sz="1200"/>
              <a:t>Again, the difference comes in stocks.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en" sz="1200"/>
              <a:t>More Good News:</a:t>
            </a:r>
            <a:r>
              <a:rPr lang="en" sz="1200"/>
              <a:t> Most</a:t>
            </a:r>
            <a:r>
              <a:rPr lang="en" sz="1200"/>
              <a:t> major companies recruit more Masters candidates, compared to PhD. </a:t>
            </a:r>
            <a:br>
              <a:rPr lang="en" sz="1200"/>
            </a:br>
            <a:r>
              <a:rPr lang="en" sz="1200"/>
              <a:t>Although, Google is an exception.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Decreasing order of Yearly Compensation: </a:t>
            </a:r>
            <a:br>
              <a:rPr lang="en" sz="1200"/>
            </a:br>
            <a:r>
              <a:rPr lang="en" sz="1200"/>
              <a:t>Facebook &gt; Google &gt; Apple &gt; Amazon &gt; MS</a:t>
            </a:r>
            <a:endParaRPr sz="1200"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523" y="2260198"/>
            <a:ext cx="3408953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5481450" y="1967100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Data Scientists: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Masters vs PhD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11"/>
              <a:t>Hope you got a STEM career perspective.</a:t>
            </a:r>
            <a:endParaRPr b="0" sz="28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All the best!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talk about: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Overview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Description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Cleaning brief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Three Key Insights: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a Masters or PhD worth it?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Loyalty to a company a reward or penalty?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there </a:t>
            </a:r>
            <a:r>
              <a:rPr i="1" lang="en"/>
              <a:t>really</a:t>
            </a:r>
            <a:r>
              <a:rPr lang="en"/>
              <a:t> a gender pay gap in STEM field?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Science Career </a:t>
            </a:r>
            <a:r>
              <a:rPr lang="en"/>
              <a:t>[Extra]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1753613" y="2568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{53154AA8-0B73-4AF6-9E6C-E55F8114C1EB}</a:tableStyleId>
              </a:tblPr>
              <a:tblGrid>
                <a:gridCol w="822775"/>
                <a:gridCol w="1832350"/>
                <a:gridCol w="2878100"/>
              </a:tblGrid>
              <a:tr h="29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Key </a:t>
                      </a:r>
                      <a:r>
                        <a:rPr b="1" lang="en" sz="800"/>
                        <a:t>Columns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Cleaning Brief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Demographic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Education, </a:t>
                      </a:r>
                      <a:br>
                        <a:rPr lang="en" sz="800"/>
                      </a:br>
                      <a:r>
                        <a:rPr lang="en" sz="800"/>
                        <a:t>Gender, Race </a:t>
                      </a:r>
                      <a:br>
                        <a:rPr lang="en" sz="800"/>
                      </a:br>
                      <a:r>
                        <a:rPr lang="en" sz="800"/>
                        <a:t>Location [city, state, country]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Location: Split to city, state and filtered </a:t>
                      </a:r>
                      <a:r>
                        <a:rPr b="1" lang="en" sz="800" u="sng"/>
                        <a:t>US</a:t>
                      </a:r>
                      <a:r>
                        <a:rPr lang="en" sz="800" u="sng"/>
                        <a:t> states</a:t>
                      </a:r>
                      <a:r>
                        <a:rPr lang="en" sz="800"/>
                        <a:t> into East Coast, West Coast, Central &lt;region&gt; column</a:t>
                      </a:r>
                      <a:br>
                        <a:rPr lang="en" sz="800"/>
                      </a:br>
                      <a:r>
                        <a:rPr lang="en" sz="800"/>
                        <a:t>For ML, converted Education, Race &amp; Region to dummies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3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Professional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 Company, Job Title, Level,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Years of Experience, </a:t>
                      </a:r>
                      <a:br>
                        <a:rPr lang="en" sz="800"/>
                      </a:br>
                      <a:r>
                        <a:rPr lang="en" sz="800"/>
                        <a:t>Years at Company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For ML, we converted to dummies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For insights and analysis, converted to categorical bins</a:t>
                      </a:r>
                      <a:br>
                        <a:rPr lang="en" sz="800"/>
                      </a:br>
                      <a:r>
                        <a:rPr lang="en" sz="800"/>
                        <a:t>Dropped Level, since no golden standard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12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 USD] Total Yearly Compensation,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Base Salary, Bonus, Stock Grant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For ML, used as is</a:t>
                      </a:r>
                      <a:br>
                        <a:rPr lang="en" sz="800"/>
                      </a:br>
                      <a:r>
                        <a:rPr lang="en" sz="800"/>
                        <a:t>For insights and analysis, converted to categorical bins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Other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Timestamp, rownumber, dmaid,tag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Dropped columns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/>
        </p:nvSpPr>
        <p:spPr>
          <a:xfrm>
            <a:off x="369975" y="3220900"/>
            <a:ext cx="1211700" cy="646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Initially,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#Rows: 62642 &amp; #Columns: 18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458800" y="3260200"/>
            <a:ext cx="1318800" cy="646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Finally,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#Rows: 52840 &amp;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#Columns:  19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581675" y="3507850"/>
            <a:ext cx="1719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286850" y="3507850"/>
            <a:ext cx="1719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17125" y="2011250"/>
            <a:ext cx="80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Kaggle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Data Science &amp; STEM Salaries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scraped off from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levels.fyi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Insight #1:</a:t>
            </a:r>
            <a:endParaRPr b="0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Is a Masters or PhD worth it?</a:t>
            </a:r>
            <a:endParaRPr sz="3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on Education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853850"/>
            <a:ext cx="48213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50% records had education, of which &gt;</a:t>
            </a:r>
            <a:r>
              <a:rPr lang="en" sz="950"/>
              <a:t>50% is Masters Degree</a:t>
            </a:r>
            <a:br>
              <a:rPr lang="en" sz="950"/>
            </a:br>
            <a:endParaRPr sz="950"/>
          </a:p>
          <a:p>
            <a:pPr indent="-2889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Role: As level of Education rises, people get into specialised technical fields </a:t>
            </a:r>
            <a:br>
              <a:rPr lang="en" sz="950"/>
            </a:br>
            <a:r>
              <a:rPr lang="en" sz="950"/>
              <a:t>Eg. most PhD only in Software, Hardware &amp; Data Science</a:t>
            </a:r>
            <a:endParaRPr sz="95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-2280" r="2279" t="0"/>
          <a:stretch/>
        </p:blipFill>
        <p:spPr>
          <a:xfrm>
            <a:off x="1062375" y="2711875"/>
            <a:ext cx="2955150" cy="19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825" y="997336"/>
            <a:ext cx="1974350" cy="17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0300" y="2711838"/>
            <a:ext cx="3995450" cy="20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5550750" y="4672000"/>
            <a:ext cx="2724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i="1"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Software Engineer is highest, but  numbers  is removed because it was 4X higher and skewing the  scale</a:t>
            </a:r>
            <a:endParaRPr i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491075" y="4672000"/>
            <a:ext cx="2724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i="1"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*30+ years of experience has &lt;100 records. Removed for analysis.</a:t>
            </a:r>
            <a:endParaRPr i="1"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122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is a Masters or PhD worth it?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457700" y="1797300"/>
            <a:ext cx="4240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For Master’s, the salary is </a:t>
            </a:r>
            <a:r>
              <a:rPr b="1" lang="en" sz="1200"/>
              <a:t>10% higher</a:t>
            </a:r>
            <a:r>
              <a:rPr lang="en" sz="1200"/>
              <a:t> than Bachelor’s on average, but there’s a </a:t>
            </a:r>
            <a:r>
              <a:rPr b="1" lang="en" sz="1200"/>
              <a:t>15% jump after 15 years</a:t>
            </a:r>
            <a:r>
              <a:rPr lang="en" sz="1200"/>
              <a:t> of Work Experience 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For PhD, the salary is </a:t>
            </a:r>
            <a:r>
              <a:rPr b="1" lang="en" sz="1200"/>
              <a:t>30% higher</a:t>
            </a:r>
            <a:r>
              <a:rPr lang="en" sz="1200"/>
              <a:t> than Masters. Difference is not just in the beginning years, but even with higher experience.</a:t>
            </a:r>
            <a:endParaRPr sz="12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189" y="1873925"/>
            <a:ext cx="3675811" cy="23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544000" y="4385275"/>
            <a:ext cx="6674100" cy="548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Yes, it </a:t>
            </a:r>
            <a:r>
              <a:rPr b="1" i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worth it! For Masters, differentiation is more so in the long run. </a:t>
            </a:r>
            <a:b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But, a PhD could catalyse the career throughout.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4706300" y="30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{5EE0B0C8-BFB7-4FC6-86D9-3799A4E0C992}</a:tableStyleId>
              </a:tblPr>
              <a:tblGrid>
                <a:gridCol w="495300"/>
                <a:gridCol w="847725"/>
                <a:gridCol w="676275"/>
                <a:gridCol w="638175"/>
                <a:gridCol w="609600"/>
                <a:gridCol w="619125"/>
              </a:tblGrid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cluster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Salary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Years of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Experience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BachelorsDegree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Masters</a:t>
                      </a:r>
                      <a:br>
                        <a:rPr b="1" lang="en" sz="900"/>
                      </a:br>
                      <a:r>
                        <a:rPr b="1" lang="en" sz="900"/>
                        <a:t>Degree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DoctorateDegree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$823,811.09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15.13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$447,412.24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C0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11.77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D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0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93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A0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$270,385.53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C4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D6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BD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$152,788.16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7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Insight #2:</a:t>
            </a:r>
            <a:endParaRPr b="0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Is Loyalty a reward or penalty?</a:t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0" y="2006250"/>
            <a:ext cx="4268975" cy="28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on Clustering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966075" y="979938"/>
            <a:ext cx="34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Key Differentiator in clusters: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4966075" y="131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{5EE0B0C8-BFB7-4FC6-86D9-3799A4E0C992}</a:tableStyleId>
              </a:tblPr>
              <a:tblGrid>
                <a:gridCol w="438150"/>
                <a:gridCol w="866775"/>
                <a:gridCol w="704850"/>
              </a:tblGrid>
              <a:tr h="35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cluster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Yearly Salary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Years of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Experience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$823811.09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15.13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19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$447412.24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C0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11.77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D33"/>
                    </a:solidFill>
                  </a:tcPr>
                </a:tc>
              </a:tr>
              <a:tr h="19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$270385.53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C45D"/>
                    </a:solidFill>
                  </a:tcPr>
                </a:tc>
              </a:tr>
              <a:tr h="19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$152788.16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20"/>
          <p:cNvSpPr/>
          <p:nvPr/>
        </p:nvSpPr>
        <p:spPr>
          <a:xfrm>
            <a:off x="7212325" y="1398675"/>
            <a:ext cx="1281900" cy="8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 expected, #records in each higher salary band is decreasing</a:t>
            </a:r>
            <a:endParaRPr sz="1000"/>
          </a:p>
        </p:txBody>
      </p:sp>
      <p:sp>
        <p:nvSpPr>
          <p:cNvPr id="144" name="Google Shape;144;p20"/>
          <p:cNvSpPr/>
          <p:nvPr/>
        </p:nvSpPr>
        <p:spPr>
          <a:xfrm>
            <a:off x="3098951" y="2411024"/>
            <a:ext cx="1093800" cy="8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All clusters have &gt;1000 records</a:t>
            </a:r>
            <a:endParaRPr sz="1000"/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4966075" y="265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{53154AA8-0B73-4AF6-9E6C-E55F8114C1EB}</a:tableStyleId>
              </a:tblPr>
              <a:tblGrid>
                <a:gridCol w="670450"/>
                <a:gridCol w="285770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Columns Used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Salary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ase, </a:t>
                      </a: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bonus, stock grant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Work Ex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Years of Experience, Years at Company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Education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Masters_Degree, Bachelors_Degree, Doctorate_Degree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Location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region_Central, region_West, region_East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Gender &amp; Race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gender_Female, gender_male, gender_Other,</a:t>
                      </a:r>
                      <a:b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race_Asian, race_White, race_Black, Hispanic, Two or More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is Loyalty a reward or </a:t>
            </a:r>
            <a:r>
              <a:rPr lang="en"/>
              <a:t>penalty</a:t>
            </a:r>
            <a:r>
              <a:rPr lang="en"/>
              <a:t>?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228650" y="3315225"/>
            <a:ext cx="4156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</a:t>
            </a:r>
            <a:r>
              <a:rPr lang="en" sz="1200"/>
              <a:t>hile overall Work Experience is highly correlated with salary (44%), t</a:t>
            </a:r>
            <a:r>
              <a:rPr lang="en" sz="1200"/>
              <a:t>here is only a 16% correlation between Years at a company and Salary.</a:t>
            </a:r>
            <a:endParaRPr sz="12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318" y="1853856"/>
            <a:ext cx="3425025" cy="24223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1"/>
          <p:cNvGraphicFramePr/>
          <p:nvPr/>
        </p:nvGraphicFramePr>
        <p:xfrm>
          <a:off x="4638350" y="20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{5EE0B0C8-BFB7-4FC6-86D9-3799A4E0C992}</a:tableStyleId>
              </a:tblPr>
              <a:tblGrid>
                <a:gridCol w="485875"/>
                <a:gridCol w="977025"/>
                <a:gridCol w="968700"/>
                <a:gridCol w="1148150"/>
              </a:tblGrid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cluster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Yearly </a:t>
                      </a:r>
                      <a:r>
                        <a:rPr b="1" lang="en" sz="900"/>
                        <a:t>Salary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Years of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Experience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Years at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Company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</a:t>
                      </a:r>
                      <a:r>
                        <a:rPr lang="en" sz="900"/>
                        <a:t>823811.09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15.13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</a:t>
                      </a:r>
                      <a:r>
                        <a:rPr lang="en" sz="900"/>
                        <a:t>447412.24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C0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11.77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D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</a:t>
                      </a:r>
                      <a:r>
                        <a:rPr lang="en" sz="900"/>
                        <a:t>270385.53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C4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</a:t>
                      </a:r>
                      <a:r>
                        <a:rPr lang="en" sz="900"/>
                        <a:t>152788.16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1"/>
          <p:cNvSpPr txBox="1"/>
          <p:nvPr/>
        </p:nvSpPr>
        <p:spPr>
          <a:xfrm>
            <a:off x="1544000" y="4349550"/>
            <a:ext cx="6674100" cy="354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No, not so rewarding! To earn more than $400K, move on to the next challenge after 3-5 years.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327100" y="2051675"/>
            <a:ext cx="964400" cy="148447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303100" y="2413625"/>
            <a:ext cx="651200" cy="39607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