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8"/>
  </p:notesMasterIdLst>
  <p:sldIdLst>
    <p:sldId id="256" r:id="rId2"/>
    <p:sldId id="270" r:id="rId3"/>
    <p:sldId id="271" r:id="rId4"/>
    <p:sldId id="257" r:id="rId5"/>
    <p:sldId id="268" r:id="rId6"/>
    <p:sldId id="259" r:id="rId7"/>
    <p:sldId id="269" r:id="rId8"/>
    <p:sldId id="258" r:id="rId9"/>
    <p:sldId id="263" r:id="rId10"/>
    <p:sldId id="281" r:id="rId11"/>
    <p:sldId id="280" r:id="rId12"/>
    <p:sldId id="282" r:id="rId13"/>
    <p:sldId id="272" r:id="rId14"/>
    <p:sldId id="261" r:id="rId15"/>
    <p:sldId id="262" r:id="rId16"/>
    <p:sldId id="264" r:id="rId17"/>
    <p:sldId id="273" r:id="rId18"/>
    <p:sldId id="265" r:id="rId19"/>
    <p:sldId id="266" r:id="rId20"/>
    <p:sldId id="267" r:id="rId21"/>
    <p:sldId id="275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8C683D81-499E-451B-BB8E-B7DFDB05663F}">
          <p14:sldIdLst>
            <p14:sldId id="256"/>
            <p14:sldId id="270"/>
            <p14:sldId id="271"/>
          </p14:sldIdLst>
        </p14:section>
        <p14:section name="WAF - What is" id="{77401BCE-48A1-428E-805E-1EF6FEE8C664}">
          <p14:sldIdLst>
            <p14:sldId id="257"/>
            <p14:sldId id="268"/>
            <p14:sldId id="259"/>
            <p14:sldId id="269"/>
            <p14:sldId id="258"/>
            <p14:sldId id="263"/>
          </p14:sldIdLst>
        </p14:section>
        <p14:section name="Web service" id="{96BA43A9-3E0B-48D2-8560-B36838FEF44D}">
          <p14:sldIdLst>
            <p14:sldId id="281"/>
            <p14:sldId id="280"/>
            <p14:sldId id="282"/>
          </p14:sldIdLst>
        </p14:section>
        <p14:section name="מקטע ללא כותרת" id="{16375DA2-5C6D-4F0E-8E77-E1ABE8BF4C58}">
          <p14:sldIdLst>
            <p14:sldId id="272"/>
            <p14:sldId id="261"/>
            <p14:sldId id="262"/>
            <p14:sldId id="264"/>
          </p14:sldIdLst>
        </p14:section>
        <p14:section name="SPA" id="{7C037775-9C49-4D3F-8180-BE77F0FA3EFE}">
          <p14:sldIdLst>
            <p14:sldId id="273"/>
            <p14:sldId id="265"/>
            <p14:sldId id="266"/>
            <p14:sldId id="267"/>
          </p14:sldIdLst>
        </p14:section>
        <p14:section name="Flask demo" id="{BA935C71-41A4-45B8-8512-31C3A4236696}">
          <p14:sldIdLst>
            <p14:sldId id="275"/>
            <p14:sldId id="274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9037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2F869F1-EB93-4752-BC23-40B5B85160CE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BBFF9F1-5DCA-4423-A383-FD69B83C7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65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Mostly a directory that everyone has read access to.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46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04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02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08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00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FF9F1-5DCA-4423-A383-FD69B83C7706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5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09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0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21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6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3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05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2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4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66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328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2347DB-8BED-4D02-A7F1-27C5B844BB1B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16669F-8568-45E5-9A2B-2E27525464C5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flask-diamond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EE54E7DA-46EC-45EA-7C24-9D20D418A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cap="none" dirty="0"/>
              <a:t>Web Application Frameworks (WAFs) &amp;</a:t>
            </a:r>
            <a:br>
              <a:rPr lang="en-US" cap="none" dirty="0"/>
            </a:br>
            <a:endParaRPr lang="he-IL" cap="none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C5940D-9A99-21E3-2C27-78C237644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Yuval Dolev</a:t>
            </a:r>
            <a:endParaRPr lang="he-IL" sz="2800" dirty="0"/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8407A723-9CBB-3D64-0D6D-4F50E7E1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7695"/>
            <a:ext cx="3033720" cy="11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2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46786E64-10D9-698F-767F-0E57A20E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81BADF4-5B68-0211-0261-A771935AB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7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977DE3-324A-8673-B5FB-FEC887E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096BC-F2CC-0D11-F644-317389D6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r>
              <a:rPr lang="he-IL" dirty="0"/>
              <a:t>שרת אינטרנט (או על רשת שאינה בהכרח האינטרנט) שמספק שירות ללקוחות דרך משאבים, למשל משאבי </a:t>
            </a:r>
            <a:r>
              <a:rPr lang="en-US" dirty="0"/>
              <a:t>XML, JSON</a:t>
            </a:r>
            <a:r>
              <a:rPr lang="he-IL" dirty="0"/>
              <a:t>, דפי </a:t>
            </a:r>
            <a:r>
              <a:rPr lang="en-US" dirty="0"/>
              <a:t>HTML</a:t>
            </a:r>
            <a:r>
              <a:rPr lang="he-IL" dirty="0"/>
              <a:t> עם </a:t>
            </a:r>
            <a:r>
              <a:rPr lang="en-US" dirty="0"/>
              <a:t>CSS</a:t>
            </a:r>
            <a:r>
              <a:rPr lang="he-IL" dirty="0"/>
              <a:t> ו-</a:t>
            </a:r>
            <a:r>
              <a:rPr lang="en-US" dirty="0"/>
              <a:t>JS</a:t>
            </a:r>
            <a:r>
              <a:rPr lang="he-IL" dirty="0"/>
              <a:t>, תמונות, קבצים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09BBDA5-7ECE-B1A5-9898-1F5DE9D5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723787"/>
            <a:ext cx="1146970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38DA03-55B1-08C6-63FA-06384503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vs. Web Application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057947-D4ED-3233-F8B0-DF7FDEA9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אין הסכמה אוניברסלית על המונחים האלה.</a:t>
            </a:r>
          </a:p>
          <a:p>
            <a:pPr marL="0" indent="0">
              <a:buNone/>
            </a:pPr>
            <a:r>
              <a:rPr lang="he-IL" dirty="0"/>
              <a:t>תשובות </a:t>
            </a:r>
            <a:r>
              <a:rPr lang="he-IL" u="sng" dirty="0"/>
              <a:t>אפשריות</a:t>
            </a:r>
            <a:r>
              <a:rPr lang="he-IL" i="1" dirty="0"/>
              <a:t>: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</a:t>
            </a:r>
            <a:r>
              <a:rPr lang="en-US" dirty="0"/>
              <a:t>Web Application</a:t>
            </a:r>
            <a:r>
              <a:rPr lang="he-IL" dirty="0"/>
              <a:t> הוא </a:t>
            </a:r>
            <a:r>
              <a:rPr lang="en-US" dirty="0"/>
              <a:t>full-stack</a:t>
            </a:r>
            <a:r>
              <a:rPr lang="he-IL" dirty="0"/>
              <a:t> ומספק ממשק ויזואלי, בעוד </a:t>
            </a:r>
            <a:r>
              <a:rPr lang="en-US" dirty="0"/>
              <a:t>Web Service</a:t>
            </a:r>
            <a:r>
              <a:rPr lang="he-IL" dirty="0"/>
              <a:t> הוא </a:t>
            </a:r>
            <a:r>
              <a:rPr lang="en-US" dirty="0"/>
              <a:t>backend</a:t>
            </a:r>
            <a:r>
              <a:rPr lang="he-IL" dirty="0"/>
              <a:t> בלבד ו/או רק </a:t>
            </a:r>
            <a:r>
              <a:rPr lang="en-US" dirty="0"/>
              <a:t>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Web Application </a:t>
            </a:r>
            <a:r>
              <a:rPr lang="he-IL" dirty="0"/>
              <a:t> הוא סוג ספציפי של </a:t>
            </a:r>
            <a:r>
              <a:rPr lang="en-US" dirty="0"/>
              <a:t>Web Service</a:t>
            </a:r>
            <a:r>
              <a:rPr lang="he-IL" dirty="0"/>
              <a:t> שהוא </a:t>
            </a:r>
            <a:r>
              <a:rPr lang="en-US" dirty="0"/>
              <a:t>full-stack</a:t>
            </a:r>
            <a:r>
              <a:rPr lang="he-IL" dirty="0"/>
              <a:t> ומספק גם ממשק ויזואלי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אין הבדל?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5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B202166-5A61-1472-2402-25E7FA8A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choice - Flask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98E40222-4C4C-479A-CE8B-DE90F5973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90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20C9A-9F23-D91C-5F0F-5063F5E2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                        advantages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C281F5-CDAE-6A38-82FC-2EFC8859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Python</a:t>
            </a:r>
            <a:endParaRPr lang="en-US" sz="2600" b="1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600" dirty="0"/>
              <a:t>Feature rich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600" dirty="0"/>
              <a:t>Rich standard library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600" dirty="0"/>
              <a:t>Hopefully simple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2600" dirty="0"/>
              <a:t>Object-oriented: supported but not mandatory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endParaRPr lang="he-IL" sz="2600" dirty="0"/>
          </a:p>
        </p:txBody>
      </p:sp>
      <p:pic>
        <p:nvPicPr>
          <p:cNvPr id="6" name="Picture 2" descr="Flask SVG Vector Logos - Vector Logo Zone">
            <a:extLst>
              <a:ext uri="{FF2B5EF4-FFF2-40B4-BE49-F238E27FC236}">
                <a16:creationId xmlns:a16="http://schemas.microsoft.com/office/drawing/2014/main" id="{ECB56724-D90F-C96B-1AAD-837705AB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81" y="178229"/>
            <a:ext cx="2821577" cy="1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95F0E7-642E-02DE-A4DE-BA17F7A4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comes with / easily integrates with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433AAD4-12B7-6AC9-07A5-5C2AB78E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4" y="1976041"/>
            <a:ext cx="3101222" cy="3353647"/>
          </a:xfrm>
        </p:spPr>
      </p:pic>
      <p:pic>
        <p:nvPicPr>
          <p:cNvPr id="7" name="Picture 2" descr="Flask SVG Vector Logos - Vector Logo Zone">
            <a:extLst>
              <a:ext uri="{FF2B5EF4-FFF2-40B4-BE49-F238E27FC236}">
                <a16:creationId xmlns:a16="http://schemas.microsoft.com/office/drawing/2014/main" id="{F464AA30-0127-56B3-5231-5A95CC8B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5" y="704788"/>
            <a:ext cx="2065143" cy="1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3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95F0E7-642E-02DE-A4DE-BA17F7A4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comes with / easily integrates with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433AAD4-12B7-6AC9-07A5-5C2AB78E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264" y="1976041"/>
            <a:ext cx="3101222" cy="3353647"/>
          </a:xfrm>
          <a:solidFill>
            <a:schemeClr val="accent2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BAEF8B8-52BE-188D-7896-F810694FAC13}"/>
              </a:ext>
            </a:extLst>
          </p:cNvPr>
          <p:cNvSpPr txBox="1"/>
          <p:nvPr/>
        </p:nvSpPr>
        <p:spPr>
          <a:xfrm>
            <a:off x="4873451" y="2502040"/>
            <a:ext cx="56170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(This is actually just a screenshot from      </a:t>
            </a:r>
            <a:r>
              <a:rPr lang="en-US" dirty="0">
                <a:hlinkClick r:id="rId4"/>
              </a:rPr>
              <a:t>Flask-Diamond</a:t>
            </a:r>
            <a:r>
              <a:rPr lang="en-US" dirty="0"/>
              <a:t>, which is “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a batteries-included Python Flask framework, sort of like Django but radically decomposable</a:t>
            </a:r>
            <a:r>
              <a:rPr lang="en-US" dirty="0"/>
              <a:t>”.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F6B241B-7E51-870D-F485-7002B56C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451" y="4089679"/>
            <a:ext cx="1992121" cy="20352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BCAA82F-AC9A-B340-405D-ED323B75E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926" y="4760380"/>
            <a:ext cx="3718553" cy="69386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20EDE70-20A7-DFD4-C111-309AAE7973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6432" y="2509634"/>
            <a:ext cx="279679" cy="285737"/>
          </a:xfrm>
          <a:prstGeom prst="rect">
            <a:avLst/>
          </a:prstGeom>
        </p:spPr>
      </p:pic>
      <p:pic>
        <p:nvPicPr>
          <p:cNvPr id="10" name="Picture 2" descr="Flask SVG Vector Logos - Vector Logo Zone">
            <a:extLst>
              <a:ext uri="{FF2B5EF4-FFF2-40B4-BE49-F238E27FC236}">
                <a16:creationId xmlns:a16="http://schemas.microsoft.com/office/drawing/2014/main" id="{6DCC6FE5-094A-D75E-0A86-EF722027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5" y="704788"/>
            <a:ext cx="2065143" cy="1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B202166-5A61-1472-2402-25E7FA8A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– The modern trend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98E40222-4C4C-479A-CE8B-DE90F5973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And should you use 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42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C7DD26-45D7-B3B0-6005-121F145C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trend: SPA (Single Page Application)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F21CBB68-7863-2D78-B0CA-6D2E146A2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731223"/>
              </p:ext>
            </p:extLst>
          </p:nvPr>
        </p:nvGraphicFramePr>
        <p:xfrm>
          <a:off x="1096963" y="1846262"/>
          <a:ext cx="10058400" cy="49321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714873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9651544"/>
                    </a:ext>
                  </a:extLst>
                </a:gridCol>
              </a:tblGrid>
              <a:tr h="3257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Pre-SPA </a:t>
                      </a:r>
                      <a:r>
                        <a:rPr lang="en-US" dirty="0" err="1"/>
                        <a:t>Internetting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23178"/>
                  </a:ext>
                </a:extLst>
              </a:tr>
              <a:tr h="2280562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asks for an address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user is sent some minimal HTML and, mostly, JS code that the browser executes.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JS code creates the view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From now on, every request to the server returns only </a:t>
                      </a:r>
                      <a:r>
                        <a:rPr lang="en-US" u="sng" dirty="0"/>
                        <a:t>raw data</a:t>
                      </a:r>
                      <a:r>
                        <a:rPr lang="en-US" u="none" dirty="0"/>
                        <a:t> (usually JSON) instead of a view. The JS code on the browser knows what to do with this raw data and how to render different views.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asks for an address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request is processed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 HTML file is rendered, tailored for the client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response in the HTML page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browser displays the page from scratch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user clicks something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browser redirects to another address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Back to the start…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1364"/>
                  </a:ext>
                </a:extLst>
              </a:tr>
              <a:tr h="200605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 short: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server sends you code which your browser uses to render views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Further requests other than the initial one get only raw data and the client handles that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 short: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server renders views for you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loops happens every time you navigate.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2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9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44F9BB-8757-D033-9EF8-E62B9D78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ED2139-65B2-7EA9-22E8-42CF830E5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766809"/>
              </p:ext>
            </p:extLst>
          </p:nvPr>
        </p:nvGraphicFramePr>
        <p:xfrm>
          <a:off x="1097279" y="1846262"/>
          <a:ext cx="10558808" cy="43876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21778">
                  <a:extLst>
                    <a:ext uri="{9D8B030D-6E8A-4147-A177-3AD203B41FA5}">
                      <a16:colId xmlns:a16="http://schemas.microsoft.com/office/drawing/2014/main" val="3213107843"/>
                    </a:ext>
                  </a:extLst>
                </a:gridCol>
                <a:gridCol w="8637030">
                  <a:extLst>
                    <a:ext uri="{9D8B030D-6E8A-4147-A177-3AD203B41FA5}">
                      <a16:colId xmlns:a16="http://schemas.microsoft.com/office/drawing/2014/main" val="3562033467"/>
                    </a:ext>
                  </a:extLst>
                </a:gridCol>
              </a:tblGrid>
              <a:tr h="100747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Other languages?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494"/>
                  </a:ext>
                </a:extLst>
              </a:tr>
              <a:tr h="33801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Rust, maybe?</a:t>
                      </a:r>
                    </a:p>
                    <a:p>
                      <a:pPr algn="l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05893"/>
                  </a:ext>
                </a:extLst>
              </a:tr>
            </a:tbl>
          </a:graphicData>
        </a:graphic>
      </p:graphicFrame>
      <p:pic>
        <p:nvPicPr>
          <p:cNvPr id="9" name="Picture 14" descr="Working Gears | Product Development for Web and Mobile | Laravel + React">
            <a:extLst>
              <a:ext uri="{FF2B5EF4-FFF2-40B4-BE49-F238E27FC236}">
                <a16:creationId xmlns:a16="http://schemas.microsoft.com/office/drawing/2014/main" id="{A3A8AA53-CAC1-1E0A-3B34-67CA0CB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9" y="1938333"/>
            <a:ext cx="163285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gular Logo PNG Transparent &amp; SVG Vector - Freebie Supply">
            <a:extLst>
              <a:ext uri="{FF2B5EF4-FFF2-40B4-BE49-F238E27FC236}">
                <a16:creationId xmlns:a16="http://schemas.microsoft.com/office/drawing/2014/main" id="{66D8E3F3-3ABB-4CE8-38B7-CD0A4517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21" y="3310694"/>
            <a:ext cx="2685327" cy="7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כותרת 16">
            <a:extLst>
              <a:ext uri="{FF2B5EF4-FFF2-40B4-BE49-F238E27FC236}">
                <a16:creationId xmlns:a16="http://schemas.microsoft.com/office/drawing/2014/main" id="{EB15BF6A-5F42-A6EA-4846-2C8DA5A1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SPA frameworks</a:t>
            </a:r>
            <a:endParaRPr lang="he-IL" dirty="0"/>
          </a:p>
        </p:txBody>
      </p:sp>
      <p:pic>
        <p:nvPicPr>
          <p:cNvPr id="1030" name="Picture 6" descr="React – Logos Download">
            <a:extLst>
              <a:ext uri="{FF2B5EF4-FFF2-40B4-BE49-F238E27FC236}">
                <a16:creationId xmlns:a16="http://schemas.microsoft.com/office/drawing/2014/main" id="{B6EA6175-76EB-6868-F1F3-273F96FD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4" y="3112799"/>
            <a:ext cx="2912962" cy="9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.js full logo transparent PNG - StickPNG">
            <a:extLst>
              <a:ext uri="{FF2B5EF4-FFF2-40B4-BE49-F238E27FC236}">
                <a16:creationId xmlns:a16="http://schemas.microsoft.com/office/drawing/2014/main" id="{CB338295-9F0A-FF31-5C05-BC4D5D33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87" y="3112799"/>
            <a:ext cx="1430616" cy="14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velte is Great, How I build forms on it with a store for state management  🔥 - DEV Community">
            <a:extLst>
              <a:ext uri="{FF2B5EF4-FFF2-40B4-BE49-F238E27FC236}">
                <a16:creationId xmlns:a16="http://schemas.microsoft.com/office/drawing/2014/main" id="{A452E26B-0E6D-86E9-E0F2-4CEE370F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76" y="4681624"/>
            <a:ext cx="2770449" cy="118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65BA87-B8A6-231B-C217-3AB9BCEF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33" y="4860953"/>
            <a:ext cx="3115134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C790EC-9CDF-6F17-296F-C236B7F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1305D80-33DF-3C1B-64B8-D2131C82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90" y="1846263"/>
            <a:ext cx="7082746" cy="4022725"/>
          </a:xfrm>
        </p:spPr>
      </p:pic>
    </p:spTree>
    <p:extLst>
      <p:ext uri="{BB962C8B-B14F-4D97-AF65-F5344CB8AC3E}">
        <p14:creationId xmlns:p14="http://schemas.microsoft.com/office/powerpoint/2010/main" val="196918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8D3445-2787-766C-4E49-8C18F11E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SPA: pros and cons</a:t>
            </a: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1937BB4-31B1-E4DC-99BD-B775E46A9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420053"/>
              </p:ext>
            </p:extLst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777812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2681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9937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Javascript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Trending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47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(Probably) less bytes sent by browsers (JSON vs HTML page)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4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UX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59036"/>
                  </a:ext>
                </a:extLst>
              </a:tr>
            </a:tbl>
          </a:graphicData>
        </a:graphic>
      </p:graphicFrame>
      <p:pic>
        <p:nvPicPr>
          <p:cNvPr id="2050" name="Picture 2" descr="Balance Scale Of Justice Icon Out Of Balance Stock Illustration - Download  Image Now - Equal-Arm Balance, Vector, Weight Scale - iStock">
            <a:extLst>
              <a:ext uri="{FF2B5EF4-FFF2-40B4-BE49-F238E27FC236}">
                <a16:creationId xmlns:a16="http://schemas.microsoft.com/office/drawing/2014/main" id="{E527B4C2-BF9E-AFE1-604B-1598957A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6" y="3854368"/>
            <a:ext cx="2273461" cy="227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8A5D9580-9BA5-1426-E8F2-10AAC0BE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demonstration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A3CD672-F565-1C0C-1068-5F060C448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29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DB582C-CE02-65E0-4843-918EB0F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Flask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5AA478-7ABF-79DD-0168-88A2D303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14B411-48EB-F9D0-8322-04C45B4F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2" y="2090280"/>
            <a:ext cx="4258269" cy="353426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90EB25-3539-FF18-7835-4E1CE38D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90" y="1923569"/>
            <a:ext cx="4382112" cy="386769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EB43C1B-7AF4-CC20-6FD0-818A8B783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23" y="2090280"/>
            <a:ext cx="3315163" cy="108600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7FAC4822-E23E-6D83-2613-C8DECDBEA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964" y="3681719"/>
            <a:ext cx="377242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DB582C-CE02-65E0-4843-918EB0F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instead plain text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14B411-48EB-F9D0-8322-04C45B4F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2" y="2090280"/>
            <a:ext cx="4258269" cy="353426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90EB25-3539-FF18-7835-4E1CE38D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90" y="1923569"/>
            <a:ext cx="4382112" cy="386769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EB43C1B-7AF4-CC20-6FD0-818A8B783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23" y="2090280"/>
            <a:ext cx="3315163" cy="108600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7FAC4822-E23E-6D83-2613-C8DECDBEA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964" y="3681719"/>
            <a:ext cx="3772426" cy="98121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F4CB92A-A95D-4433-91F8-A86BB3370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828" y="1854799"/>
            <a:ext cx="3332758" cy="1354780"/>
          </a:xfrm>
          <a:prstGeom prst="rect">
            <a:avLst/>
          </a:prstGeo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96CDE3F5-6F16-F1B6-2BE3-7DFC6221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871964" y="3715016"/>
            <a:ext cx="3772426" cy="1524213"/>
          </a:xfr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C108D6A-6FC1-F0C7-3903-E0C6484DA7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2227" y="1923569"/>
            <a:ext cx="4572638" cy="398200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88A4E41-77F9-8746-2353-CFEC203A0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2587" y="4438183"/>
            <a:ext cx="2369085" cy="23098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13DA509C-500A-749E-E44F-2779D26BF3F8}"/>
              </a:ext>
            </a:extLst>
          </p:cNvPr>
          <p:cNvSpPr/>
          <p:nvPr/>
        </p:nvSpPr>
        <p:spPr>
          <a:xfrm>
            <a:off x="4452587" y="3842794"/>
            <a:ext cx="1145094" cy="324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67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DB582C-CE02-65E0-4843-918EB0F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14B411-48EB-F9D0-8322-04C45B4F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2" y="2090280"/>
            <a:ext cx="4258269" cy="353426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90EB25-3539-FF18-7835-4E1CE38D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90" y="1923569"/>
            <a:ext cx="4382112" cy="386769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C108D6A-6FC1-F0C7-3903-E0C6484DA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27" y="1923569"/>
            <a:ext cx="4572638" cy="3982006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13DA509C-500A-749E-E44F-2779D26BF3F8}"/>
              </a:ext>
            </a:extLst>
          </p:cNvPr>
          <p:cNvSpPr/>
          <p:nvPr/>
        </p:nvSpPr>
        <p:spPr>
          <a:xfrm>
            <a:off x="4452587" y="3842794"/>
            <a:ext cx="1145094" cy="324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064678E-3C18-7615-C28F-3D35C1C3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839" y="1011981"/>
            <a:ext cx="3201529" cy="185986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3A1CA578-3622-3F05-B289-24966F196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916270"/>
            <a:ext cx="4197209" cy="3354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A416A5C7-31EC-1E4F-75AA-834CA8DFE368}"/>
              </a:ext>
            </a:extLst>
          </p:cNvPr>
          <p:cNvSpPr/>
          <p:nvPr/>
        </p:nvSpPr>
        <p:spPr>
          <a:xfrm>
            <a:off x="6644026" y="3510871"/>
            <a:ext cx="2492494" cy="17012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0AD56A2-50B0-40FB-9BF1-65D804B42085}"/>
              </a:ext>
            </a:extLst>
          </p:cNvPr>
          <p:cNvSpPr/>
          <p:nvPr/>
        </p:nvSpPr>
        <p:spPr>
          <a:xfrm>
            <a:off x="6966725" y="3712801"/>
            <a:ext cx="1510665" cy="17012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886B70-4659-939C-62B7-CF236BDD01A7}"/>
              </a:ext>
            </a:extLst>
          </p:cNvPr>
          <p:cNvSpPr/>
          <p:nvPr/>
        </p:nvSpPr>
        <p:spPr>
          <a:xfrm>
            <a:off x="6966725" y="4690883"/>
            <a:ext cx="1510665" cy="17012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494D643-CCD7-4213-72ED-5290A944DAD1}"/>
              </a:ext>
            </a:extLst>
          </p:cNvPr>
          <p:cNvSpPr/>
          <p:nvPr/>
        </p:nvSpPr>
        <p:spPr>
          <a:xfrm>
            <a:off x="6875285" y="5480955"/>
            <a:ext cx="1602105" cy="17012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3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A5CC9326-73F0-19C6-9045-6B389FC7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4" y="1868507"/>
            <a:ext cx="5010849" cy="23339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7DB582C-CE02-65E0-4843-918EB0F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request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3DA509C-500A-749E-E44F-2779D26BF3F8}"/>
              </a:ext>
            </a:extLst>
          </p:cNvPr>
          <p:cNvSpPr/>
          <p:nvPr/>
        </p:nvSpPr>
        <p:spPr>
          <a:xfrm>
            <a:off x="3963551" y="3411494"/>
            <a:ext cx="1332898" cy="21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5868BC8-BC42-A949-2BB1-CAD45A65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30" y="1868507"/>
            <a:ext cx="4952850" cy="134640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FB20313-3854-0CB0-1059-7E0BAADA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570" y="3098035"/>
            <a:ext cx="4532816" cy="199148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67F46EB-243D-64A4-2FEA-080210A8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435" y="4202458"/>
            <a:ext cx="4177477" cy="25332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03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>
            <a:extLst>
              <a:ext uri="{FF2B5EF4-FFF2-40B4-BE49-F238E27FC236}">
                <a16:creationId xmlns:a16="http://schemas.microsoft.com/office/drawing/2014/main" id="{FE86128B-E1F6-B4F5-2FB5-DC9A7D20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93" y="2085057"/>
            <a:ext cx="6362209" cy="2310487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9A9E7121-CD96-2A65-9A48-1B936B0F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8" y="3425631"/>
            <a:ext cx="5048955" cy="330563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EB08916-57E0-7B3F-87A4-96405DA0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sockets for updates from the server</a:t>
            </a:r>
            <a:endParaRPr lang="he-IL" dirty="0"/>
          </a:p>
        </p:txBody>
      </p:sp>
      <p:pic>
        <p:nvPicPr>
          <p:cNvPr id="14" name="מציין מיקום תוכן 13">
            <a:extLst>
              <a:ext uri="{FF2B5EF4-FFF2-40B4-BE49-F238E27FC236}">
                <a16:creationId xmlns:a16="http://schemas.microsoft.com/office/drawing/2014/main" id="{76C16C9E-C85E-F6A7-0149-7A5B1BBD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989" y="1870092"/>
            <a:ext cx="4324954" cy="1276528"/>
          </a:xfr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B7F2B6C-F998-798B-DFC0-8C9A822F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264" y="4892594"/>
            <a:ext cx="4915586" cy="1762371"/>
          </a:xfrm>
          <a:prstGeom prst="rect">
            <a:avLst/>
          </a:prstGeom>
        </p:spPr>
      </p:pic>
      <p:pic>
        <p:nvPicPr>
          <p:cNvPr id="6" name="Picture 14" descr="Working Gears | Product Development for Web and Mobile | Laravel + React">
            <a:extLst>
              <a:ext uri="{FF2B5EF4-FFF2-40B4-BE49-F238E27FC236}">
                <a16:creationId xmlns:a16="http://schemas.microsoft.com/office/drawing/2014/main" id="{A319B872-7B3B-CCB1-2B3F-6D01BD69E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1"/>
          <a:stretch/>
        </p:blipFill>
        <p:spPr bwMode="auto">
          <a:xfrm>
            <a:off x="11414842" y="3924300"/>
            <a:ext cx="469659" cy="4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00AEA973-87AE-57CE-4EB3-D1F4BE82E3E5}"/>
              </a:ext>
            </a:extLst>
          </p:cNvPr>
          <p:cNvSpPr/>
          <p:nvPr/>
        </p:nvSpPr>
        <p:spPr>
          <a:xfrm>
            <a:off x="6829425" y="2640246"/>
            <a:ext cx="50368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9316F49-0A53-942A-6C7A-E1DBCC27E7EF}"/>
              </a:ext>
            </a:extLst>
          </p:cNvPr>
          <p:cNvSpPr/>
          <p:nvPr/>
        </p:nvSpPr>
        <p:spPr>
          <a:xfrm>
            <a:off x="6847840" y="2823126"/>
            <a:ext cx="2151888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87436BAB-D7ED-C64B-92B5-3A8C4AEED8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65" t="33189" r="69932" b="37143"/>
          <a:stretch/>
        </p:blipFill>
        <p:spPr>
          <a:xfrm>
            <a:off x="195415" y="1562731"/>
            <a:ext cx="535089" cy="542577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53C849F2-612A-E6A1-B2CF-EB4A839138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65" t="33189" r="69932" b="37143"/>
          <a:stretch/>
        </p:blipFill>
        <p:spPr>
          <a:xfrm>
            <a:off x="136436" y="3146620"/>
            <a:ext cx="535089" cy="542577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C72EE5B7-8328-CF52-6945-2C0F1F90006E}"/>
              </a:ext>
            </a:extLst>
          </p:cNvPr>
          <p:cNvSpPr/>
          <p:nvPr/>
        </p:nvSpPr>
        <p:spPr>
          <a:xfrm>
            <a:off x="1368793" y="4490629"/>
            <a:ext cx="3069857" cy="120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E33A500-410D-C081-E308-4F7A52FC8195}"/>
              </a:ext>
            </a:extLst>
          </p:cNvPr>
          <p:cNvSpPr/>
          <p:nvPr/>
        </p:nvSpPr>
        <p:spPr>
          <a:xfrm>
            <a:off x="1009537" y="2604044"/>
            <a:ext cx="3517204" cy="54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90D089E0-00D3-7EB3-D196-03434BBD42BB}"/>
              </a:ext>
            </a:extLst>
          </p:cNvPr>
          <p:cNvSpPr/>
          <p:nvPr/>
        </p:nvSpPr>
        <p:spPr>
          <a:xfrm>
            <a:off x="1009537" y="1878624"/>
            <a:ext cx="3495788" cy="2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31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EC03557-4447-50AB-524F-9E5441F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WAFs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79851CD-C8DE-D9E2-7CAA-3917844D0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0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 33">
            <a:extLst>
              <a:ext uri="{FF2B5EF4-FFF2-40B4-BE49-F238E27FC236}">
                <a16:creationId xmlns:a16="http://schemas.microsoft.com/office/drawing/2014/main" id="{E0CA6591-46A5-2F32-7620-9858299AEF15}"/>
              </a:ext>
            </a:extLst>
          </p:cNvPr>
          <p:cNvSpPr/>
          <p:nvPr/>
        </p:nvSpPr>
        <p:spPr>
          <a:xfrm>
            <a:off x="6511092" y="3103229"/>
            <a:ext cx="4542731" cy="294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system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E9D7F2E-8E07-608E-0E88-8C5D113D65E6}"/>
              </a:ext>
            </a:extLst>
          </p:cNvPr>
          <p:cNvSpPr/>
          <p:nvPr/>
        </p:nvSpPr>
        <p:spPr>
          <a:xfrm>
            <a:off x="2240781" y="2311122"/>
            <a:ext cx="361740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1A7DD1-CAC8-1FD3-4B48-DFD0DC1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websites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3E3F9-118B-1680-DEB7-970D4531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r="31423"/>
          <a:stretch/>
        </p:blipFill>
        <p:spPr bwMode="auto">
          <a:xfrm>
            <a:off x="554669" y="2755470"/>
            <a:ext cx="1686113" cy="29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B42A8752-C19A-3BAC-35EB-755F074A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6" y="2406417"/>
            <a:ext cx="696813" cy="6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9BCA41B8-52E7-FBCC-B77A-E6C700253E31}"/>
              </a:ext>
            </a:extLst>
          </p:cNvPr>
          <p:cNvSpPr/>
          <p:nvPr/>
        </p:nvSpPr>
        <p:spPr>
          <a:xfrm>
            <a:off x="2453507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4D39E1E-71EE-62FE-C6A8-984C7BF304D7}"/>
              </a:ext>
            </a:extLst>
          </p:cNvPr>
          <p:cNvSpPr/>
          <p:nvPr/>
        </p:nvSpPr>
        <p:spPr>
          <a:xfrm>
            <a:off x="4206240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C2C6E7B-F7C3-52EE-B2FF-68BED6245B4F}"/>
              </a:ext>
            </a:extLst>
          </p:cNvPr>
          <p:cNvCxnSpPr>
            <a:cxnSpLocks/>
          </p:cNvCxnSpPr>
          <p:nvPr/>
        </p:nvCxnSpPr>
        <p:spPr>
          <a:xfrm>
            <a:off x="3617407" y="3999244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9B6E7C7E-BC27-C2AF-C821-01B3D37EBE16}"/>
              </a:ext>
            </a:extLst>
          </p:cNvPr>
          <p:cNvCxnSpPr>
            <a:cxnSpLocks/>
          </p:cNvCxnSpPr>
          <p:nvPr/>
        </p:nvCxnSpPr>
        <p:spPr>
          <a:xfrm>
            <a:off x="1838847" y="3969099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0E421C1E-882F-A666-DA76-08082E32CB0F}"/>
              </a:ext>
            </a:extLst>
          </p:cNvPr>
          <p:cNvSpPr/>
          <p:nvPr/>
        </p:nvSpPr>
        <p:spPr>
          <a:xfrm>
            <a:off x="6171084" y="2311120"/>
            <a:ext cx="5831864" cy="3881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0" name="Picture 6" descr="Desktop, pc, server icon - Free download on Iconfinder">
            <a:extLst>
              <a:ext uri="{FF2B5EF4-FFF2-40B4-BE49-F238E27FC236}">
                <a16:creationId xmlns:a16="http://schemas.microsoft.com/office/drawing/2014/main" id="{E6DB3152-1C44-A827-EF9F-4A68D8F5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97" y="2372086"/>
            <a:ext cx="874206" cy="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20E78D7-CF5D-BCBD-96FF-56424DAD9963}"/>
              </a:ext>
            </a:extLst>
          </p:cNvPr>
          <p:cNvCxnSpPr>
            <a:cxnSpLocks/>
          </p:cNvCxnSpPr>
          <p:nvPr/>
        </p:nvCxnSpPr>
        <p:spPr>
          <a:xfrm>
            <a:off x="5367215" y="3857414"/>
            <a:ext cx="13249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BC96EAC-B844-6A8E-695E-7B53BBAC989D}"/>
              </a:ext>
            </a:extLst>
          </p:cNvPr>
          <p:cNvCxnSpPr>
            <a:cxnSpLocks/>
          </p:cNvCxnSpPr>
          <p:nvPr/>
        </p:nvCxnSpPr>
        <p:spPr>
          <a:xfrm>
            <a:off x="3683698" y="5243680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5AD5047-4BA5-AC1D-315C-D6D11DB1CFB7}"/>
              </a:ext>
            </a:extLst>
          </p:cNvPr>
          <p:cNvCxnSpPr>
            <a:cxnSpLocks/>
          </p:cNvCxnSpPr>
          <p:nvPr/>
        </p:nvCxnSpPr>
        <p:spPr>
          <a:xfrm>
            <a:off x="1905138" y="5213535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E88E7A0A-C329-C368-7958-ED639C07B2A8}"/>
              </a:ext>
            </a:extLst>
          </p:cNvPr>
          <p:cNvCxnSpPr>
            <a:cxnSpLocks/>
          </p:cNvCxnSpPr>
          <p:nvPr/>
        </p:nvCxnSpPr>
        <p:spPr>
          <a:xfrm>
            <a:off x="5433506" y="5101850"/>
            <a:ext cx="132498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D7805B10-AF4F-1B5C-F903-59973E67C5B9}"/>
              </a:ext>
            </a:extLst>
          </p:cNvPr>
          <p:cNvSpPr txBox="1"/>
          <p:nvPr/>
        </p:nvSpPr>
        <p:spPr>
          <a:xfrm>
            <a:off x="1905138" y="3610718"/>
            <a:ext cx="621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092493D-DF8C-5591-1730-3BF9E0AC7B77}"/>
              </a:ext>
            </a:extLst>
          </p:cNvPr>
          <p:cNvSpPr txBox="1"/>
          <p:nvPr/>
        </p:nvSpPr>
        <p:spPr>
          <a:xfrm>
            <a:off x="3496772" y="3629912"/>
            <a:ext cx="11226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=“…”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DAE4B630-5B96-B2DC-40A4-5B050BC8151D}"/>
              </a:ext>
            </a:extLst>
          </p:cNvPr>
          <p:cNvSpPr txBox="1"/>
          <p:nvPr/>
        </p:nvSpPr>
        <p:spPr>
          <a:xfrm>
            <a:off x="4780441" y="3876902"/>
            <a:ext cx="4039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/degrees/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bsc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/math.html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9E041CAC-A6A5-30DD-6238-EB600FADE32E}"/>
              </a:ext>
            </a:extLst>
          </p:cNvPr>
          <p:cNvSpPr txBox="1"/>
          <p:nvPr/>
        </p:nvSpPr>
        <p:spPr>
          <a:xfrm>
            <a:off x="5134114" y="5192756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&lt;html&gt;…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21EBB11E-0E75-7F6B-074F-AFE0E5FECEDA}"/>
              </a:ext>
            </a:extLst>
          </p:cNvPr>
          <p:cNvSpPr txBox="1"/>
          <p:nvPr/>
        </p:nvSpPr>
        <p:spPr>
          <a:xfrm>
            <a:off x="3574413" y="5313947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layout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A4AE5B5-3D0F-5195-13B8-E59C1E05799C}"/>
              </a:ext>
            </a:extLst>
          </p:cNvPr>
          <p:cNvSpPr txBox="1"/>
          <p:nvPr/>
        </p:nvSpPr>
        <p:spPr>
          <a:xfrm>
            <a:off x="1847421" y="5294459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photons?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7F417BF8-436E-2454-D763-7166D2DB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61" y="4068284"/>
            <a:ext cx="1378345" cy="190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6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9D7F2E-8E07-608E-0E88-8C5D113D65E6}"/>
              </a:ext>
            </a:extLst>
          </p:cNvPr>
          <p:cNvSpPr/>
          <p:nvPr/>
        </p:nvSpPr>
        <p:spPr>
          <a:xfrm>
            <a:off x="2240781" y="2311122"/>
            <a:ext cx="361740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1A7DD1-CAC8-1FD3-4B48-DFD0DC1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2194B60-A52C-4070-5C78-CD5E6D5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[</a:t>
            </a:r>
            <a:r>
              <a:rPr lang="en-US" dirty="0" err="1"/>
              <a:t>oversimplied</a:t>
            </a:r>
            <a:r>
              <a:rPr lang="en-US" dirty="0"/>
              <a:t>, pre-SPA </a:t>
            </a:r>
            <a:r>
              <a:rPr lang="en-US" dirty="0" err="1"/>
              <a:t>internetting</a:t>
            </a:r>
            <a:r>
              <a:rPr lang="en-US" dirty="0"/>
              <a:t>]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3E3F9-118B-1680-DEB7-970D4531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r="31423"/>
          <a:stretch/>
        </p:blipFill>
        <p:spPr bwMode="auto">
          <a:xfrm>
            <a:off x="554669" y="2755470"/>
            <a:ext cx="1686113" cy="29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B42A8752-C19A-3BAC-35EB-755F074A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6" y="2406417"/>
            <a:ext cx="696813" cy="6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9BCA41B8-52E7-FBCC-B77A-E6C700253E31}"/>
              </a:ext>
            </a:extLst>
          </p:cNvPr>
          <p:cNvSpPr/>
          <p:nvPr/>
        </p:nvSpPr>
        <p:spPr>
          <a:xfrm>
            <a:off x="2453507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4D39E1E-71EE-62FE-C6A8-984C7BF304D7}"/>
              </a:ext>
            </a:extLst>
          </p:cNvPr>
          <p:cNvSpPr/>
          <p:nvPr/>
        </p:nvSpPr>
        <p:spPr>
          <a:xfrm>
            <a:off x="4206240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C2C6E7B-F7C3-52EE-B2FF-68BED6245B4F}"/>
              </a:ext>
            </a:extLst>
          </p:cNvPr>
          <p:cNvCxnSpPr>
            <a:cxnSpLocks/>
          </p:cNvCxnSpPr>
          <p:nvPr/>
        </p:nvCxnSpPr>
        <p:spPr>
          <a:xfrm>
            <a:off x="3617407" y="3999244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9B6E7C7E-BC27-C2AF-C821-01B3D37EBE16}"/>
              </a:ext>
            </a:extLst>
          </p:cNvPr>
          <p:cNvCxnSpPr>
            <a:cxnSpLocks/>
          </p:cNvCxnSpPr>
          <p:nvPr/>
        </p:nvCxnSpPr>
        <p:spPr>
          <a:xfrm>
            <a:off x="1838847" y="3969099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0E421C1E-882F-A666-DA76-08082E32CB0F}"/>
              </a:ext>
            </a:extLst>
          </p:cNvPr>
          <p:cNvSpPr/>
          <p:nvPr/>
        </p:nvSpPr>
        <p:spPr>
          <a:xfrm>
            <a:off x="6171083" y="2311121"/>
            <a:ext cx="602091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0" name="Picture 6" descr="Desktop, pc, server icon - Free download on Iconfinder">
            <a:extLst>
              <a:ext uri="{FF2B5EF4-FFF2-40B4-BE49-F238E27FC236}">
                <a16:creationId xmlns:a16="http://schemas.microsoft.com/office/drawing/2014/main" id="{E6DB3152-1C44-A827-EF9F-4A68D8F5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84" y="2311122"/>
            <a:ext cx="874206" cy="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8CF5407F-CBAB-7F61-5DF3-3C7A9A02A266}"/>
              </a:ext>
            </a:extLst>
          </p:cNvPr>
          <p:cNvSpPr/>
          <p:nvPr/>
        </p:nvSpPr>
        <p:spPr>
          <a:xfrm>
            <a:off x="6456606" y="3555861"/>
            <a:ext cx="1177368" cy="74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processing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0F7C94B-39B2-8E15-BCD8-120C6E3B6348}"/>
              </a:ext>
            </a:extLst>
          </p:cNvPr>
          <p:cNvSpPr/>
          <p:nvPr/>
        </p:nvSpPr>
        <p:spPr>
          <a:xfrm>
            <a:off x="7813665" y="3545813"/>
            <a:ext cx="1177368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0810A53-E36A-1C47-6879-E7E523FD1F37}"/>
              </a:ext>
            </a:extLst>
          </p:cNvPr>
          <p:cNvSpPr/>
          <p:nvPr/>
        </p:nvSpPr>
        <p:spPr>
          <a:xfrm>
            <a:off x="9139194" y="3555861"/>
            <a:ext cx="1029738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3FD79CB-6C34-6B9F-8B72-FFD25BAF23B3}"/>
              </a:ext>
            </a:extLst>
          </p:cNvPr>
          <p:cNvSpPr/>
          <p:nvPr/>
        </p:nvSpPr>
        <p:spPr>
          <a:xfrm>
            <a:off x="10331886" y="3565909"/>
            <a:ext cx="629465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DAL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Database - Free technology icons">
            <a:extLst>
              <a:ext uri="{FF2B5EF4-FFF2-40B4-BE49-F238E27FC236}">
                <a16:creationId xmlns:a16="http://schemas.microsoft.com/office/drawing/2014/main" id="{545212C0-10CF-427B-786E-D7EEA9FE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1" y="3610718"/>
            <a:ext cx="981380" cy="1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20E78D7-CF5D-BCBD-96FF-56424DAD9963}"/>
              </a:ext>
            </a:extLst>
          </p:cNvPr>
          <p:cNvCxnSpPr>
            <a:cxnSpLocks/>
          </p:cNvCxnSpPr>
          <p:nvPr/>
        </p:nvCxnSpPr>
        <p:spPr>
          <a:xfrm>
            <a:off x="5367215" y="3857414"/>
            <a:ext cx="13249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672A147F-D2B6-31BB-51A7-041732455805}"/>
              </a:ext>
            </a:extLst>
          </p:cNvPr>
          <p:cNvCxnSpPr>
            <a:cxnSpLocks/>
          </p:cNvCxnSpPr>
          <p:nvPr/>
        </p:nvCxnSpPr>
        <p:spPr>
          <a:xfrm>
            <a:off x="7509441" y="3866309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FC2A4E0-2B7C-41C3-B3CB-39AD5BB32420}"/>
              </a:ext>
            </a:extLst>
          </p:cNvPr>
          <p:cNvCxnSpPr>
            <a:cxnSpLocks/>
          </p:cNvCxnSpPr>
          <p:nvPr/>
        </p:nvCxnSpPr>
        <p:spPr>
          <a:xfrm>
            <a:off x="8799211" y="3969099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BF0E9B3-77F9-343E-0DE7-C4AE2FA6C326}"/>
              </a:ext>
            </a:extLst>
          </p:cNvPr>
          <p:cNvCxnSpPr>
            <a:cxnSpLocks/>
          </p:cNvCxnSpPr>
          <p:nvPr/>
        </p:nvCxnSpPr>
        <p:spPr>
          <a:xfrm>
            <a:off x="9936855" y="3999244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11270966-8FC9-8B7C-1E99-571F922BD6D8}"/>
              </a:ext>
            </a:extLst>
          </p:cNvPr>
          <p:cNvCxnSpPr>
            <a:cxnSpLocks/>
          </p:cNvCxnSpPr>
          <p:nvPr/>
        </p:nvCxnSpPr>
        <p:spPr>
          <a:xfrm>
            <a:off x="10815697" y="3979147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E0CA6591-46A5-2F32-7620-9858299AEF15}"/>
              </a:ext>
            </a:extLst>
          </p:cNvPr>
          <p:cNvSpPr/>
          <p:nvPr/>
        </p:nvSpPr>
        <p:spPr>
          <a:xfrm>
            <a:off x="6511093" y="4731620"/>
            <a:ext cx="1177368" cy="74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renderer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BC96EAC-B844-6A8E-695E-7B53BBAC989D}"/>
              </a:ext>
            </a:extLst>
          </p:cNvPr>
          <p:cNvCxnSpPr>
            <a:cxnSpLocks/>
          </p:cNvCxnSpPr>
          <p:nvPr/>
        </p:nvCxnSpPr>
        <p:spPr>
          <a:xfrm>
            <a:off x="3683698" y="5243680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5AD5047-4BA5-AC1D-315C-D6D11DB1CFB7}"/>
              </a:ext>
            </a:extLst>
          </p:cNvPr>
          <p:cNvCxnSpPr>
            <a:cxnSpLocks/>
          </p:cNvCxnSpPr>
          <p:nvPr/>
        </p:nvCxnSpPr>
        <p:spPr>
          <a:xfrm>
            <a:off x="1905138" y="5213535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E88E7A0A-C329-C368-7958-ED639C07B2A8}"/>
              </a:ext>
            </a:extLst>
          </p:cNvPr>
          <p:cNvCxnSpPr>
            <a:cxnSpLocks/>
          </p:cNvCxnSpPr>
          <p:nvPr/>
        </p:nvCxnSpPr>
        <p:spPr>
          <a:xfrm>
            <a:off x="5433506" y="5101850"/>
            <a:ext cx="132498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650400A-7805-95AA-DB7D-9C5125E12A53}"/>
              </a:ext>
            </a:extLst>
          </p:cNvPr>
          <p:cNvCxnSpPr>
            <a:cxnSpLocks/>
          </p:cNvCxnSpPr>
          <p:nvPr/>
        </p:nvCxnSpPr>
        <p:spPr>
          <a:xfrm>
            <a:off x="7575732" y="5110745"/>
            <a:ext cx="67996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89DAC7B-645C-9DF0-F7E2-73245CABBD23}"/>
              </a:ext>
            </a:extLst>
          </p:cNvPr>
          <p:cNvCxnSpPr>
            <a:cxnSpLocks/>
          </p:cNvCxnSpPr>
          <p:nvPr/>
        </p:nvCxnSpPr>
        <p:spPr>
          <a:xfrm>
            <a:off x="8857772" y="5213534"/>
            <a:ext cx="67996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3F1ADB23-6282-0319-380E-80136977DFD8}"/>
              </a:ext>
            </a:extLst>
          </p:cNvPr>
          <p:cNvCxnSpPr>
            <a:cxnSpLocks/>
          </p:cNvCxnSpPr>
          <p:nvPr/>
        </p:nvCxnSpPr>
        <p:spPr>
          <a:xfrm>
            <a:off x="10003146" y="5243680"/>
            <a:ext cx="67996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BC862BE-39AC-51B4-69E3-96EED3875C0A}"/>
              </a:ext>
            </a:extLst>
          </p:cNvPr>
          <p:cNvCxnSpPr>
            <a:cxnSpLocks/>
          </p:cNvCxnSpPr>
          <p:nvPr/>
        </p:nvCxnSpPr>
        <p:spPr>
          <a:xfrm>
            <a:off x="10881988" y="5223583"/>
            <a:ext cx="67996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D7805B10-AF4F-1B5C-F903-59973E67C5B9}"/>
              </a:ext>
            </a:extLst>
          </p:cNvPr>
          <p:cNvSpPr txBox="1"/>
          <p:nvPr/>
        </p:nvSpPr>
        <p:spPr>
          <a:xfrm>
            <a:off x="1905138" y="3610718"/>
            <a:ext cx="621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092493D-DF8C-5591-1730-3BF9E0AC7B77}"/>
              </a:ext>
            </a:extLst>
          </p:cNvPr>
          <p:cNvSpPr txBox="1"/>
          <p:nvPr/>
        </p:nvSpPr>
        <p:spPr>
          <a:xfrm>
            <a:off x="3496772" y="3629912"/>
            <a:ext cx="11226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DAE4B630-5B96-B2DC-40A4-5B050BC8151D}"/>
              </a:ext>
            </a:extLst>
          </p:cNvPr>
          <p:cNvSpPr txBox="1"/>
          <p:nvPr/>
        </p:nvSpPr>
        <p:spPr>
          <a:xfrm>
            <a:off x="4917933" y="3866309"/>
            <a:ext cx="1848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/forum …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1344C506-BBE5-5B7A-FDA8-0ADCFD6542CD}"/>
              </a:ext>
            </a:extLst>
          </p:cNvPr>
          <p:cNvSpPr txBox="1"/>
          <p:nvPr/>
        </p:nvSpPr>
        <p:spPr>
          <a:xfrm>
            <a:off x="7575732" y="3922990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DB11887-3480-BEFC-A9D2-EE95075A4143}"/>
              </a:ext>
            </a:extLst>
          </p:cNvPr>
          <p:cNvSpPr txBox="1"/>
          <p:nvPr/>
        </p:nvSpPr>
        <p:spPr>
          <a:xfrm>
            <a:off x="8893886" y="4002759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A120E8AF-3A63-4261-85ED-D074A5307DC9}"/>
              </a:ext>
            </a:extLst>
          </p:cNvPr>
          <p:cNvSpPr txBox="1"/>
          <p:nvPr/>
        </p:nvSpPr>
        <p:spPr>
          <a:xfrm>
            <a:off x="9821453" y="4002759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DFDC4EE-6D2E-8314-E510-E1DF07A144E1}"/>
              </a:ext>
            </a:extLst>
          </p:cNvPr>
          <p:cNvSpPr txBox="1"/>
          <p:nvPr/>
        </p:nvSpPr>
        <p:spPr>
          <a:xfrm>
            <a:off x="10837350" y="4056714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B367941D-10EF-4944-2343-3D68D7281491}"/>
              </a:ext>
            </a:extLst>
          </p:cNvPr>
          <p:cNvSpPr txBox="1"/>
          <p:nvPr/>
        </p:nvSpPr>
        <p:spPr>
          <a:xfrm>
            <a:off x="10943247" y="5413951"/>
            <a:ext cx="9813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row affected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9613061-2D71-2906-B640-DCE1814297FB}"/>
              </a:ext>
            </a:extLst>
          </p:cNvPr>
          <p:cNvSpPr txBox="1"/>
          <p:nvPr/>
        </p:nvSpPr>
        <p:spPr>
          <a:xfrm>
            <a:off x="10269760" y="5233586"/>
            <a:ext cx="5474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080EF2A6-CBDC-E460-114C-7E26F9C822E4}"/>
              </a:ext>
            </a:extLst>
          </p:cNvPr>
          <p:cNvSpPr txBox="1"/>
          <p:nvPr/>
        </p:nvSpPr>
        <p:spPr>
          <a:xfrm>
            <a:off x="8622986" y="5213534"/>
            <a:ext cx="16036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ForumCreated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B56E3FEF-FF7A-5858-6FCF-3AEAD83A8E3D}"/>
              </a:ext>
            </a:extLst>
          </p:cNvPr>
          <p:cNvSpPr txBox="1"/>
          <p:nvPr/>
        </p:nvSpPr>
        <p:spPr>
          <a:xfrm>
            <a:off x="7082443" y="5476707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forum_created.html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9E041CAC-A6A5-30DD-6238-EB600FADE32E}"/>
              </a:ext>
            </a:extLst>
          </p:cNvPr>
          <p:cNvSpPr txBox="1"/>
          <p:nvPr/>
        </p:nvSpPr>
        <p:spPr>
          <a:xfrm>
            <a:off x="5134114" y="5192756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&lt;html&gt;…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21EBB11E-0E75-7F6B-074F-AFE0E5FECEDA}"/>
              </a:ext>
            </a:extLst>
          </p:cNvPr>
          <p:cNvSpPr txBox="1"/>
          <p:nvPr/>
        </p:nvSpPr>
        <p:spPr>
          <a:xfrm>
            <a:off x="3574413" y="5313947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layout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A4AE5B5-3D0F-5195-13B8-E59C1E05799C}"/>
              </a:ext>
            </a:extLst>
          </p:cNvPr>
          <p:cNvSpPr txBox="1"/>
          <p:nvPr/>
        </p:nvSpPr>
        <p:spPr>
          <a:xfrm>
            <a:off x="1847421" y="5294459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photons?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1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9D7F2E-8E07-608E-0E88-8C5D113D65E6}"/>
              </a:ext>
            </a:extLst>
          </p:cNvPr>
          <p:cNvSpPr/>
          <p:nvPr/>
        </p:nvSpPr>
        <p:spPr>
          <a:xfrm>
            <a:off x="2240781" y="2311122"/>
            <a:ext cx="361740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1A7DD1-CAC8-1FD3-4B48-DFD0DC1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+ auth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2194B60-A52C-4070-5C78-CD5E6D5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[</a:t>
            </a:r>
            <a:r>
              <a:rPr lang="en-US" dirty="0" err="1"/>
              <a:t>oversimplied</a:t>
            </a:r>
            <a:r>
              <a:rPr lang="en-US" dirty="0"/>
              <a:t>, pre-SPA </a:t>
            </a:r>
            <a:r>
              <a:rPr lang="en-US" dirty="0" err="1"/>
              <a:t>internetting</a:t>
            </a:r>
            <a:r>
              <a:rPr lang="en-US" dirty="0"/>
              <a:t>]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3E3F9-118B-1680-DEB7-970D4531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r="31423"/>
          <a:stretch/>
        </p:blipFill>
        <p:spPr bwMode="auto">
          <a:xfrm>
            <a:off x="554669" y="2755470"/>
            <a:ext cx="1686113" cy="29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B42A8752-C19A-3BAC-35EB-755F074A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6" y="2406417"/>
            <a:ext cx="696813" cy="6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9BCA41B8-52E7-FBCC-B77A-E6C700253E31}"/>
              </a:ext>
            </a:extLst>
          </p:cNvPr>
          <p:cNvSpPr/>
          <p:nvPr/>
        </p:nvSpPr>
        <p:spPr>
          <a:xfrm>
            <a:off x="2453507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4D39E1E-71EE-62FE-C6A8-984C7BF304D7}"/>
              </a:ext>
            </a:extLst>
          </p:cNvPr>
          <p:cNvSpPr/>
          <p:nvPr/>
        </p:nvSpPr>
        <p:spPr>
          <a:xfrm>
            <a:off x="4206240" y="3562140"/>
            <a:ext cx="1366576" cy="193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C2C6E7B-F7C3-52EE-B2FF-68BED6245B4F}"/>
              </a:ext>
            </a:extLst>
          </p:cNvPr>
          <p:cNvCxnSpPr>
            <a:cxnSpLocks/>
          </p:cNvCxnSpPr>
          <p:nvPr/>
        </p:nvCxnSpPr>
        <p:spPr>
          <a:xfrm>
            <a:off x="3617407" y="3999244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9B6E7C7E-BC27-C2AF-C821-01B3D37EBE16}"/>
              </a:ext>
            </a:extLst>
          </p:cNvPr>
          <p:cNvCxnSpPr>
            <a:cxnSpLocks/>
          </p:cNvCxnSpPr>
          <p:nvPr/>
        </p:nvCxnSpPr>
        <p:spPr>
          <a:xfrm>
            <a:off x="1838847" y="3969099"/>
            <a:ext cx="803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0E421C1E-882F-A666-DA76-08082E32CB0F}"/>
              </a:ext>
            </a:extLst>
          </p:cNvPr>
          <p:cNvSpPr/>
          <p:nvPr/>
        </p:nvSpPr>
        <p:spPr>
          <a:xfrm>
            <a:off x="6171083" y="2311121"/>
            <a:ext cx="602091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0" name="Picture 6" descr="Desktop, pc, server icon - Free download on Iconfinder">
            <a:extLst>
              <a:ext uri="{FF2B5EF4-FFF2-40B4-BE49-F238E27FC236}">
                <a16:creationId xmlns:a16="http://schemas.microsoft.com/office/drawing/2014/main" id="{E6DB3152-1C44-A827-EF9F-4A68D8F5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84" y="2311122"/>
            <a:ext cx="874206" cy="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8CF5407F-CBAB-7F61-5DF3-3C7A9A02A266}"/>
              </a:ext>
            </a:extLst>
          </p:cNvPr>
          <p:cNvSpPr/>
          <p:nvPr/>
        </p:nvSpPr>
        <p:spPr>
          <a:xfrm>
            <a:off x="6456606" y="3555861"/>
            <a:ext cx="1177368" cy="74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processing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0F7C94B-39B2-8E15-BCD8-120C6E3B6348}"/>
              </a:ext>
            </a:extLst>
          </p:cNvPr>
          <p:cNvSpPr/>
          <p:nvPr/>
        </p:nvSpPr>
        <p:spPr>
          <a:xfrm>
            <a:off x="7813665" y="3545813"/>
            <a:ext cx="1177368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0810A53-E36A-1C47-6879-E7E523FD1F37}"/>
              </a:ext>
            </a:extLst>
          </p:cNvPr>
          <p:cNvSpPr/>
          <p:nvPr/>
        </p:nvSpPr>
        <p:spPr>
          <a:xfrm>
            <a:off x="9139194" y="3555861"/>
            <a:ext cx="1029738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3FD79CB-6C34-6B9F-8B72-FFD25BAF23B3}"/>
              </a:ext>
            </a:extLst>
          </p:cNvPr>
          <p:cNvSpPr/>
          <p:nvPr/>
        </p:nvSpPr>
        <p:spPr>
          <a:xfrm>
            <a:off x="10331886" y="3565909"/>
            <a:ext cx="629465" cy="194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DAL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Database - Free technology icons">
            <a:extLst>
              <a:ext uri="{FF2B5EF4-FFF2-40B4-BE49-F238E27FC236}">
                <a16:creationId xmlns:a16="http://schemas.microsoft.com/office/drawing/2014/main" id="{545212C0-10CF-427B-786E-D7EEA9FE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1" y="3610718"/>
            <a:ext cx="981380" cy="1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20E78D7-CF5D-BCBD-96FF-56424DAD9963}"/>
              </a:ext>
            </a:extLst>
          </p:cNvPr>
          <p:cNvCxnSpPr>
            <a:cxnSpLocks/>
          </p:cNvCxnSpPr>
          <p:nvPr/>
        </p:nvCxnSpPr>
        <p:spPr>
          <a:xfrm>
            <a:off x="5367215" y="3857414"/>
            <a:ext cx="13249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BF0E9B3-77F9-343E-0DE7-C4AE2FA6C326}"/>
              </a:ext>
            </a:extLst>
          </p:cNvPr>
          <p:cNvCxnSpPr>
            <a:cxnSpLocks/>
          </p:cNvCxnSpPr>
          <p:nvPr/>
        </p:nvCxnSpPr>
        <p:spPr>
          <a:xfrm>
            <a:off x="9936855" y="3999244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11270966-8FC9-8B7C-1E99-571F922BD6D8}"/>
              </a:ext>
            </a:extLst>
          </p:cNvPr>
          <p:cNvCxnSpPr>
            <a:cxnSpLocks/>
          </p:cNvCxnSpPr>
          <p:nvPr/>
        </p:nvCxnSpPr>
        <p:spPr>
          <a:xfrm>
            <a:off x="10815697" y="3979147"/>
            <a:ext cx="679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E0CA6591-46A5-2F32-7620-9858299AEF15}"/>
              </a:ext>
            </a:extLst>
          </p:cNvPr>
          <p:cNvSpPr/>
          <p:nvPr/>
        </p:nvSpPr>
        <p:spPr>
          <a:xfrm>
            <a:off x="6511093" y="4731620"/>
            <a:ext cx="1177368" cy="74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renderer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BC96EAC-B844-6A8E-695E-7B53BBAC989D}"/>
              </a:ext>
            </a:extLst>
          </p:cNvPr>
          <p:cNvCxnSpPr>
            <a:cxnSpLocks/>
          </p:cNvCxnSpPr>
          <p:nvPr/>
        </p:nvCxnSpPr>
        <p:spPr>
          <a:xfrm>
            <a:off x="3683698" y="5243680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5AD5047-4BA5-AC1D-315C-D6D11DB1CFB7}"/>
              </a:ext>
            </a:extLst>
          </p:cNvPr>
          <p:cNvCxnSpPr>
            <a:cxnSpLocks/>
          </p:cNvCxnSpPr>
          <p:nvPr/>
        </p:nvCxnSpPr>
        <p:spPr>
          <a:xfrm>
            <a:off x="1905138" y="5213535"/>
            <a:ext cx="80386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E88E7A0A-C329-C368-7958-ED639C07B2A8}"/>
              </a:ext>
            </a:extLst>
          </p:cNvPr>
          <p:cNvCxnSpPr>
            <a:cxnSpLocks/>
          </p:cNvCxnSpPr>
          <p:nvPr/>
        </p:nvCxnSpPr>
        <p:spPr>
          <a:xfrm>
            <a:off x="5433506" y="5101850"/>
            <a:ext cx="1324987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650400A-7805-95AA-DB7D-9C5125E12A53}"/>
              </a:ext>
            </a:extLst>
          </p:cNvPr>
          <p:cNvCxnSpPr>
            <a:cxnSpLocks/>
          </p:cNvCxnSpPr>
          <p:nvPr/>
        </p:nvCxnSpPr>
        <p:spPr>
          <a:xfrm>
            <a:off x="7575732" y="5110745"/>
            <a:ext cx="67996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3F1ADB23-6282-0319-380E-80136977DFD8}"/>
              </a:ext>
            </a:extLst>
          </p:cNvPr>
          <p:cNvCxnSpPr>
            <a:cxnSpLocks/>
          </p:cNvCxnSpPr>
          <p:nvPr/>
        </p:nvCxnSpPr>
        <p:spPr>
          <a:xfrm>
            <a:off x="10003146" y="5243680"/>
            <a:ext cx="679966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BC862BE-39AC-51B4-69E3-96EED3875C0A}"/>
              </a:ext>
            </a:extLst>
          </p:cNvPr>
          <p:cNvCxnSpPr>
            <a:cxnSpLocks/>
          </p:cNvCxnSpPr>
          <p:nvPr/>
        </p:nvCxnSpPr>
        <p:spPr>
          <a:xfrm>
            <a:off x="10881988" y="5223583"/>
            <a:ext cx="679966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D7805B10-AF4F-1B5C-F903-59973E67C5B9}"/>
              </a:ext>
            </a:extLst>
          </p:cNvPr>
          <p:cNvSpPr txBox="1"/>
          <p:nvPr/>
        </p:nvSpPr>
        <p:spPr>
          <a:xfrm>
            <a:off x="1905138" y="3610718"/>
            <a:ext cx="621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092493D-DF8C-5591-1730-3BF9E0AC7B77}"/>
              </a:ext>
            </a:extLst>
          </p:cNvPr>
          <p:cNvSpPr txBox="1"/>
          <p:nvPr/>
        </p:nvSpPr>
        <p:spPr>
          <a:xfrm>
            <a:off x="3496772" y="3629912"/>
            <a:ext cx="11226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DAE4B630-5B96-B2DC-40A4-5B050BC8151D}"/>
              </a:ext>
            </a:extLst>
          </p:cNvPr>
          <p:cNvSpPr txBox="1"/>
          <p:nvPr/>
        </p:nvSpPr>
        <p:spPr>
          <a:xfrm>
            <a:off x="4917933" y="3866309"/>
            <a:ext cx="18481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/forum …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1344C506-BBE5-5B7A-FDA8-0ADCFD6542CD}"/>
              </a:ext>
            </a:extLst>
          </p:cNvPr>
          <p:cNvSpPr txBox="1"/>
          <p:nvPr/>
        </p:nvSpPr>
        <p:spPr>
          <a:xfrm>
            <a:off x="7540902" y="3793446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DB11887-3480-BEFC-A9D2-EE95075A4143}"/>
              </a:ext>
            </a:extLst>
          </p:cNvPr>
          <p:cNvSpPr txBox="1"/>
          <p:nvPr/>
        </p:nvSpPr>
        <p:spPr>
          <a:xfrm>
            <a:off x="8893886" y="4002759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A120E8AF-3A63-4261-85ED-D074A5307DC9}"/>
              </a:ext>
            </a:extLst>
          </p:cNvPr>
          <p:cNvSpPr txBox="1"/>
          <p:nvPr/>
        </p:nvSpPr>
        <p:spPr>
          <a:xfrm>
            <a:off x="9821453" y="4002759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DFDC4EE-6D2E-8314-E510-E1DF07A144E1}"/>
              </a:ext>
            </a:extLst>
          </p:cNvPr>
          <p:cNvSpPr txBox="1"/>
          <p:nvPr/>
        </p:nvSpPr>
        <p:spPr>
          <a:xfrm>
            <a:off x="10837350" y="4056714"/>
            <a:ext cx="20317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B367941D-10EF-4944-2343-3D68D7281491}"/>
              </a:ext>
            </a:extLst>
          </p:cNvPr>
          <p:cNvSpPr txBox="1"/>
          <p:nvPr/>
        </p:nvSpPr>
        <p:spPr>
          <a:xfrm>
            <a:off x="10943247" y="5413951"/>
            <a:ext cx="9813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row affected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9613061-2D71-2906-B640-DCE1814297FB}"/>
              </a:ext>
            </a:extLst>
          </p:cNvPr>
          <p:cNvSpPr txBox="1"/>
          <p:nvPr/>
        </p:nvSpPr>
        <p:spPr>
          <a:xfrm>
            <a:off x="10269760" y="5233586"/>
            <a:ext cx="5474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080EF2A6-CBDC-E460-114C-7E26F9C822E4}"/>
              </a:ext>
            </a:extLst>
          </p:cNvPr>
          <p:cNvSpPr txBox="1"/>
          <p:nvPr/>
        </p:nvSpPr>
        <p:spPr>
          <a:xfrm>
            <a:off x="8495842" y="5209189"/>
            <a:ext cx="16838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ForumCreated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B56E3FEF-FF7A-5858-6FCF-3AEAD83A8E3D}"/>
              </a:ext>
            </a:extLst>
          </p:cNvPr>
          <p:cNvSpPr txBox="1"/>
          <p:nvPr/>
        </p:nvSpPr>
        <p:spPr>
          <a:xfrm>
            <a:off x="6882239" y="5495112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forum_created.html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9E041CAC-A6A5-30DD-6238-EB600FADE32E}"/>
              </a:ext>
            </a:extLst>
          </p:cNvPr>
          <p:cNvSpPr txBox="1"/>
          <p:nvPr/>
        </p:nvSpPr>
        <p:spPr>
          <a:xfrm>
            <a:off x="5134114" y="5192756"/>
            <a:ext cx="24552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&lt;html&gt;…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21EBB11E-0E75-7F6B-074F-AFE0E5FECEDA}"/>
              </a:ext>
            </a:extLst>
          </p:cNvPr>
          <p:cNvSpPr txBox="1"/>
          <p:nvPr/>
        </p:nvSpPr>
        <p:spPr>
          <a:xfrm>
            <a:off x="3574413" y="5313947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layout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A4AE5B5-3D0F-5195-13B8-E59C1E05799C}"/>
              </a:ext>
            </a:extLst>
          </p:cNvPr>
          <p:cNvSpPr txBox="1"/>
          <p:nvPr/>
        </p:nvSpPr>
        <p:spPr>
          <a:xfrm>
            <a:off x="1847421" y="5294459"/>
            <a:ext cx="24552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photons?</a:t>
            </a:r>
            <a:endParaRPr lang="he-IL" b="1" dirty="0">
              <a:ln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6260C4D-7C2D-0737-B360-EF5B9C29AC33}"/>
              </a:ext>
            </a:extLst>
          </p:cNvPr>
          <p:cNvSpPr/>
          <p:nvPr/>
        </p:nvSpPr>
        <p:spPr>
          <a:xfrm>
            <a:off x="3313570" y="2532226"/>
            <a:ext cx="2259246" cy="69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050" name="Picture 2" descr="Big Cookie | Cookie Clicker Wiki | Fandom">
            <a:extLst>
              <a:ext uri="{FF2B5EF4-FFF2-40B4-BE49-F238E27FC236}">
                <a16:creationId xmlns:a16="http://schemas.microsoft.com/office/drawing/2014/main" id="{73C40998-5DAB-D615-49BB-C2A8FCF3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89" y="2639896"/>
            <a:ext cx="554518" cy="55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g Cookie | Cookie Clicker Wiki | Fandom">
            <a:extLst>
              <a:ext uri="{FF2B5EF4-FFF2-40B4-BE49-F238E27FC236}">
                <a16:creationId xmlns:a16="http://schemas.microsoft.com/office/drawing/2014/main" id="{45A01591-780E-E3DC-5D0C-43056213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7" y="4143232"/>
            <a:ext cx="376991" cy="37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8BC7CE7E-5656-912B-4389-1512B807DB3A}"/>
              </a:ext>
            </a:extLst>
          </p:cNvPr>
          <p:cNvSpPr/>
          <p:nvPr/>
        </p:nvSpPr>
        <p:spPr>
          <a:xfrm>
            <a:off x="7509441" y="2436600"/>
            <a:ext cx="983039" cy="9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 table 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672A147F-D2B6-31BB-51A7-041732455805}"/>
              </a:ext>
            </a:extLst>
          </p:cNvPr>
          <p:cNvCxnSpPr>
            <a:cxnSpLocks/>
          </p:cNvCxnSpPr>
          <p:nvPr/>
        </p:nvCxnSpPr>
        <p:spPr>
          <a:xfrm flipV="1">
            <a:off x="7315112" y="3194414"/>
            <a:ext cx="318862" cy="435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F8E876B-C55C-1C2A-0F6C-6B419F537D7F}"/>
              </a:ext>
            </a:extLst>
          </p:cNvPr>
          <p:cNvCxnSpPr>
            <a:cxnSpLocks/>
          </p:cNvCxnSpPr>
          <p:nvPr/>
        </p:nvCxnSpPr>
        <p:spPr>
          <a:xfrm>
            <a:off x="8334784" y="3194413"/>
            <a:ext cx="213262" cy="587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F3C2C3E3-C361-2FC6-D9FD-5DD958172B2B}"/>
              </a:ext>
            </a:extLst>
          </p:cNvPr>
          <p:cNvSpPr txBox="1"/>
          <p:nvPr/>
        </p:nvSpPr>
        <p:spPr>
          <a:xfrm>
            <a:off x="6467342" y="3228746"/>
            <a:ext cx="111384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>
                <a:ln>
                  <a:solidFill>
                    <a:sysClr val="windowText" lastClr="000000"/>
                  </a:solidFill>
                </a:ln>
              </a:rPr>
              <a:t>request.session</a:t>
            </a:r>
            <a:endParaRPr lang="he-IL" sz="105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6F4F5FB3-5293-1864-3036-D6566D87F0E3}"/>
              </a:ext>
            </a:extLst>
          </p:cNvPr>
          <p:cNvSpPr txBox="1"/>
          <p:nvPr/>
        </p:nvSpPr>
        <p:spPr>
          <a:xfrm>
            <a:off x="8467916" y="3267288"/>
            <a:ext cx="111384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>
                <a:ln>
                  <a:solidFill>
                    <a:sysClr val="windowText" lastClr="000000"/>
                  </a:solidFill>
                </a:ln>
              </a:rPr>
              <a:t>session.user</a:t>
            </a:r>
            <a:endParaRPr lang="he-IL" sz="105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50493830-B197-099E-2307-D75548690DB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72088" y="3778559"/>
            <a:ext cx="1084712" cy="14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2" descr="Big Cookie | Cookie Clicker Wiki | Fandom">
            <a:extLst>
              <a:ext uri="{FF2B5EF4-FFF2-40B4-BE49-F238E27FC236}">
                <a16:creationId xmlns:a16="http://schemas.microsoft.com/office/drawing/2014/main" id="{37EF4B77-73BD-DF42-17E7-6AC15E69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33" y="5526167"/>
            <a:ext cx="376991" cy="37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FC2A4E0-2B7C-41C3-B3CB-39AD5BB32420}"/>
              </a:ext>
            </a:extLst>
          </p:cNvPr>
          <p:cNvCxnSpPr>
            <a:cxnSpLocks/>
          </p:cNvCxnSpPr>
          <p:nvPr/>
        </p:nvCxnSpPr>
        <p:spPr>
          <a:xfrm flipV="1">
            <a:off x="8567691" y="3814578"/>
            <a:ext cx="759322" cy="4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89DAC7B-645C-9DF0-F7E2-73245CABBD23}"/>
              </a:ext>
            </a:extLst>
          </p:cNvPr>
          <p:cNvCxnSpPr>
            <a:cxnSpLocks/>
          </p:cNvCxnSpPr>
          <p:nvPr/>
        </p:nvCxnSpPr>
        <p:spPr>
          <a:xfrm>
            <a:off x="8865502" y="5232585"/>
            <a:ext cx="679966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9D7F2E-8E07-608E-0E88-8C5D113D65E6}"/>
              </a:ext>
            </a:extLst>
          </p:cNvPr>
          <p:cNvSpPr/>
          <p:nvPr/>
        </p:nvSpPr>
        <p:spPr>
          <a:xfrm>
            <a:off x="2240781" y="2311122"/>
            <a:ext cx="361740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1A7DD1-CAC8-1FD3-4B48-DFD0DC1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stack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3E3F9-118B-1680-DEB7-970D4531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r="31423"/>
          <a:stretch/>
        </p:blipFill>
        <p:spPr bwMode="auto">
          <a:xfrm>
            <a:off x="554669" y="2755470"/>
            <a:ext cx="1686113" cy="29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B42A8752-C19A-3BAC-35EB-755F074A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86" y="2406417"/>
            <a:ext cx="696813" cy="6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0E421C1E-882F-A666-DA76-08082E32CB0F}"/>
              </a:ext>
            </a:extLst>
          </p:cNvPr>
          <p:cNvSpPr/>
          <p:nvPr/>
        </p:nvSpPr>
        <p:spPr>
          <a:xfrm>
            <a:off x="6171083" y="2311121"/>
            <a:ext cx="5909157" cy="37379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0" name="Picture 6" descr="Desktop, pc, server icon - Free download on Iconfinder">
            <a:extLst>
              <a:ext uri="{FF2B5EF4-FFF2-40B4-BE49-F238E27FC236}">
                <a16:creationId xmlns:a16="http://schemas.microsoft.com/office/drawing/2014/main" id="{E6DB3152-1C44-A827-EF9F-4A68D8F5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84" y="2311122"/>
            <a:ext cx="874206" cy="8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4B9E80-C699-6CAD-DB3B-3AC4273A28E0}"/>
              </a:ext>
            </a:extLst>
          </p:cNvPr>
          <p:cNvSpPr txBox="1"/>
          <p:nvPr/>
        </p:nvSpPr>
        <p:spPr>
          <a:xfrm>
            <a:off x="3581743" y="2406417"/>
            <a:ext cx="138711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Front-end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F470DCC-3110-7095-597D-4BF62E010336}"/>
              </a:ext>
            </a:extLst>
          </p:cNvPr>
          <p:cNvSpPr txBox="1"/>
          <p:nvPr/>
        </p:nvSpPr>
        <p:spPr>
          <a:xfrm>
            <a:off x="8744052" y="2406417"/>
            <a:ext cx="138711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Back-end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D521894-25B5-801C-2456-509AA6ED5965}"/>
              </a:ext>
            </a:extLst>
          </p:cNvPr>
          <p:cNvSpPr txBox="1"/>
          <p:nvPr/>
        </p:nvSpPr>
        <p:spPr>
          <a:xfrm>
            <a:off x="3206882" y="2932375"/>
            <a:ext cx="21653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UI &amp; interactions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871061F-7E3F-644A-1DCB-FF353187000A}"/>
              </a:ext>
            </a:extLst>
          </p:cNvPr>
          <p:cNvSpPr txBox="1"/>
          <p:nvPr/>
        </p:nvSpPr>
        <p:spPr>
          <a:xfrm>
            <a:off x="7358185" y="3028889"/>
            <a:ext cx="427914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Request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Session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Authentication &amp;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Third-party integrations &amp; API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Server management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C89FCF-66BF-43D2-AFED-D0242729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2" y="3481210"/>
            <a:ext cx="1118197" cy="11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E75F19D-3DCE-4F02-ECDB-C4F3A5CA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18" y="3406975"/>
            <a:ext cx="792833" cy="11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orking Gears | Product Development for Web and Mobile | Laravel + React">
            <a:extLst>
              <a:ext uri="{FF2B5EF4-FFF2-40B4-BE49-F238E27FC236}">
                <a16:creationId xmlns:a16="http://schemas.microsoft.com/office/drawing/2014/main" id="{DB30E5C1-64C3-AABD-3FBD-932DEA53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397" y="4666668"/>
            <a:ext cx="1295743" cy="6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asm-reference-manual/WebAssembly.md at master · sunfishcode/wasm-reference-manual  · GitHub">
            <a:extLst>
              <a:ext uri="{FF2B5EF4-FFF2-40B4-BE49-F238E27FC236}">
                <a16:creationId xmlns:a16="http://schemas.microsoft.com/office/drawing/2014/main" id="{B3E52869-A661-763B-AAB3-92D6DC38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57" y="5547470"/>
            <a:ext cx="726441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1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CBC530-6627-11EB-9F38-8E01BD8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frameworks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87E6E9-09B8-7A53-45C7-A707CA8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N-tier architecture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Request processing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Cookie &amp; session management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View rendering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Authentication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DAL with ORM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/>
              <a:t>More?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1351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E0942D-64AF-0CF5-B944-E6DF822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WAFs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046DB05A-8194-0E64-94AB-639F04B61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350826"/>
              </p:ext>
            </p:extLst>
          </p:nvPr>
        </p:nvGraphicFramePr>
        <p:xfrm>
          <a:off x="1096962" y="1846262"/>
          <a:ext cx="10559125" cy="43876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1825">
                  <a:extLst>
                    <a:ext uri="{9D8B030D-6E8A-4147-A177-3AD203B41FA5}">
                      <a16:colId xmlns:a16="http://schemas.microsoft.com/office/drawing/2014/main" val="3562033467"/>
                    </a:ext>
                  </a:extLst>
                </a:gridCol>
                <a:gridCol w="2111825">
                  <a:extLst>
                    <a:ext uri="{9D8B030D-6E8A-4147-A177-3AD203B41FA5}">
                      <a16:colId xmlns:a16="http://schemas.microsoft.com/office/drawing/2014/main" val="526568576"/>
                    </a:ext>
                  </a:extLst>
                </a:gridCol>
                <a:gridCol w="2111825">
                  <a:extLst>
                    <a:ext uri="{9D8B030D-6E8A-4147-A177-3AD203B41FA5}">
                      <a16:colId xmlns:a16="http://schemas.microsoft.com/office/drawing/2014/main" val="1631643434"/>
                    </a:ext>
                  </a:extLst>
                </a:gridCol>
                <a:gridCol w="2111825">
                  <a:extLst>
                    <a:ext uri="{9D8B030D-6E8A-4147-A177-3AD203B41FA5}">
                      <a16:colId xmlns:a16="http://schemas.microsoft.com/office/drawing/2014/main" val="3217480686"/>
                    </a:ext>
                  </a:extLst>
                </a:gridCol>
                <a:gridCol w="2111825">
                  <a:extLst>
                    <a:ext uri="{9D8B030D-6E8A-4147-A177-3AD203B41FA5}">
                      <a16:colId xmlns:a16="http://schemas.microsoft.com/office/drawing/2014/main" val="284826658"/>
                    </a:ext>
                  </a:extLst>
                </a:gridCol>
              </a:tblGrid>
              <a:tr h="100747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494"/>
                  </a:ext>
                </a:extLst>
              </a:tr>
              <a:tr h="338014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05893"/>
                  </a:ext>
                </a:extLst>
              </a:tr>
            </a:tbl>
          </a:graphicData>
        </a:graphic>
      </p:graphicFrame>
      <p:pic>
        <p:nvPicPr>
          <p:cNvPr id="1026" name="Picture 2" descr="Java logo and symbol, meaning, history, PNG">
            <a:extLst>
              <a:ext uri="{FF2B5EF4-FFF2-40B4-BE49-F238E27FC236}">
                <a16:creationId xmlns:a16="http://schemas.microsoft.com/office/drawing/2014/main" id="{46EF6F0B-E0CC-F48F-5B31-30B959E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846262"/>
            <a:ext cx="1808704" cy="9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1BFFF7-D55A-12D8-082E-08EF751DF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5" t="17546" r="20467" b="19351"/>
          <a:stretch/>
        </p:blipFill>
        <p:spPr bwMode="auto">
          <a:xfrm>
            <a:off x="3567164" y="1846262"/>
            <a:ext cx="886307" cy="91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by SVG Vector Logos - Vector Logo Zone">
            <a:extLst>
              <a:ext uri="{FF2B5EF4-FFF2-40B4-BE49-F238E27FC236}">
                <a16:creationId xmlns:a16="http://schemas.microsoft.com/office/drawing/2014/main" id="{96047C8A-7035-4746-8751-EA5E9899D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t="10748" r="1356" b="24549"/>
          <a:stretch/>
        </p:blipFill>
        <p:spPr bwMode="auto">
          <a:xfrm>
            <a:off x="5492450" y="2050792"/>
            <a:ext cx="1708219" cy="5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A59F314-EA96-B702-FF65-736CB67A72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65" t="32088" r="16736" b="37143"/>
          <a:stretch/>
        </p:blipFill>
        <p:spPr>
          <a:xfrm>
            <a:off x="7496072" y="2066394"/>
            <a:ext cx="2009670" cy="562709"/>
          </a:xfrm>
          <a:prstGeom prst="rect">
            <a:avLst/>
          </a:prstGeom>
        </p:spPr>
      </p:pic>
      <p:pic>
        <p:nvPicPr>
          <p:cNvPr id="1038" name="Picture 14" descr="Working Gears | Product Development for Web and Mobile | Laravel + React">
            <a:extLst>
              <a:ext uri="{FF2B5EF4-FFF2-40B4-BE49-F238E27FC236}">
                <a16:creationId xmlns:a16="http://schemas.microsoft.com/office/drawing/2014/main" id="{0248CF63-6594-B4A7-8234-512F5AA4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86" y="1925609"/>
            <a:ext cx="163285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44FFC59-87A2-8B09-4266-DD5F1857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3" y="3205593"/>
            <a:ext cx="1738365" cy="4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sing ASP.Net Webform Dependency Injection with .NET 4.7.2 - Nathanael  Marchand">
            <a:extLst>
              <a:ext uri="{FF2B5EF4-FFF2-40B4-BE49-F238E27FC236}">
                <a16:creationId xmlns:a16="http://schemas.microsoft.com/office/drawing/2014/main" id="{AC0131AD-4556-9000-4881-2C17A4EE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71" y="2979348"/>
            <a:ext cx="17859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B5422B0-2C1D-9AD8-0EAD-5A08E1E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22" y="3074374"/>
            <a:ext cx="1708219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F04A946-6052-9D9C-F888-3A947A55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16" y="3010712"/>
            <a:ext cx="1791954" cy="70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jango logo and symbol, meaning, history, PNG">
            <a:extLst>
              <a:ext uri="{FF2B5EF4-FFF2-40B4-BE49-F238E27FC236}">
                <a16:creationId xmlns:a16="http://schemas.microsoft.com/office/drawing/2014/main" id="{DE99F232-6872-BC81-7FE1-DB47D773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16" y="3769449"/>
            <a:ext cx="1785938" cy="11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912BDD3-EA0C-6693-9E95-2BF24460D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45" y="2911986"/>
            <a:ext cx="1936558" cy="5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Nestjs, logo Icon in Vector Logo">
            <a:extLst>
              <a:ext uri="{FF2B5EF4-FFF2-40B4-BE49-F238E27FC236}">
                <a16:creationId xmlns:a16="http://schemas.microsoft.com/office/drawing/2014/main" id="{3A6557FC-3C14-15A8-260F-D2EA1D9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48" y="3519902"/>
            <a:ext cx="2080662" cy="10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ails.js brand logo">
            <a:extLst>
              <a:ext uri="{FF2B5EF4-FFF2-40B4-BE49-F238E27FC236}">
                <a16:creationId xmlns:a16="http://schemas.microsoft.com/office/drawing/2014/main" id="{D3E3555A-9A53-B3F7-FE72-F7D2508D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46" y="4539337"/>
            <a:ext cx="1936558" cy="6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 - MasoniteFramework/essentials: Masonite framework essentials">
            <a:extLst>
              <a:ext uri="{FF2B5EF4-FFF2-40B4-BE49-F238E27FC236}">
                <a16:creationId xmlns:a16="http://schemas.microsoft.com/office/drawing/2014/main" id="{E8B90308-042F-9416-8900-8C8F86AD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81" y="4943015"/>
            <a:ext cx="961546" cy="9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13895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613</Words>
  <Application>Microsoft Office PowerPoint</Application>
  <PresentationFormat>מסך רחב</PresentationFormat>
  <Paragraphs>158</Paragraphs>
  <Slides>26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Georgia</vt:lpstr>
      <vt:lpstr>Wingdings</vt:lpstr>
      <vt:lpstr>מבט לאחור</vt:lpstr>
      <vt:lpstr>Web Application Frameworks (WAFs) &amp; </vt:lpstr>
      <vt:lpstr>מצגת של PowerPoint‏</vt:lpstr>
      <vt:lpstr>What are WAFs</vt:lpstr>
      <vt:lpstr>Static websites</vt:lpstr>
      <vt:lpstr>Web apps</vt:lpstr>
      <vt:lpstr>Web apps + auth</vt:lpstr>
      <vt:lpstr>The full stack</vt:lpstr>
      <vt:lpstr>Web Application frameworks</vt:lpstr>
      <vt:lpstr>Some WAFs</vt:lpstr>
      <vt:lpstr>Web services</vt:lpstr>
      <vt:lpstr>Web Services</vt:lpstr>
      <vt:lpstr>Web Service vs. Web Application</vt:lpstr>
      <vt:lpstr>Our choice - Flask</vt:lpstr>
      <vt:lpstr>                        advantages</vt:lpstr>
      <vt:lpstr>Flask comes with / easily integrates with</vt:lpstr>
      <vt:lpstr>Flask comes with / easily integrates with</vt:lpstr>
      <vt:lpstr>SPA – The modern trend</vt:lpstr>
      <vt:lpstr>Modern trend: SPA (Single Page Application)</vt:lpstr>
      <vt:lpstr>Popular SPA frameworks</vt:lpstr>
      <vt:lpstr>SPA: pros and cons</vt:lpstr>
      <vt:lpstr>Flask demonstration</vt:lpstr>
      <vt:lpstr>Starting with Flask</vt:lpstr>
      <vt:lpstr>HTML instead plain text</vt:lpstr>
      <vt:lpstr>Creating a form</vt:lpstr>
      <vt:lpstr>Handling the request</vt:lpstr>
      <vt:lpstr>Using web sockets for updates from the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Frameworks (WAFs) &amp; ASP.NET</dc:title>
  <dc:creator>Yuval Dolev</dc:creator>
  <cp:lastModifiedBy>Yuval Dolev</cp:lastModifiedBy>
  <cp:revision>28</cp:revision>
  <dcterms:created xsi:type="dcterms:W3CDTF">2023-04-06T10:19:15Z</dcterms:created>
  <dcterms:modified xsi:type="dcterms:W3CDTF">2023-04-22T17:37:52Z</dcterms:modified>
</cp:coreProperties>
</file>