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9094788" cy="13573125"/>
  <p:embeddedFontLst>
    <p:embeddedFont>
      <p:font typeface="Calibri" panose="020F0502020204030204" pitchFamily="34" charset="0"/>
      <p:regular r:id="rId4"/>
      <p:bold r:id="rId5"/>
      <p:italic r:id="rId6"/>
      <p:boldItalic r:id="rId7"/>
    </p:embeddedFont>
    <p:embeddedFont>
      <p:font typeface="Gill Sans MT" panose="020B0502020104020203" pitchFamily="34" charset="0"/>
      <p:regular r:id="rId8"/>
      <p:bold r:id="rId9"/>
      <p:italic r:id="rId10"/>
      <p:boldItalic r:id="rId11"/>
    </p:embeddedFont>
  </p:embeddedFontLst>
  <p:defaultTextStyle>
    <a:defPPr>
      <a:defRPr lang="en-US"/>
    </a:defPPr>
    <a:lvl1pPr algn="l" rtl="0" fontAlgn="base">
      <a:spcBef>
        <a:spcPct val="0"/>
      </a:spcBef>
      <a:spcAft>
        <a:spcPct val="0"/>
      </a:spcAft>
      <a:defRPr sz="3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00FF00"/>
    <a:srgbClr val="669900"/>
    <a:srgbClr val="5F5F5F"/>
    <a:srgbClr val="333333"/>
    <a:srgbClr val="F2FADC"/>
    <a:srgbClr val="99FF99"/>
    <a:srgbClr val="336600"/>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392" autoAdjust="0"/>
  </p:normalViewPr>
  <p:slideViewPr>
    <p:cSldViewPr snapToGrid="0">
      <p:cViewPr>
        <p:scale>
          <a:sx n="21" d="100"/>
          <a:sy n="21" d="100"/>
        </p:scale>
        <p:origin x="-1666" y="-20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41763"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5151438" y="0"/>
            <a:ext cx="3941762"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52525" y="1017588"/>
            <a:ext cx="6789738" cy="509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9638" y="6446838"/>
            <a:ext cx="7275512" cy="6108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12892088"/>
            <a:ext cx="3941763"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5151438" y="12892088"/>
            <a:ext cx="3941762"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7B4A4B-FB31-460B-9720-D13771C05E2D}" type="slidenum">
              <a:rPr lang="en-US"/>
              <a:pPr/>
              <a:t>‹#›</a:t>
            </a:fld>
            <a:endParaRPr lang="en-US" dirty="0"/>
          </a:p>
        </p:txBody>
      </p:sp>
    </p:spTree>
    <p:extLst>
      <p:ext uri="{BB962C8B-B14F-4D97-AF65-F5344CB8AC3E}">
        <p14:creationId xmlns:p14="http://schemas.microsoft.com/office/powerpoint/2010/main" val="1648724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fld id="{C71BD9DC-C57B-44E8-8E96-92DA2CD4E7A0}" type="slidenum">
              <a:rPr lang="en-US" sz="1200"/>
              <a:pPr eaLnBrk="1" hangingPunct="1"/>
              <a:t>1</a:t>
            </a:fld>
            <a:endParaRPr lang="en-US" sz="1200" dirty="0"/>
          </a:p>
        </p:txBody>
      </p:sp>
      <p:sp>
        <p:nvSpPr>
          <p:cNvPr id="4099" name="Rectangle 2"/>
          <p:cNvSpPr>
            <a:spLocks noGrp="1" noRot="1" noChangeAspect="1" noChangeArrowheads="1" noTextEdit="1"/>
          </p:cNvSpPr>
          <p:nvPr>
            <p:ph type="sldImg"/>
          </p:nvPr>
        </p:nvSpPr>
        <p:spPr>
          <a:xfrm>
            <a:off x="1152525" y="1017588"/>
            <a:ext cx="6789738" cy="5091112"/>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79073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5089"/>
            <a:ext cx="37306250"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4714"/>
            <a:ext cx="30724475" cy="8410575"/>
          </a:xfrm>
        </p:spPr>
        <p:txBody>
          <a:bodyPr/>
          <a:lstStyle>
            <a:lvl1pPr marL="0" indent="0" algn="ctr">
              <a:buNone/>
              <a:defRPr/>
            </a:lvl1pPr>
            <a:lvl2pPr marL="457223" indent="0" algn="ctr">
              <a:buNone/>
              <a:defRPr/>
            </a:lvl2pPr>
            <a:lvl3pPr marL="914446" indent="0" algn="ctr">
              <a:buNone/>
              <a:defRPr/>
            </a:lvl3pPr>
            <a:lvl4pPr marL="1371669" indent="0" algn="ctr">
              <a:buNone/>
              <a:defRPr/>
            </a:lvl4pPr>
            <a:lvl5pPr marL="1828891" indent="0" algn="ctr">
              <a:buNone/>
              <a:defRPr/>
            </a:lvl5pPr>
            <a:lvl6pPr marL="2286114" indent="0" algn="ctr">
              <a:buNone/>
              <a:defRPr/>
            </a:lvl6pPr>
            <a:lvl7pPr marL="2743337" indent="0" algn="ctr">
              <a:buNone/>
              <a:defRPr/>
            </a:lvl7pPr>
            <a:lvl8pPr marL="3200560" indent="0" algn="ctr">
              <a:buNone/>
              <a:defRPr/>
            </a:lvl8pPr>
            <a:lvl9pPr marL="3657783"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C583060-9C26-47AA-AB51-842FC892250B}" type="slidenum">
              <a:rPr lang="en-US"/>
              <a:pPr/>
              <a:t>‹#›</a:t>
            </a:fld>
            <a:endParaRPr lang="en-US" dirty="0"/>
          </a:p>
        </p:txBody>
      </p:sp>
    </p:spTree>
    <p:extLst>
      <p:ext uri="{BB962C8B-B14F-4D97-AF65-F5344CB8AC3E}">
        <p14:creationId xmlns:p14="http://schemas.microsoft.com/office/powerpoint/2010/main" val="34339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E71479E-382E-483D-98FF-46A13E9F981C}" type="slidenum">
              <a:rPr lang="en-US"/>
              <a:pPr/>
              <a:t>‹#›</a:t>
            </a:fld>
            <a:endParaRPr lang="en-US" dirty="0"/>
          </a:p>
        </p:txBody>
      </p:sp>
    </p:spTree>
    <p:extLst>
      <p:ext uri="{BB962C8B-B14F-4D97-AF65-F5344CB8AC3E}">
        <p14:creationId xmlns:p14="http://schemas.microsoft.com/office/powerpoint/2010/main" val="232786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5"/>
            <a:ext cx="9874250" cy="28086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5"/>
            <a:ext cx="29475112" cy="28086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95650BC-F864-4143-BAFE-53B328A5D315}" type="slidenum">
              <a:rPr lang="en-US"/>
              <a:pPr/>
              <a:t>‹#›</a:t>
            </a:fld>
            <a:endParaRPr lang="en-US" dirty="0"/>
          </a:p>
        </p:txBody>
      </p:sp>
    </p:spTree>
    <p:extLst>
      <p:ext uri="{BB962C8B-B14F-4D97-AF65-F5344CB8AC3E}">
        <p14:creationId xmlns:p14="http://schemas.microsoft.com/office/powerpoint/2010/main" val="22731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AED2CA7-A173-4011-BCF3-D4F9FC28FA25}" type="slidenum">
              <a:rPr lang="en-US"/>
              <a:pPr/>
              <a:t>‹#›</a:t>
            </a:fld>
            <a:endParaRPr lang="en-US" dirty="0"/>
          </a:p>
        </p:txBody>
      </p:sp>
    </p:spTree>
    <p:extLst>
      <p:ext uri="{BB962C8B-B14F-4D97-AF65-F5344CB8AC3E}">
        <p14:creationId xmlns:p14="http://schemas.microsoft.com/office/powerpoint/2010/main" val="402695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2647"/>
            <a:ext cx="37307838"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1745"/>
            <a:ext cx="37307838" cy="7200900"/>
          </a:xfrm>
        </p:spPr>
        <p:txBody>
          <a:bodyPr anchor="b"/>
          <a:lstStyle>
            <a:lvl1pPr marL="0" indent="0">
              <a:buNone/>
              <a:defRPr sz="2000"/>
            </a:lvl1pPr>
            <a:lvl2pPr marL="457223" indent="0">
              <a:buNone/>
              <a:defRPr sz="1800"/>
            </a:lvl2pPr>
            <a:lvl3pPr marL="914446" indent="0">
              <a:buNone/>
              <a:defRPr sz="1600"/>
            </a:lvl3pPr>
            <a:lvl4pPr marL="1371669" indent="0">
              <a:buNone/>
              <a:defRPr sz="1400"/>
            </a:lvl4pPr>
            <a:lvl5pPr marL="1828891" indent="0">
              <a:buNone/>
              <a:defRPr sz="1400"/>
            </a:lvl5pPr>
            <a:lvl6pPr marL="2286114" indent="0">
              <a:buNone/>
              <a:defRPr sz="1400"/>
            </a:lvl6pPr>
            <a:lvl7pPr marL="2743337" indent="0">
              <a:buNone/>
              <a:defRPr sz="1400"/>
            </a:lvl7pPr>
            <a:lvl8pPr marL="3200560" indent="0">
              <a:buNone/>
              <a:defRPr sz="1400"/>
            </a:lvl8pPr>
            <a:lvl9pPr marL="365778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EA56E3FB-2CDD-48EF-B410-DC1DE3343E9E}" type="slidenum">
              <a:rPr lang="en-US"/>
              <a:pPr/>
              <a:t>‹#›</a:t>
            </a:fld>
            <a:endParaRPr lang="en-US" dirty="0"/>
          </a:p>
        </p:txBody>
      </p:sp>
    </p:spTree>
    <p:extLst>
      <p:ext uri="{BB962C8B-B14F-4D97-AF65-F5344CB8AC3E}">
        <p14:creationId xmlns:p14="http://schemas.microsoft.com/office/powerpoint/2010/main" val="347115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4" y="7681915"/>
            <a:ext cx="19673887"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3" y="7681915"/>
            <a:ext cx="19675475"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ADF9948E-1CC6-49B3-937B-7DFFC19D6F42}" type="slidenum">
              <a:rPr lang="en-US"/>
              <a:pPr/>
              <a:t>‹#›</a:t>
            </a:fld>
            <a:endParaRPr lang="en-US" dirty="0"/>
          </a:p>
        </p:txBody>
      </p:sp>
    </p:spTree>
    <p:extLst>
      <p:ext uri="{BB962C8B-B14F-4D97-AF65-F5344CB8AC3E}">
        <p14:creationId xmlns:p14="http://schemas.microsoft.com/office/powerpoint/2010/main" val="198965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9213"/>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7590"/>
            <a:ext cx="19392900"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1" y="7367590"/>
            <a:ext cx="19400837"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1" y="10439400"/>
            <a:ext cx="19400837"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0E856A23-0D62-4E08-9F70-7F2C2B7DE2E0}" type="slidenum">
              <a:rPr lang="en-US"/>
              <a:pPr/>
              <a:t>‹#›</a:t>
            </a:fld>
            <a:endParaRPr lang="en-US" dirty="0"/>
          </a:p>
        </p:txBody>
      </p:sp>
    </p:spTree>
    <p:extLst>
      <p:ext uri="{BB962C8B-B14F-4D97-AF65-F5344CB8AC3E}">
        <p14:creationId xmlns:p14="http://schemas.microsoft.com/office/powerpoint/2010/main" val="385242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C10B4320-083F-40DD-8AAD-8459AE00BA52}" type="slidenum">
              <a:rPr lang="en-US"/>
              <a:pPr/>
              <a:t>‹#›</a:t>
            </a:fld>
            <a:endParaRPr lang="en-US" dirty="0"/>
          </a:p>
        </p:txBody>
      </p:sp>
    </p:spTree>
    <p:extLst>
      <p:ext uri="{BB962C8B-B14F-4D97-AF65-F5344CB8AC3E}">
        <p14:creationId xmlns:p14="http://schemas.microsoft.com/office/powerpoint/2010/main" val="93384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065DFBAE-51B4-4F2B-9942-31424D7BD56B}" type="slidenum">
              <a:rPr lang="en-US"/>
              <a:pPr/>
              <a:t>‹#›</a:t>
            </a:fld>
            <a:endParaRPr lang="en-US" dirty="0"/>
          </a:p>
        </p:txBody>
      </p:sp>
    </p:spTree>
    <p:extLst>
      <p:ext uri="{BB962C8B-B14F-4D97-AF65-F5344CB8AC3E}">
        <p14:creationId xmlns:p14="http://schemas.microsoft.com/office/powerpoint/2010/main" val="36626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09690"/>
            <a:ext cx="14439900"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09690"/>
            <a:ext cx="2453640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957"/>
            <a:ext cx="14439900" cy="22517100"/>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1801701-25DE-4200-8B73-EFFC6C04B234}" type="slidenum">
              <a:rPr lang="en-US"/>
              <a:pPr/>
              <a:t>‹#›</a:t>
            </a:fld>
            <a:endParaRPr lang="en-US" dirty="0"/>
          </a:p>
        </p:txBody>
      </p:sp>
    </p:spTree>
    <p:extLst>
      <p:ext uri="{BB962C8B-B14F-4D97-AF65-F5344CB8AC3E}">
        <p14:creationId xmlns:p14="http://schemas.microsoft.com/office/powerpoint/2010/main" val="34048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3359"/>
            <a:ext cx="26335037"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0845"/>
            <a:ext cx="26335037" cy="19752468"/>
          </a:xfrm>
        </p:spPr>
        <p:txBody>
          <a:bodyPr/>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lvl="0"/>
            <a:endParaRPr lang="en-US" noProof="0" dirty="0" smtClean="0"/>
          </a:p>
        </p:txBody>
      </p:sp>
      <p:sp>
        <p:nvSpPr>
          <p:cNvPr id="4" name="Text Placeholder 3"/>
          <p:cNvSpPr>
            <a:spLocks noGrp="1"/>
          </p:cNvSpPr>
          <p:nvPr>
            <p:ph type="body" sz="half" idx="2"/>
          </p:nvPr>
        </p:nvSpPr>
        <p:spPr>
          <a:xfrm>
            <a:off x="8602666" y="25762745"/>
            <a:ext cx="26335037" cy="3864768"/>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5BDDF3C-A354-4A10-B39F-A95DD891B56D}" type="slidenum">
              <a:rPr lang="en-US"/>
              <a:pPr/>
              <a:t>‹#›</a:t>
            </a:fld>
            <a:endParaRPr lang="en-US" dirty="0"/>
          </a:p>
        </p:txBody>
      </p:sp>
    </p:spTree>
    <p:extLst>
      <p:ext uri="{BB962C8B-B14F-4D97-AF65-F5344CB8AC3E}">
        <p14:creationId xmlns:p14="http://schemas.microsoft.com/office/powerpoint/2010/main" val="197343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5"/>
            <a:ext cx="39501762" cy="2172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7113" y="29977557"/>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a:lvl1pPr>
          </a:lstStyle>
          <a:p>
            <a:fld id="{60094FE9-2854-48A0-9184-AD76DD5F071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999" rtl="0" eaLnBrk="0" fontAlgn="base" hangingPunct="0">
        <a:spcBef>
          <a:spcPct val="0"/>
        </a:spcBef>
        <a:spcAft>
          <a:spcPct val="0"/>
        </a:spcAft>
        <a:defRPr sz="22701">
          <a:solidFill>
            <a:schemeClr val="tx2"/>
          </a:solidFill>
          <a:latin typeface="+mj-lt"/>
          <a:ea typeface="+mj-ea"/>
          <a:cs typeface="+mj-cs"/>
        </a:defRPr>
      </a:lvl1pPr>
      <a:lvl2pPr algn="ctr" defTabSz="4703999" rtl="0" eaLnBrk="0" fontAlgn="base" hangingPunct="0">
        <a:spcBef>
          <a:spcPct val="0"/>
        </a:spcBef>
        <a:spcAft>
          <a:spcPct val="0"/>
        </a:spcAft>
        <a:defRPr sz="22701">
          <a:solidFill>
            <a:schemeClr val="tx2"/>
          </a:solidFill>
          <a:latin typeface="Arial" charset="0"/>
        </a:defRPr>
      </a:lvl2pPr>
      <a:lvl3pPr algn="ctr" defTabSz="4703999" rtl="0" eaLnBrk="0" fontAlgn="base" hangingPunct="0">
        <a:spcBef>
          <a:spcPct val="0"/>
        </a:spcBef>
        <a:spcAft>
          <a:spcPct val="0"/>
        </a:spcAft>
        <a:defRPr sz="22701">
          <a:solidFill>
            <a:schemeClr val="tx2"/>
          </a:solidFill>
          <a:latin typeface="Arial" charset="0"/>
        </a:defRPr>
      </a:lvl3pPr>
      <a:lvl4pPr algn="ctr" defTabSz="4703999" rtl="0" eaLnBrk="0" fontAlgn="base" hangingPunct="0">
        <a:spcBef>
          <a:spcPct val="0"/>
        </a:spcBef>
        <a:spcAft>
          <a:spcPct val="0"/>
        </a:spcAft>
        <a:defRPr sz="22701">
          <a:solidFill>
            <a:schemeClr val="tx2"/>
          </a:solidFill>
          <a:latin typeface="Arial" charset="0"/>
        </a:defRPr>
      </a:lvl4pPr>
      <a:lvl5pPr algn="ctr" defTabSz="4703999" rtl="0" eaLnBrk="0" fontAlgn="base" hangingPunct="0">
        <a:spcBef>
          <a:spcPct val="0"/>
        </a:spcBef>
        <a:spcAft>
          <a:spcPct val="0"/>
        </a:spcAft>
        <a:defRPr sz="22701">
          <a:solidFill>
            <a:schemeClr val="tx2"/>
          </a:solidFill>
          <a:latin typeface="Arial" charset="0"/>
        </a:defRPr>
      </a:lvl5pPr>
      <a:lvl6pPr marL="457223" algn="ctr" defTabSz="4703999" rtl="0" fontAlgn="base">
        <a:spcBef>
          <a:spcPct val="0"/>
        </a:spcBef>
        <a:spcAft>
          <a:spcPct val="0"/>
        </a:spcAft>
        <a:defRPr sz="22701">
          <a:solidFill>
            <a:schemeClr val="tx2"/>
          </a:solidFill>
          <a:latin typeface="Arial" charset="0"/>
        </a:defRPr>
      </a:lvl6pPr>
      <a:lvl7pPr marL="914446" algn="ctr" defTabSz="4703999" rtl="0" fontAlgn="base">
        <a:spcBef>
          <a:spcPct val="0"/>
        </a:spcBef>
        <a:spcAft>
          <a:spcPct val="0"/>
        </a:spcAft>
        <a:defRPr sz="22701">
          <a:solidFill>
            <a:schemeClr val="tx2"/>
          </a:solidFill>
          <a:latin typeface="Arial" charset="0"/>
        </a:defRPr>
      </a:lvl7pPr>
      <a:lvl8pPr marL="1371669" algn="ctr" defTabSz="4703999" rtl="0" fontAlgn="base">
        <a:spcBef>
          <a:spcPct val="0"/>
        </a:spcBef>
        <a:spcAft>
          <a:spcPct val="0"/>
        </a:spcAft>
        <a:defRPr sz="22701">
          <a:solidFill>
            <a:schemeClr val="tx2"/>
          </a:solidFill>
          <a:latin typeface="Arial" charset="0"/>
        </a:defRPr>
      </a:lvl8pPr>
      <a:lvl9pPr marL="1828891" algn="ctr" defTabSz="4703999" rtl="0" fontAlgn="base">
        <a:spcBef>
          <a:spcPct val="0"/>
        </a:spcBef>
        <a:spcAft>
          <a:spcPct val="0"/>
        </a:spcAft>
        <a:defRPr sz="22701">
          <a:solidFill>
            <a:schemeClr val="tx2"/>
          </a:solidFill>
          <a:latin typeface="Arial" charset="0"/>
        </a:defRPr>
      </a:lvl9pPr>
    </p:titleStyle>
    <p:bodyStyle>
      <a:lvl1pPr marL="1765388" indent="-1765388" algn="l" defTabSz="4703999" rtl="0" eaLnBrk="0" fontAlgn="base" hangingPunct="0">
        <a:spcBef>
          <a:spcPct val="20000"/>
        </a:spcBef>
        <a:spcAft>
          <a:spcPct val="0"/>
        </a:spcAft>
        <a:buChar char="•"/>
        <a:defRPr sz="16501">
          <a:solidFill>
            <a:schemeClr val="tx1"/>
          </a:solidFill>
          <a:latin typeface="+mn-lt"/>
          <a:ea typeface="+mn-ea"/>
          <a:cs typeface="+mn-cs"/>
        </a:defRPr>
      </a:lvl1pPr>
      <a:lvl2pPr marL="3822891" indent="-1471687" algn="l" defTabSz="4703999" rtl="0" eaLnBrk="0" fontAlgn="base" hangingPunct="0">
        <a:spcBef>
          <a:spcPct val="20000"/>
        </a:spcBef>
        <a:spcAft>
          <a:spcPct val="0"/>
        </a:spcAft>
        <a:buChar char="–"/>
        <a:defRPr sz="14401">
          <a:solidFill>
            <a:schemeClr val="tx1"/>
          </a:solidFill>
          <a:latin typeface="+mn-lt"/>
        </a:defRPr>
      </a:lvl2pPr>
      <a:lvl3pPr marL="5880394" indent="-1176397" algn="l" defTabSz="4703999" rtl="0" eaLnBrk="0" fontAlgn="base" hangingPunct="0">
        <a:spcBef>
          <a:spcPct val="20000"/>
        </a:spcBef>
        <a:spcAft>
          <a:spcPct val="0"/>
        </a:spcAft>
        <a:buChar char="•"/>
        <a:defRPr sz="12301">
          <a:solidFill>
            <a:schemeClr val="tx1"/>
          </a:solidFill>
          <a:latin typeface="+mn-lt"/>
        </a:defRPr>
      </a:lvl3pPr>
      <a:lvl4pPr marL="8230011" indent="-1176397" algn="l" defTabSz="4703999" rtl="0" eaLnBrk="0" fontAlgn="base" hangingPunct="0">
        <a:spcBef>
          <a:spcPct val="20000"/>
        </a:spcBef>
        <a:spcAft>
          <a:spcPct val="0"/>
        </a:spcAft>
        <a:buChar char="–"/>
        <a:defRPr sz="10401">
          <a:solidFill>
            <a:schemeClr val="tx1"/>
          </a:solidFill>
          <a:latin typeface="+mn-lt"/>
        </a:defRPr>
      </a:lvl4pPr>
      <a:lvl5pPr marL="10581217" indent="-1174809" algn="l" defTabSz="4703999" rtl="0" eaLnBrk="0" fontAlgn="base" hangingPunct="0">
        <a:spcBef>
          <a:spcPct val="20000"/>
        </a:spcBef>
        <a:spcAft>
          <a:spcPct val="0"/>
        </a:spcAft>
        <a:buChar char="»"/>
        <a:defRPr sz="10401">
          <a:solidFill>
            <a:schemeClr val="tx1"/>
          </a:solidFill>
          <a:latin typeface="+mn-lt"/>
        </a:defRPr>
      </a:lvl5pPr>
      <a:lvl6pPr marL="11038440" indent="-1174809" algn="l" defTabSz="4703999" rtl="0" fontAlgn="base">
        <a:spcBef>
          <a:spcPct val="20000"/>
        </a:spcBef>
        <a:spcAft>
          <a:spcPct val="0"/>
        </a:spcAft>
        <a:buChar char="»"/>
        <a:defRPr sz="10401">
          <a:solidFill>
            <a:schemeClr val="tx1"/>
          </a:solidFill>
          <a:latin typeface="+mn-lt"/>
        </a:defRPr>
      </a:lvl6pPr>
      <a:lvl7pPr marL="11495663" indent="-1174809" algn="l" defTabSz="4703999" rtl="0" fontAlgn="base">
        <a:spcBef>
          <a:spcPct val="20000"/>
        </a:spcBef>
        <a:spcAft>
          <a:spcPct val="0"/>
        </a:spcAft>
        <a:buChar char="»"/>
        <a:defRPr sz="10401">
          <a:solidFill>
            <a:schemeClr val="tx1"/>
          </a:solidFill>
          <a:latin typeface="+mn-lt"/>
        </a:defRPr>
      </a:lvl7pPr>
      <a:lvl8pPr marL="11952886" indent="-1174809" algn="l" defTabSz="4703999" rtl="0" fontAlgn="base">
        <a:spcBef>
          <a:spcPct val="20000"/>
        </a:spcBef>
        <a:spcAft>
          <a:spcPct val="0"/>
        </a:spcAft>
        <a:buChar char="»"/>
        <a:defRPr sz="10401">
          <a:solidFill>
            <a:schemeClr val="tx1"/>
          </a:solidFill>
          <a:latin typeface="+mn-lt"/>
        </a:defRPr>
      </a:lvl8pPr>
      <a:lvl9pPr marL="12410108" indent="-1174809" algn="l" defTabSz="4703999" rtl="0" fontAlgn="base">
        <a:spcBef>
          <a:spcPct val="20000"/>
        </a:spcBef>
        <a:spcAft>
          <a:spcPct val="0"/>
        </a:spcAft>
        <a:buChar char="»"/>
        <a:defRPr sz="10401">
          <a:solidFill>
            <a:schemeClr val="tx1"/>
          </a:solidFill>
          <a:latin typeface="+mn-lt"/>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wm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pic>
        <p:nvPicPr>
          <p:cNvPr id="48"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flipH="1" flipV="1">
            <a:off x="31432492" y="31468591"/>
            <a:ext cx="12458707" cy="1449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Gordon\Desktop\InertialMo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9429" y="25159876"/>
            <a:ext cx="9803551" cy="734263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bwMode="auto">
          <a:xfrm>
            <a:off x="-235974" y="317798"/>
            <a:ext cx="44508174" cy="4863802"/>
          </a:xfrm>
          <a:prstGeom prst="rect">
            <a:avLst/>
          </a:prstGeom>
          <a:solidFill>
            <a:schemeClr val="tx1"/>
          </a:solidFill>
          <a:ln w="9525" cap="flat" cmpd="sng" algn="ctr">
            <a:noFill/>
            <a:prstDash val="solid"/>
            <a:round/>
            <a:headEnd type="none" w="med" len="med"/>
            <a:tailEnd type="none" w="med" len="med"/>
          </a:ln>
          <a:effectLst>
            <a:softEdge rad="635000"/>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0" y="1"/>
            <a:ext cx="43891200" cy="4681100"/>
          </a:xfrm>
          <a:prstGeom prst="rect">
            <a:avLst/>
          </a:prstGeom>
          <a:gradFill flip="none" rotWithShape="1">
            <a:gsLst>
              <a:gs pos="39000">
                <a:schemeClr val="accent1"/>
              </a:gs>
              <a:gs pos="82000">
                <a:schemeClr val="bg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pic>
        <p:nvPicPr>
          <p:cNvPr id="2054"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a:off x="0" y="0"/>
            <a:ext cx="27355800" cy="4302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51"/>
          <p:cNvSpPr>
            <a:spLocks noChangeArrowheads="1"/>
          </p:cNvSpPr>
          <p:nvPr/>
        </p:nvSpPr>
        <p:spPr bwMode="auto">
          <a:xfrm>
            <a:off x="152400" y="0"/>
            <a:ext cx="24003000"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9600" b="1" dirty="0" smtClean="0">
                <a:solidFill>
                  <a:schemeClr val="bg1"/>
                </a:solidFill>
                <a:effectLst>
                  <a:outerShdw blurRad="38100" dist="38100" dir="2700000" algn="tl">
                    <a:srgbClr val="000000">
                      <a:alpha val="43137"/>
                    </a:srgbClr>
                  </a:outerShdw>
                </a:effectLst>
                <a:latin typeface="Calibri" panose="020F0502020204030204" pitchFamily="34" charset="0"/>
              </a:rPr>
              <a:t>The </a:t>
            </a:r>
            <a:r>
              <a:rPr lang="en-US" sz="9600" b="1" dirty="0">
                <a:solidFill>
                  <a:schemeClr val="bg1"/>
                </a:solidFill>
                <a:effectLst>
                  <a:outerShdw blurRad="38100" dist="38100" dir="2700000" algn="tl">
                    <a:srgbClr val="000000">
                      <a:alpha val="43137"/>
                    </a:srgbClr>
                  </a:outerShdw>
                </a:effectLst>
                <a:latin typeface="Calibri" panose="020F0502020204030204" pitchFamily="34" charset="0"/>
              </a:rPr>
              <a:t>Use of Design Patterns and Scrum Methodologies in Game Development</a:t>
            </a: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
            </a:r>
            <a:b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br>
            <a:r>
              <a:rPr lang="en-US" sz="6000" b="1" smtClean="0">
                <a:solidFill>
                  <a:schemeClr val="bg1"/>
                </a:solidFill>
                <a:effectLst>
                  <a:outerShdw blurRad="38100" dist="38100" dir="2700000" algn="tl">
                    <a:srgbClr val="000000">
                      <a:alpha val="43137"/>
                    </a:srgbClr>
                  </a:outerShdw>
                </a:effectLst>
                <a:latin typeface="Calibri" panose="020F0502020204030204" pitchFamily="34" charset="0"/>
              </a:rPr>
              <a:t>Ryan Conyac, William McLain </a:t>
            </a:r>
            <a:r>
              <a:rPr lang="en-US" sz="4000" b="1" smtClean="0">
                <a:solidFill>
                  <a:schemeClr val="bg1"/>
                </a:solidFill>
              </a:rPr>
              <a:t> </a:t>
            </a:r>
            <a:r>
              <a:rPr lang="en-US" sz="4000" b="1" dirty="0" smtClean="0">
                <a:solidFill>
                  <a:schemeClr val="bg1"/>
                </a:solidFill>
              </a:rPr>
              <a:t>- Dr. Hong K. Sung (Faculty Advisor)</a:t>
            </a:r>
            <a:endParaRPr lang="en-US" sz="4800" b="1" dirty="0">
              <a:solidFill>
                <a:schemeClr val="bg1"/>
              </a:solidFill>
              <a:latin typeface="Calibri" panose="020F0502020204030204" pitchFamily="34" charset="0"/>
            </a:endParaRPr>
          </a:p>
        </p:txBody>
      </p:sp>
      <p:sp>
        <p:nvSpPr>
          <p:cNvPr id="2057" name="Text Box 55"/>
          <p:cNvSpPr txBox="1">
            <a:spLocks noChangeArrowheads="1"/>
          </p:cNvSpPr>
          <p:nvPr/>
        </p:nvSpPr>
        <p:spPr bwMode="auto">
          <a:xfrm>
            <a:off x="375556" y="6443287"/>
            <a:ext cx="9196718" cy="789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This version of Atari’s Asteroids was developed as a final term project to illustrate the usefulness and importance of design patterns.  The bridge design pattern was used to implement the behaviors of many items in the game including the classic triangular “spaceship” associated with the classic game.</a:t>
            </a:r>
          </a:p>
          <a:p>
            <a:pPr eaLnBrk="1" hangingPunct="1"/>
            <a:endParaRPr lang="en-US" sz="3600" dirty="0"/>
          </a:p>
          <a:p>
            <a:pPr eaLnBrk="1" hangingPunct="1"/>
            <a:r>
              <a:rPr lang="en-US" sz="3600" dirty="0" smtClean="0"/>
              <a:t>The original implementation of the spaceship behavior was rudimentary and unnatural.  The application of the bridge pattern allowed  for enhancement of the motion of the spaceship with minimal </a:t>
            </a:r>
          </a:p>
        </p:txBody>
      </p:sp>
      <p:sp>
        <p:nvSpPr>
          <p:cNvPr id="2058" name="Rectangle 67"/>
          <p:cNvSpPr>
            <a:spLocks noChangeArrowheads="1"/>
          </p:cNvSpPr>
          <p:nvPr/>
        </p:nvSpPr>
        <p:spPr bwMode="auto">
          <a:xfrm>
            <a:off x="1016031" y="541514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PROBLEM AND MOTIVATION</a:t>
            </a:r>
            <a:endParaRPr lang="en-US" sz="5700" b="1" dirty="0">
              <a:solidFill>
                <a:schemeClr val="accent6">
                  <a:lumMod val="50000"/>
                </a:schemeClr>
              </a:solidFill>
              <a:latin typeface="Gill Sans MT" pitchFamily="34" charset="0"/>
            </a:endParaRPr>
          </a:p>
        </p:txBody>
      </p:sp>
      <p:sp>
        <p:nvSpPr>
          <p:cNvPr id="2060" name="Oval 94"/>
          <p:cNvSpPr>
            <a:spLocks noChangeArrowheads="1"/>
          </p:cNvSpPr>
          <p:nvPr/>
        </p:nvSpPr>
        <p:spPr bwMode="auto">
          <a:xfrm>
            <a:off x="341341" y="5608783"/>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1</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10541"/>
          <a:stretch/>
        </p:blipFill>
        <p:spPr>
          <a:xfrm>
            <a:off x="29086628" y="152400"/>
            <a:ext cx="7717972" cy="4237911"/>
          </a:xfrm>
          <a:prstGeom prst="rect">
            <a:avLst/>
          </a:prstGeom>
          <a:noFill/>
          <a:ln>
            <a:noFill/>
          </a:ln>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16971" y="134216"/>
            <a:ext cx="5921829" cy="4441372"/>
          </a:xfrm>
          <a:prstGeom prst="rect">
            <a:avLst/>
          </a:prstGeom>
        </p:spPr>
      </p:pic>
      <p:sp>
        <p:nvSpPr>
          <p:cNvPr id="36" name="Text Box 55"/>
          <p:cNvSpPr txBox="1">
            <a:spLocks noChangeArrowheads="1"/>
          </p:cNvSpPr>
          <p:nvPr/>
        </p:nvSpPr>
        <p:spPr bwMode="auto">
          <a:xfrm>
            <a:off x="375556" y="14171657"/>
            <a:ext cx="16657882"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impact on the rest of the application.  Newton’s Second Law of Motion was applied to the motion of the spaceship not only to add realism to the game, but also to enhance the challenge and enjoyment of the experience.</a:t>
            </a:r>
            <a:endParaRPr lang="en-US" sz="3600" dirty="0"/>
          </a:p>
        </p:txBody>
      </p:sp>
      <p:sp>
        <p:nvSpPr>
          <p:cNvPr id="37" name="Text Box 55"/>
          <p:cNvSpPr txBox="1">
            <a:spLocks noChangeArrowheads="1"/>
          </p:cNvSpPr>
          <p:nvPr/>
        </p:nvSpPr>
        <p:spPr bwMode="auto">
          <a:xfrm>
            <a:off x="435152" y="17486877"/>
            <a:ext cx="16450314" cy="70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Design patterns used in game development provide a mechanism for separating concerns.  The bridge pattern in particular allows for independent variation of an entity’s attributes and its behaviors.  This is convenient and necessary in game development because the developer can separately concern themselves with the definition of what a thing is and what it does.  This allows development of the interaction between things in an iterative and efficient way.</a:t>
            </a:r>
          </a:p>
          <a:p>
            <a:pPr eaLnBrk="1" hangingPunct="1">
              <a:spcBef>
                <a:spcPts val="1200"/>
              </a:spcBef>
              <a:spcAft>
                <a:spcPts val="1200"/>
              </a:spcAft>
            </a:pPr>
            <a:r>
              <a:rPr lang="en-US" sz="3600" dirty="0" smtClean="0"/>
              <a:t>Additionally, a developer may easily create prototypes of different behaviors without affecting existing behaviors.  The bridge pattern provides such an option for implementing varying behaviors, either by replacing the original behavior or by allowing additional behavioral choice.  Implementing separate behaviors would be difficult and less readable using a tightly coupled design.</a:t>
            </a:r>
          </a:p>
        </p:txBody>
      </p:sp>
      <p:sp>
        <p:nvSpPr>
          <p:cNvPr id="38" name="Rectangle 67"/>
          <p:cNvSpPr>
            <a:spLocks noChangeArrowheads="1"/>
          </p:cNvSpPr>
          <p:nvPr/>
        </p:nvSpPr>
        <p:spPr bwMode="auto">
          <a:xfrm>
            <a:off x="1109842" y="16407684"/>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BACKGROUND</a:t>
            </a:r>
            <a:endParaRPr lang="en-US" sz="5700" b="1" dirty="0">
              <a:solidFill>
                <a:schemeClr val="accent6">
                  <a:lumMod val="50000"/>
                </a:schemeClr>
              </a:solidFill>
              <a:latin typeface="Gill Sans MT" pitchFamily="34" charset="0"/>
            </a:endParaRPr>
          </a:p>
        </p:txBody>
      </p:sp>
      <p:sp>
        <p:nvSpPr>
          <p:cNvPr id="39" name="Oval 94"/>
          <p:cNvSpPr>
            <a:spLocks noChangeArrowheads="1"/>
          </p:cNvSpPr>
          <p:nvPr/>
        </p:nvSpPr>
        <p:spPr bwMode="auto">
          <a:xfrm>
            <a:off x="435152" y="16608534"/>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2</a:t>
            </a:r>
            <a:endParaRPr lang="en-US" sz="3600" b="1" dirty="0">
              <a:solidFill>
                <a:schemeClr val="accent6">
                  <a:lumMod val="50000"/>
                </a:schemeClr>
              </a:solidFill>
              <a:latin typeface="Gill Sans MT" pitchFamily="34" charset="0"/>
            </a:endParaRPr>
          </a:p>
        </p:txBody>
      </p:sp>
      <p:sp>
        <p:nvSpPr>
          <p:cNvPr id="32" name="Text Box 55"/>
          <p:cNvSpPr txBox="1">
            <a:spLocks noChangeArrowheads="1"/>
          </p:cNvSpPr>
          <p:nvPr/>
        </p:nvSpPr>
        <p:spPr bwMode="auto">
          <a:xfrm>
            <a:off x="31475815" y="6443287"/>
            <a:ext cx="12262985"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design pattern used in this project:</a:t>
            </a:r>
          </a:p>
          <a:p>
            <a:pPr eaLnBrk="1" hangingPunct="1">
              <a:spcBef>
                <a:spcPts val="1200"/>
              </a:spcBef>
              <a:spcAft>
                <a:spcPts val="1200"/>
              </a:spcAft>
            </a:pPr>
            <a:r>
              <a:rPr lang="en-US" sz="3600" b="1" u="sng" dirty="0" smtClean="0"/>
              <a:t>Bridge </a:t>
            </a:r>
            <a:r>
              <a:rPr lang="en-US" sz="3600" b="1" u="sng" dirty="0"/>
              <a:t>pattern:</a:t>
            </a:r>
            <a:endParaRPr lang="en-US" sz="3600" b="1" dirty="0"/>
          </a:p>
          <a:p>
            <a:pPr marL="571500" indent="-571500" eaLnBrk="1" hangingPunct="1">
              <a:spcBef>
                <a:spcPts val="1200"/>
              </a:spcBef>
              <a:spcAft>
                <a:spcPts val="1200"/>
              </a:spcAft>
              <a:buFont typeface="Arial" panose="020B0604020202020204" pitchFamily="34" charset="0"/>
              <a:buChar char="•"/>
            </a:pPr>
            <a:r>
              <a:rPr lang="en-US" sz="3600" dirty="0" smtClean="0"/>
              <a:t>Intent is to decouple an abstraction from its implementation for independent variation.</a:t>
            </a:r>
          </a:p>
          <a:p>
            <a:pPr marL="571500" indent="-571500" eaLnBrk="1" hangingPunct="1">
              <a:spcBef>
                <a:spcPts val="1200"/>
              </a:spcBef>
              <a:spcAft>
                <a:spcPts val="1200"/>
              </a:spcAft>
              <a:buFont typeface="Arial" panose="020B0604020202020204" pitchFamily="34" charset="0"/>
              <a:buChar char="•"/>
            </a:pPr>
            <a:r>
              <a:rPr lang="en-US" sz="3600" dirty="0" smtClean="0"/>
              <a:t>Applied in order to avoid permanent binding of the abstract ship to the ship’s behaviors.</a:t>
            </a:r>
            <a:endParaRPr lang="en-US" sz="3600" dirty="0"/>
          </a:p>
        </p:txBody>
      </p:sp>
      <p:sp>
        <p:nvSpPr>
          <p:cNvPr id="41" name="Rectangle 67"/>
          <p:cNvSpPr>
            <a:spLocks noChangeArrowheads="1"/>
          </p:cNvSpPr>
          <p:nvPr/>
        </p:nvSpPr>
        <p:spPr bwMode="auto">
          <a:xfrm>
            <a:off x="18328481"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SOLUTION</a:t>
            </a:r>
            <a:endParaRPr lang="en-US" sz="5700" b="1" dirty="0">
              <a:solidFill>
                <a:schemeClr val="accent6">
                  <a:lumMod val="50000"/>
                </a:schemeClr>
              </a:solidFill>
              <a:latin typeface="Gill Sans MT" pitchFamily="34" charset="0"/>
            </a:endParaRPr>
          </a:p>
        </p:txBody>
      </p:sp>
      <p:sp>
        <p:nvSpPr>
          <p:cNvPr id="42" name="Oval 94"/>
          <p:cNvSpPr>
            <a:spLocks noChangeArrowheads="1"/>
          </p:cNvSpPr>
          <p:nvPr/>
        </p:nvSpPr>
        <p:spPr bwMode="auto">
          <a:xfrm>
            <a:off x="31799036" y="25498697"/>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5</a:t>
            </a:r>
            <a:endParaRPr lang="en-US" sz="3600" b="1" dirty="0">
              <a:solidFill>
                <a:schemeClr val="accent6">
                  <a:lumMod val="50000"/>
                </a:schemeClr>
              </a:solidFill>
              <a:latin typeface="Gill Sans MT" pitchFamily="34" charset="0"/>
            </a:endParaRPr>
          </a:p>
        </p:txBody>
      </p:sp>
      <p:sp>
        <p:nvSpPr>
          <p:cNvPr id="43" name="Text Box 55"/>
          <p:cNvSpPr txBox="1">
            <a:spLocks noChangeArrowheads="1"/>
          </p:cNvSpPr>
          <p:nvPr/>
        </p:nvSpPr>
        <p:spPr bwMode="auto">
          <a:xfrm>
            <a:off x="31851598" y="26310096"/>
            <a:ext cx="12039602"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result of the implementation of the Newtonian behavior using the structural bridge pattern has the following benefits:</a:t>
            </a:r>
          </a:p>
          <a:p>
            <a:pPr marL="571500" indent="-571500" eaLnBrk="1" hangingPunct="1">
              <a:spcBef>
                <a:spcPts val="1200"/>
              </a:spcBef>
              <a:spcAft>
                <a:spcPts val="1200"/>
              </a:spcAft>
              <a:buFont typeface="Arial" panose="020B0604020202020204" pitchFamily="34" charset="0"/>
              <a:buChar char="•"/>
            </a:pPr>
            <a:r>
              <a:rPr lang="en-US" sz="3600" dirty="0" smtClean="0"/>
              <a:t>Natural and challenging game play. </a:t>
            </a:r>
          </a:p>
          <a:p>
            <a:pPr marL="571500" indent="-571500" eaLnBrk="1" hangingPunct="1">
              <a:spcBef>
                <a:spcPts val="1200"/>
              </a:spcBef>
              <a:spcAft>
                <a:spcPts val="1200"/>
              </a:spcAft>
              <a:buFont typeface="Arial" panose="020B0604020202020204" pitchFamily="34" charset="0"/>
              <a:buChar char="•"/>
            </a:pPr>
            <a:r>
              <a:rPr lang="en-US" sz="3600" dirty="0" smtClean="0"/>
              <a:t>Option of implementing additional behaviors.</a:t>
            </a:r>
          </a:p>
          <a:p>
            <a:pPr marL="571500" indent="-571500" eaLnBrk="1" hangingPunct="1">
              <a:spcBef>
                <a:spcPts val="1200"/>
              </a:spcBef>
              <a:spcAft>
                <a:spcPts val="1200"/>
              </a:spcAft>
              <a:buFont typeface="Arial" panose="020B0604020202020204" pitchFamily="34" charset="0"/>
              <a:buChar char="•"/>
            </a:pPr>
            <a:r>
              <a:rPr lang="en-US" sz="3600" dirty="0" smtClean="0"/>
              <a:t>Behavior is open for extension and closed for modification.</a:t>
            </a:r>
          </a:p>
        </p:txBody>
      </p:sp>
      <p:sp>
        <p:nvSpPr>
          <p:cNvPr id="50" name="Text Box 55"/>
          <p:cNvSpPr txBox="1">
            <a:spLocks noChangeArrowheads="1"/>
          </p:cNvSpPr>
          <p:nvPr/>
        </p:nvSpPr>
        <p:spPr bwMode="auto">
          <a:xfrm>
            <a:off x="17501064" y="6705505"/>
            <a:ext cx="12788435" cy="1657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b="1" dirty="0" smtClean="0"/>
              <a:t>Create the behavior interface.  </a:t>
            </a:r>
          </a:p>
          <a:p>
            <a:pPr marL="1314450" lvl="1" indent="-571500" eaLnBrk="1" hangingPunct="1">
              <a:spcBef>
                <a:spcPts val="1200"/>
              </a:spcBef>
              <a:spcAft>
                <a:spcPts val="1200"/>
              </a:spcAft>
              <a:buFont typeface="Arial" panose="020B0604020202020204" pitchFamily="34" charset="0"/>
              <a:buChar char="•"/>
            </a:pPr>
            <a:r>
              <a:rPr lang="en-US" sz="3600" dirty="0" smtClean="0"/>
              <a:t>Defines the operations for the behavior signatures.</a:t>
            </a:r>
          </a:p>
          <a:p>
            <a:pPr marL="1314450" lvl="1" indent="-571500" eaLnBrk="1" hangingPunct="1">
              <a:spcBef>
                <a:spcPts val="1200"/>
              </a:spcBef>
              <a:spcAft>
                <a:spcPts val="1200"/>
              </a:spcAft>
              <a:buFont typeface="Arial" panose="020B0604020202020204" pitchFamily="34" charset="0"/>
              <a:buChar char="•"/>
            </a:pPr>
            <a:r>
              <a:rPr lang="en-US" sz="3600" dirty="0" smtClean="0"/>
              <a:t>Sets the initial vector.</a:t>
            </a:r>
          </a:p>
          <a:p>
            <a:pPr eaLnBrk="1" hangingPunct="1">
              <a:spcBef>
                <a:spcPts val="1200"/>
              </a:spcBef>
              <a:spcAft>
                <a:spcPts val="1200"/>
              </a:spcAft>
            </a:pPr>
            <a:r>
              <a:rPr lang="en-US" sz="3600" b="1" dirty="0" smtClean="0"/>
              <a:t>Realize the different behaviors by applying the bridge.</a:t>
            </a:r>
          </a:p>
          <a:p>
            <a:pPr marL="1314450" lvl="1" indent="-571500" eaLnBrk="1" hangingPunct="1">
              <a:spcBef>
                <a:spcPts val="1200"/>
              </a:spcBef>
              <a:spcAft>
                <a:spcPts val="1200"/>
              </a:spcAft>
              <a:buFont typeface="Arial" panose="020B0604020202020204" pitchFamily="34" charset="0"/>
              <a:buChar char="•"/>
            </a:pPr>
            <a:r>
              <a:rPr lang="en-US" sz="3600" dirty="0" smtClean="0"/>
              <a:t>The original behavior realization.  </a:t>
            </a:r>
          </a:p>
          <a:p>
            <a:pPr marL="1714500" lvl="2" indent="-571500" eaLnBrk="1" hangingPunct="1">
              <a:spcBef>
                <a:spcPts val="1200"/>
              </a:spcBef>
              <a:spcAft>
                <a:spcPts val="1200"/>
              </a:spcAft>
              <a:buFont typeface="Arial" panose="020B0604020202020204" pitchFamily="34" charset="0"/>
              <a:buChar char="•"/>
            </a:pPr>
            <a:r>
              <a:rPr lang="en-US" sz="3600" dirty="0"/>
              <a:t>Easy to develop.</a:t>
            </a:r>
          </a:p>
          <a:p>
            <a:pPr marL="1714500" lvl="2" indent="-571500" eaLnBrk="1" hangingPunct="1">
              <a:spcBef>
                <a:spcPts val="1200"/>
              </a:spcBef>
              <a:spcAft>
                <a:spcPts val="1200"/>
              </a:spcAft>
              <a:buFont typeface="Arial" panose="020B0604020202020204" pitchFamily="34" charset="0"/>
              <a:buChar char="•"/>
            </a:pPr>
            <a:r>
              <a:rPr lang="en-US" sz="3600" dirty="0" smtClean="0"/>
              <a:t>Fixed, arbitrary speed and direction.</a:t>
            </a:r>
          </a:p>
          <a:p>
            <a:pPr marL="1714500" lvl="2" indent="-571500" eaLnBrk="1" hangingPunct="1">
              <a:spcBef>
                <a:spcPts val="1200"/>
              </a:spcBef>
              <a:spcAft>
                <a:spcPts val="1200"/>
              </a:spcAft>
              <a:buFont typeface="Arial" panose="020B0604020202020204" pitchFamily="34" charset="0"/>
              <a:buChar char="•"/>
            </a:pPr>
            <a:r>
              <a:rPr lang="en-US" sz="3600" dirty="0" smtClean="0"/>
              <a:t>Game play is simple and redundant.</a:t>
            </a:r>
          </a:p>
          <a:p>
            <a:pPr marL="1314450" lvl="1" indent="-571500" eaLnBrk="1" hangingPunct="1">
              <a:spcBef>
                <a:spcPts val="1200"/>
              </a:spcBef>
              <a:spcAft>
                <a:spcPts val="1200"/>
              </a:spcAft>
              <a:buFont typeface="Arial" panose="020B0604020202020204" pitchFamily="34" charset="0"/>
              <a:buChar char="•"/>
            </a:pPr>
            <a:r>
              <a:rPr lang="en-US" sz="3600" dirty="0" smtClean="0"/>
              <a:t>The Newtonian behavior</a:t>
            </a:r>
          </a:p>
          <a:p>
            <a:pPr marL="1714500" lvl="2" indent="-571500" eaLnBrk="1" hangingPunct="1">
              <a:spcBef>
                <a:spcPts val="1200"/>
              </a:spcBef>
              <a:spcAft>
                <a:spcPts val="1200"/>
              </a:spcAft>
              <a:buFont typeface="Arial" panose="020B0604020202020204" pitchFamily="34" charset="0"/>
              <a:buChar char="•"/>
            </a:pPr>
            <a:r>
              <a:rPr lang="en-US" sz="3600" dirty="0" smtClean="0"/>
              <a:t>Complex algorithm implementing inertia.</a:t>
            </a:r>
          </a:p>
          <a:p>
            <a:pPr marL="1714500" lvl="2" indent="-571500" eaLnBrk="1" hangingPunct="1">
              <a:spcBef>
                <a:spcPts val="1200"/>
              </a:spcBef>
              <a:spcAft>
                <a:spcPts val="1200"/>
              </a:spcAft>
              <a:buFont typeface="Arial" panose="020B0604020202020204" pitchFamily="34" charset="0"/>
              <a:buChar char="•"/>
            </a:pPr>
            <a:r>
              <a:rPr lang="en-US" sz="3600" dirty="0" smtClean="0"/>
              <a:t>Speed and direction based on a force vector applied to the current force vector.</a:t>
            </a:r>
          </a:p>
          <a:p>
            <a:pPr marL="1714500" lvl="2" indent="-571500" eaLnBrk="1" hangingPunct="1">
              <a:spcBef>
                <a:spcPts val="1200"/>
              </a:spcBef>
              <a:spcAft>
                <a:spcPts val="1200"/>
              </a:spcAft>
              <a:buFont typeface="Arial" panose="020B0604020202020204" pitchFamily="34" charset="0"/>
              <a:buChar char="•"/>
            </a:pPr>
            <a:r>
              <a:rPr lang="en-US" sz="3600" dirty="0" smtClean="0"/>
              <a:t>Game play is more challenging and creates a more realistic experience.</a:t>
            </a:r>
          </a:p>
          <a:p>
            <a:pPr eaLnBrk="1" hangingPunct="1">
              <a:spcBef>
                <a:spcPts val="1200"/>
              </a:spcBef>
              <a:spcAft>
                <a:spcPts val="1200"/>
              </a:spcAft>
            </a:pPr>
            <a:r>
              <a:rPr lang="en-US" sz="3600" b="1" dirty="0" smtClean="0"/>
              <a:t>Use the Behavior in the Ship</a:t>
            </a:r>
          </a:p>
          <a:p>
            <a:pPr marL="1314450" lvl="1" indent="-571500" eaLnBrk="1" hangingPunct="1">
              <a:spcBef>
                <a:spcPts val="1200"/>
              </a:spcBef>
              <a:spcAft>
                <a:spcPts val="1200"/>
              </a:spcAft>
              <a:buFont typeface="Arial" panose="020B0604020202020204" pitchFamily="34" charset="0"/>
              <a:buChar char="•"/>
            </a:pPr>
            <a:r>
              <a:rPr lang="en-US" sz="3600" dirty="0" smtClean="0"/>
              <a:t>References the behavior interface.  </a:t>
            </a:r>
          </a:p>
          <a:p>
            <a:pPr marL="1314450" lvl="1" indent="-571500" eaLnBrk="1" hangingPunct="1">
              <a:spcBef>
                <a:spcPts val="1200"/>
              </a:spcBef>
              <a:spcAft>
                <a:spcPts val="1200"/>
              </a:spcAft>
              <a:buFont typeface="Arial" panose="020B0604020202020204" pitchFamily="34" charset="0"/>
              <a:buChar char="•"/>
            </a:pPr>
            <a:r>
              <a:rPr lang="en-US" sz="3600" dirty="0" smtClean="0"/>
              <a:t>Store the current force vector of the ship for rendering.  </a:t>
            </a:r>
          </a:p>
          <a:p>
            <a:pPr marL="1314450" lvl="1" indent="-571500" eaLnBrk="1" hangingPunct="1">
              <a:spcBef>
                <a:spcPts val="1200"/>
              </a:spcBef>
              <a:spcAft>
                <a:spcPts val="1200"/>
              </a:spcAft>
              <a:buFont typeface="Arial" panose="020B0604020202020204" pitchFamily="34" charset="0"/>
              <a:buChar char="•"/>
            </a:pPr>
            <a:r>
              <a:rPr lang="en-US" sz="3600" dirty="0" smtClean="0"/>
              <a:t>Calculate the new force vector on each game loop using the appropriate behavior.</a:t>
            </a:r>
          </a:p>
          <a:p>
            <a:pPr eaLnBrk="1" hangingPunct="1">
              <a:spcBef>
                <a:spcPts val="1200"/>
              </a:spcBef>
              <a:spcAft>
                <a:spcPts val="1200"/>
              </a:spcAft>
            </a:pPr>
            <a:endParaRPr lang="en-US" sz="2800" dirty="0" smtClean="0"/>
          </a:p>
        </p:txBody>
      </p:sp>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5993" y="6532212"/>
            <a:ext cx="5319473" cy="3999995"/>
          </a:xfrm>
          <a:prstGeom prst="rect">
            <a:avLst/>
          </a:prstGeom>
          <a:ln w="12700">
            <a:solidFill>
              <a:schemeClr val="bg1"/>
            </a:solidFill>
          </a:ln>
          <a:effectLst>
            <a:outerShdw blurRad="50800" dist="38100" dir="2700000" algn="tl" rotWithShape="0">
              <a:prstClr val="black">
                <a:alpha val="40000"/>
              </a:prstClr>
            </a:outerShdw>
          </a:effectLst>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9890" y="9742782"/>
            <a:ext cx="5434231" cy="4086288"/>
          </a:xfrm>
          <a:prstGeom prst="rect">
            <a:avLst/>
          </a:prstGeom>
          <a:ln w="12700">
            <a:solidFill>
              <a:schemeClr val="bg1"/>
            </a:solidFill>
          </a:ln>
          <a:effectLst>
            <a:outerShdw blurRad="50800" dist="38100" dir="2700000" algn="tl" rotWithShape="0">
              <a:prstClr val="black">
                <a:alpha val="40000"/>
              </a:prstClr>
            </a:outerShdw>
          </a:effectLst>
        </p:spPr>
      </p:pic>
      <p:grpSp>
        <p:nvGrpSpPr>
          <p:cNvPr id="87" name="Group 86"/>
          <p:cNvGrpSpPr/>
          <p:nvPr/>
        </p:nvGrpSpPr>
        <p:grpSpPr>
          <a:xfrm>
            <a:off x="30860217" y="11171583"/>
            <a:ext cx="12385374" cy="6674651"/>
            <a:chOff x="30948379" y="11063583"/>
            <a:chExt cx="12800150" cy="6050280"/>
          </a:xfrm>
          <a:effectLst>
            <a:outerShdw blurRad="50800" dist="38100" dir="2700000" algn="tl" rotWithShape="0">
              <a:prstClr val="black">
                <a:alpha val="40000"/>
              </a:prstClr>
            </a:outerShdw>
          </a:effectLst>
        </p:grpSpPr>
        <p:sp>
          <p:nvSpPr>
            <p:cNvPr id="85" name="Rounded Rectangle 84"/>
            <p:cNvSpPr/>
            <p:nvPr/>
          </p:nvSpPr>
          <p:spPr bwMode="auto">
            <a:xfrm>
              <a:off x="30948379" y="11063583"/>
              <a:ext cx="12800150" cy="605028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4" name="Picture 3"/>
            <p:cNvPicPr>
              <a:picLocks noChangeAspect="1"/>
            </p:cNvPicPr>
            <p:nvPr/>
          </p:nvPicPr>
          <p:blipFill>
            <a:blip r:embed="rId9"/>
            <a:stretch>
              <a:fillRect/>
            </a:stretch>
          </p:blipFill>
          <p:spPr>
            <a:xfrm>
              <a:off x="31363155" y="11403034"/>
              <a:ext cx="11970598" cy="5355267"/>
            </a:xfrm>
            <a:prstGeom prst="rect">
              <a:avLst/>
            </a:prstGeom>
            <a:ln>
              <a:noFill/>
            </a:ln>
            <a:effectLst/>
          </p:spPr>
        </p:pic>
      </p:grpSp>
      <p:sp>
        <p:nvSpPr>
          <p:cNvPr id="10" name="Right Arrow 9"/>
          <p:cNvSpPr/>
          <p:nvPr/>
        </p:nvSpPr>
        <p:spPr bwMode="auto">
          <a:xfrm>
            <a:off x="10840385" y="28211294"/>
            <a:ext cx="2185131" cy="1306147"/>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95" name="Rectangle 67"/>
          <p:cNvSpPr>
            <a:spLocks noChangeArrowheads="1"/>
          </p:cNvSpPr>
          <p:nvPr/>
        </p:nvSpPr>
        <p:spPr bwMode="auto">
          <a:xfrm>
            <a:off x="32618361" y="2527732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RESULT</a:t>
            </a:r>
            <a:endParaRPr lang="en-US" sz="5700" b="1" dirty="0">
              <a:solidFill>
                <a:schemeClr val="accent6">
                  <a:lumMod val="50000"/>
                </a:schemeClr>
              </a:solidFill>
              <a:latin typeface="Gill Sans MT" pitchFamily="34" charset="0"/>
            </a:endParaRPr>
          </a:p>
        </p:txBody>
      </p:sp>
      <p:sp>
        <p:nvSpPr>
          <p:cNvPr id="196" name="Oval 94"/>
          <p:cNvSpPr>
            <a:spLocks noChangeArrowheads="1"/>
          </p:cNvSpPr>
          <p:nvPr/>
        </p:nvSpPr>
        <p:spPr bwMode="auto">
          <a:xfrm>
            <a:off x="17501065" y="5630765"/>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3</a:t>
            </a:r>
          </a:p>
        </p:txBody>
      </p:sp>
      <p:sp>
        <p:nvSpPr>
          <p:cNvPr id="198" name="Rectangle 67"/>
          <p:cNvSpPr>
            <a:spLocks noChangeArrowheads="1"/>
          </p:cNvSpPr>
          <p:nvPr/>
        </p:nvSpPr>
        <p:spPr bwMode="auto">
          <a:xfrm>
            <a:off x="32618362"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DESIGN PATTERN</a:t>
            </a:r>
            <a:endParaRPr lang="en-US" sz="5700" b="1" dirty="0">
              <a:solidFill>
                <a:schemeClr val="accent6">
                  <a:lumMod val="50000"/>
                </a:schemeClr>
              </a:solidFill>
              <a:latin typeface="Gill Sans MT" pitchFamily="34" charset="0"/>
            </a:endParaRPr>
          </a:p>
        </p:txBody>
      </p:sp>
      <p:sp>
        <p:nvSpPr>
          <p:cNvPr id="208" name="Oval 94"/>
          <p:cNvSpPr>
            <a:spLocks noChangeArrowheads="1"/>
          </p:cNvSpPr>
          <p:nvPr/>
        </p:nvSpPr>
        <p:spPr bwMode="auto">
          <a:xfrm>
            <a:off x="31704413" y="5633329"/>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4</a:t>
            </a:r>
            <a:endParaRPr lang="en-US" sz="3600" b="1" dirty="0">
              <a:solidFill>
                <a:schemeClr val="accent6">
                  <a:lumMod val="50000"/>
                </a:schemeClr>
              </a:solidFill>
              <a:latin typeface="Gill Sans MT" pitchFamily="34" charset="0"/>
            </a:endParaRPr>
          </a:p>
        </p:txBody>
      </p:sp>
      <p:grpSp>
        <p:nvGrpSpPr>
          <p:cNvPr id="17" name="Group 16"/>
          <p:cNvGrpSpPr/>
          <p:nvPr/>
        </p:nvGrpSpPr>
        <p:grpSpPr>
          <a:xfrm>
            <a:off x="31475815" y="18285903"/>
            <a:ext cx="11660987" cy="3847823"/>
            <a:chOff x="31106263" y="18897600"/>
            <a:chExt cx="12632537" cy="4248150"/>
          </a:xfrm>
        </p:grpSpPr>
        <p:sp>
          <p:nvSpPr>
            <p:cNvPr id="16" name="Rounded Rectangle 15"/>
            <p:cNvSpPr/>
            <p:nvPr/>
          </p:nvSpPr>
          <p:spPr bwMode="auto">
            <a:xfrm>
              <a:off x="31106263" y="18897600"/>
              <a:ext cx="12632537" cy="4248150"/>
            </a:xfrm>
            <a:prstGeom prst="round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11" name="Picture 10"/>
            <p:cNvPicPr>
              <a:picLocks noChangeAspect="1"/>
            </p:cNvPicPr>
            <p:nvPr/>
          </p:nvPicPr>
          <p:blipFill>
            <a:blip r:embed="rId10"/>
            <a:stretch>
              <a:fillRect/>
            </a:stretch>
          </p:blipFill>
          <p:spPr>
            <a:xfrm>
              <a:off x="31475815" y="19275760"/>
              <a:ext cx="11970598" cy="3580147"/>
            </a:xfrm>
            <a:prstGeom prst="rect">
              <a:avLst/>
            </a:prstGeom>
            <a:effectLst/>
          </p:spPr>
        </p:pic>
      </p:grpSp>
      <p:grpSp>
        <p:nvGrpSpPr>
          <p:cNvPr id="15" name="Group 14"/>
          <p:cNvGrpSpPr/>
          <p:nvPr/>
        </p:nvGrpSpPr>
        <p:grpSpPr>
          <a:xfrm>
            <a:off x="23767940" y="24216360"/>
            <a:ext cx="7664552" cy="8284459"/>
            <a:chOff x="24414902" y="24886919"/>
            <a:chExt cx="7017590" cy="7613899"/>
          </a:xfrm>
        </p:grpSpPr>
        <p:sp>
          <p:nvSpPr>
            <p:cNvPr id="14" name="Rounded Rectangle 13"/>
            <p:cNvSpPr/>
            <p:nvPr/>
          </p:nvSpPr>
          <p:spPr bwMode="auto">
            <a:xfrm>
              <a:off x="24414902" y="24886919"/>
              <a:ext cx="7017590" cy="7613899"/>
            </a:xfrm>
            <a:prstGeom prst="roundRect">
              <a:avLst/>
            </a:prstGeom>
            <a:solidFill>
              <a:schemeClr val="bg1"/>
            </a:solidFill>
            <a:ln w="9525" cap="flat" cmpd="sng" algn="ctr">
              <a:solidFill>
                <a:schemeClr val="accent6">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12" name="Picture 11"/>
            <p:cNvPicPr>
              <a:picLocks noChangeAspect="1"/>
            </p:cNvPicPr>
            <p:nvPr/>
          </p:nvPicPr>
          <p:blipFill>
            <a:blip r:embed="rId11"/>
            <a:stretch>
              <a:fillRect/>
            </a:stretch>
          </p:blipFill>
          <p:spPr>
            <a:xfrm>
              <a:off x="24565313" y="27577617"/>
              <a:ext cx="6716768" cy="4224461"/>
            </a:xfrm>
            <a:prstGeom prst="rect">
              <a:avLst/>
            </a:prstGeom>
          </p:spPr>
        </p:pic>
        <p:pic>
          <p:nvPicPr>
            <p:cNvPr id="13" name="Picture 12"/>
            <p:cNvPicPr>
              <a:picLocks noChangeAspect="1"/>
            </p:cNvPicPr>
            <p:nvPr/>
          </p:nvPicPr>
          <p:blipFill>
            <a:blip r:embed="rId12"/>
            <a:stretch>
              <a:fillRect/>
            </a:stretch>
          </p:blipFill>
          <p:spPr>
            <a:xfrm>
              <a:off x="24618081" y="25507043"/>
              <a:ext cx="6488182" cy="2128935"/>
            </a:xfrm>
            <a:prstGeom prst="rect">
              <a:avLst/>
            </a:prstGeom>
          </p:spPr>
        </p:pic>
      </p:grpSp>
      <p:sp>
        <p:nvSpPr>
          <p:cNvPr id="212" name="Text Box 55"/>
          <p:cNvSpPr txBox="1">
            <a:spLocks noChangeArrowheads="1"/>
          </p:cNvSpPr>
          <p:nvPr/>
        </p:nvSpPr>
        <p:spPr bwMode="auto">
          <a:xfrm>
            <a:off x="31528645" y="22476541"/>
            <a:ext cx="12362555"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2800" dirty="0" smtClean="0"/>
              <a:t>Rotation sets the “facing” component.</a:t>
            </a:r>
          </a:p>
          <a:p>
            <a:pPr eaLnBrk="1" hangingPunct="1">
              <a:spcBef>
                <a:spcPts val="1200"/>
              </a:spcBef>
              <a:spcAft>
                <a:spcPts val="1200"/>
              </a:spcAft>
            </a:pPr>
            <a:r>
              <a:rPr lang="en-US" sz="2800" dirty="0" smtClean="0"/>
              <a:t>Thrust is accelerated at a constant rate of 2 pixels per tick up to the </a:t>
            </a:r>
            <a:br>
              <a:rPr lang="en-US" sz="2800" dirty="0" smtClean="0"/>
            </a:br>
            <a:r>
              <a:rPr lang="en-US" sz="2800" dirty="0" smtClean="0"/>
              <a:t>maximum ship speed.</a:t>
            </a:r>
          </a:p>
          <a:p>
            <a:pPr eaLnBrk="1" hangingPunct="1">
              <a:spcBef>
                <a:spcPts val="1200"/>
              </a:spcBef>
              <a:spcAft>
                <a:spcPts val="1200"/>
              </a:spcAft>
            </a:pPr>
            <a:r>
              <a:rPr lang="en-US" sz="2800" dirty="0" smtClean="0"/>
              <a:t>Result MovementVector direction is calculated for the appropriate quadrant.</a:t>
            </a:r>
            <a:endParaRPr lang="en-US" sz="2000" dirty="0" smtClean="0"/>
          </a:p>
        </p:txBody>
      </p:sp>
      <p:grpSp>
        <p:nvGrpSpPr>
          <p:cNvPr id="60" name="Group 59"/>
          <p:cNvGrpSpPr/>
          <p:nvPr/>
        </p:nvGrpSpPr>
        <p:grpSpPr>
          <a:xfrm>
            <a:off x="28589922" y="24581127"/>
            <a:ext cx="3022302" cy="3965249"/>
            <a:chOff x="28742639" y="24640353"/>
            <a:chExt cx="2841568" cy="3984561"/>
          </a:xfrm>
        </p:grpSpPr>
        <p:cxnSp>
          <p:nvCxnSpPr>
            <p:cNvPr id="46" name="Elbow Connector 45"/>
            <p:cNvCxnSpPr/>
            <p:nvPr/>
          </p:nvCxnSpPr>
          <p:spPr bwMode="auto">
            <a:xfrm rot="5400000">
              <a:off x="27926138" y="25456854"/>
              <a:ext cx="3984561" cy="2351560"/>
            </a:xfrm>
            <a:prstGeom prst="bentConnector3">
              <a:avLst>
                <a:gd name="adj1" fmla="val 100104"/>
              </a:avLst>
            </a:prstGeom>
            <a:solidFill>
              <a:schemeClr val="accent1"/>
            </a:solidFill>
            <a:ln w="9525" cap="flat" cmpd="sng" algn="ctr">
              <a:solidFill>
                <a:schemeClr val="tx1"/>
              </a:solidFill>
              <a:prstDash val="solid"/>
              <a:round/>
              <a:headEnd type="none" w="med" len="med"/>
              <a:tailEnd type="arrow" w="med" len="med"/>
            </a:ln>
            <a:effectLst/>
          </p:spPr>
        </p:cxnSp>
        <p:cxnSp>
          <p:nvCxnSpPr>
            <p:cNvPr id="49" name="Straight Connector 48"/>
            <p:cNvCxnSpPr/>
            <p:nvPr/>
          </p:nvCxnSpPr>
          <p:spPr bwMode="auto">
            <a:xfrm>
              <a:off x="31107711" y="24640353"/>
              <a:ext cx="47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63" name="Elbow Connector 62"/>
          <p:cNvCxnSpPr/>
          <p:nvPr/>
        </p:nvCxnSpPr>
        <p:spPr bwMode="auto">
          <a:xfrm rot="10800000" flipV="1">
            <a:off x="26246024" y="23491171"/>
            <a:ext cx="5408378" cy="2737825"/>
          </a:xfrm>
          <a:prstGeom prst="bentConnector3">
            <a:avLst>
              <a:gd name="adj1" fmla="val 18158"/>
            </a:avLst>
          </a:prstGeom>
          <a:solidFill>
            <a:schemeClr val="accent1"/>
          </a:solidFill>
          <a:ln w="9525" cap="flat" cmpd="sng" algn="ctr">
            <a:solidFill>
              <a:schemeClr val="tx1"/>
            </a:solidFill>
            <a:prstDash val="solid"/>
            <a:round/>
            <a:headEnd type="none" w="med" len="med"/>
            <a:tailEnd type="triangle"/>
          </a:ln>
          <a:effectLst/>
        </p:spPr>
      </p:cxnSp>
      <p:cxnSp>
        <p:nvCxnSpPr>
          <p:cNvPr id="69" name="Elbow Connector 68"/>
          <p:cNvCxnSpPr/>
          <p:nvPr/>
        </p:nvCxnSpPr>
        <p:spPr bwMode="auto">
          <a:xfrm rot="10800000" flipV="1">
            <a:off x="26639521" y="22723660"/>
            <a:ext cx="4944689" cy="2540123"/>
          </a:xfrm>
          <a:prstGeom prst="bentConnector3">
            <a:avLst>
              <a:gd name="adj1" fmla="val 26576"/>
            </a:avLst>
          </a:prstGeom>
          <a:solidFill>
            <a:schemeClr val="accent1"/>
          </a:solidFill>
          <a:ln w="9525" cap="flat" cmpd="sng" algn="ctr">
            <a:solidFill>
              <a:schemeClr val="tx1"/>
            </a:solidFill>
            <a:prstDash val="solid"/>
            <a:round/>
            <a:headEnd type="none" w="med" len="med"/>
            <a:tailEnd type="triangle"/>
          </a:ln>
          <a:effectLst/>
        </p:spPr>
      </p:cxnSp>
      <p:pic>
        <p:nvPicPr>
          <p:cNvPr id="1026" name="Picture 2" descr="C:\Users\Gordon\Desktop\OriginalMotio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752" y="25042071"/>
            <a:ext cx="9803552" cy="73426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2971</TotalTime>
  <Words>501</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 MT</vt: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Will McLain</cp:lastModifiedBy>
  <cp:revision>227</cp:revision>
  <dcterms:created xsi:type="dcterms:W3CDTF">2004-07-27T19:46:06Z</dcterms:created>
  <dcterms:modified xsi:type="dcterms:W3CDTF">2015-11-13T22:28:37Z</dcterms:modified>
</cp:coreProperties>
</file>