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
  </p:notesMasterIdLst>
  <p:sldIdLst>
    <p:sldId id="256" r:id="rId2"/>
    <p:sldId id="257" r:id="rId3"/>
  </p:sldIdLst>
  <p:sldSz cx="43891200" cy="32918400"/>
  <p:notesSz cx="9094788" cy="13573125"/>
  <p:embeddedFontLst>
    <p:embeddedFont>
      <p:font typeface="Gill Sans MT" panose="020B0502020104020203" pitchFamily="34" charset="0"/>
      <p:regular r:id="rId5"/>
      <p:bold r:id="rId6"/>
      <p:italic r:id="rId7"/>
      <p:boldItalic r:id="rId8"/>
    </p:embeddedFont>
    <p:embeddedFont>
      <p:font typeface="Calibri" panose="020F0502020204030204" pitchFamily="34" charset="0"/>
      <p:regular r:id="rId9"/>
      <p:bold r:id="rId10"/>
      <p:italic r:id="rId11"/>
      <p:boldItalic r:id="rId12"/>
    </p:embeddedFont>
  </p:embeddedFontLst>
  <p:defaultTextStyle>
    <a:defPPr>
      <a:defRPr lang="en-US"/>
    </a:defPPr>
    <a:lvl1pPr algn="l" rtl="0" fontAlgn="base">
      <a:spcBef>
        <a:spcPct val="0"/>
      </a:spcBef>
      <a:spcAft>
        <a:spcPct val="0"/>
      </a:spcAft>
      <a:defRPr sz="30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30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30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30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3000" kern="1200">
        <a:solidFill>
          <a:schemeClr val="tx1"/>
        </a:solidFill>
        <a:latin typeface="Arial" panose="020B0604020202020204" pitchFamily="34" charset="0"/>
        <a:ea typeface="+mn-ea"/>
        <a:cs typeface="+mn-cs"/>
      </a:defRPr>
    </a:lvl5pPr>
    <a:lvl6pPr marL="2286000" algn="l" defTabSz="914400" rtl="0" eaLnBrk="1" latinLnBrk="0" hangingPunct="1">
      <a:defRPr sz="3000" kern="1200">
        <a:solidFill>
          <a:schemeClr val="tx1"/>
        </a:solidFill>
        <a:latin typeface="Arial" panose="020B0604020202020204" pitchFamily="34" charset="0"/>
        <a:ea typeface="+mn-ea"/>
        <a:cs typeface="+mn-cs"/>
      </a:defRPr>
    </a:lvl6pPr>
    <a:lvl7pPr marL="2743200" algn="l" defTabSz="914400" rtl="0" eaLnBrk="1" latinLnBrk="0" hangingPunct="1">
      <a:defRPr sz="3000" kern="1200">
        <a:solidFill>
          <a:schemeClr val="tx1"/>
        </a:solidFill>
        <a:latin typeface="Arial" panose="020B0604020202020204" pitchFamily="34" charset="0"/>
        <a:ea typeface="+mn-ea"/>
        <a:cs typeface="+mn-cs"/>
      </a:defRPr>
    </a:lvl7pPr>
    <a:lvl8pPr marL="3200400" algn="l" defTabSz="914400" rtl="0" eaLnBrk="1" latinLnBrk="0" hangingPunct="1">
      <a:defRPr sz="3000" kern="1200">
        <a:solidFill>
          <a:schemeClr val="tx1"/>
        </a:solidFill>
        <a:latin typeface="Arial" panose="020B0604020202020204" pitchFamily="34" charset="0"/>
        <a:ea typeface="+mn-ea"/>
        <a:cs typeface="+mn-cs"/>
      </a:defRPr>
    </a:lvl8pPr>
    <a:lvl9pPr marL="3657600" algn="l" defTabSz="914400" rtl="0" eaLnBrk="1" latinLnBrk="0" hangingPunct="1">
      <a:defRPr sz="3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00"/>
    <a:srgbClr val="00FF00"/>
    <a:srgbClr val="669900"/>
    <a:srgbClr val="5F5F5F"/>
    <a:srgbClr val="333333"/>
    <a:srgbClr val="F2FADC"/>
    <a:srgbClr val="99FF99"/>
    <a:srgbClr val="336600"/>
    <a:srgbClr val="CCFFCC"/>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9392" autoAdjust="0"/>
  </p:normalViewPr>
  <p:slideViewPr>
    <p:cSldViewPr snapToGrid="0">
      <p:cViewPr varScale="1">
        <p:scale>
          <a:sx n="24" d="100"/>
          <a:sy n="24" d="100"/>
        </p:scale>
        <p:origin x="2058" y="126"/>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941763" cy="679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dirty="0"/>
          </a:p>
        </p:txBody>
      </p:sp>
      <p:sp>
        <p:nvSpPr>
          <p:cNvPr id="3075" name="Rectangle 3"/>
          <p:cNvSpPr>
            <a:spLocks noGrp="1" noChangeArrowheads="1"/>
          </p:cNvSpPr>
          <p:nvPr>
            <p:ph type="dt" idx="1"/>
          </p:nvPr>
        </p:nvSpPr>
        <p:spPr bwMode="auto">
          <a:xfrm>
            <a:off x="5151438" y="0"/>
            <a:ext cx="3941762" cy="679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dirty="0"/>
          </a:p>
        </p:txBody>
      </p:sp>
      <p:sp>
        <p:nvSpPr>
          <p:cNvPr id="3076" name="Rectangle 4"/>
          <p:cNvSpPr>
            <a:spLocks noGrp="1" noRot="1" noChangeAspect="1" noChangeArrowheads="1" noTextEdit="1"/>
          </p:cNvSpPr>
          <p:nvPr>
            <p:ph type="sldImg" idx="2"/>
          </p:nvPr>
        </p:nvSpPr>
        <p:spPr bwMode="auto">
          <a:xfrm>
            <a:off x="1152525" y="1017588"/>
            <a:ext cx="6789738" cy="50911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09638" y="6446838"/>
            <a:ext cx="7275512" cy="6108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12892088"/>
            <a:ext cx="3941763" cy="6794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dirty="0"/>
          </a:p>
        </p:txBody>
      </p:sp>
      <p:sp>
        <p:nvSpPr>
          <p:cNvPr id="3079" name="Rectangle 7"/>
          <p:cNvSpPr>
            <a:spLocks noGrp="1" noChangeArrowheads="1"/>
          </p:cNvSpPr>
          <p:nvPr>
            <p:ph type="sldNum" sz="quarter" idx="5"/>
          </p:nvPr>
        </p:nvSpPr>
        <p:spPr bwMode="auto">
          <a:xfrm>
            <a:off x="5151438" y="12892088"/>
            <a:ext cx="3941762" cy="6794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47B4A4B-FB31-460B-9720-D13771C05E2D}" type="slidenum">
              <a:rPr lang="en-US"/>
              <a:pPr/>
              <a:t>‹#›</a:t>
            </a:fld>
            <a:endParaRPr lang="en-US" dirty="0"/>
          </a:p>
        </p:txBody>
      </p:sp>
    </p:spTree>
    <p:extLst>
      <p:ext uri="{BB962C8B-B14F-4D97-AF65-F5344CB8AC3E}">
        <p14:creationId xmlns:p14="http://schemas.microsoft.com/office/powerpoint/2010/main" val="16487240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fld id="{C71BD9DC-C57B-44E8-8E96-92DA2CD4E7A0}" type="slidenum">
              <a:rPr lang="en-US" sz="1200"/>
              <a:pPr eaLnBrk="1" hangingPunct="1"/>
              <a:t>1</a:t>
            </a:fld>
            <a:endParaRPr lang="en-US" sz="1200" dirty="0"/>
          </a:p>
        </p:txBody>
      </p:sp>
      <p:sp>
        <p:nvSpPr>
          <p:cNvPr id="4099" name="Rectangle 2"/>
          <p:cNvSpPr>
            <a:spLocks noGrp="1" noRot="1" noChangeAspect="1" noChangeArrowheads="1" noTextEdit="1"/>
          </p:cNvSpPr>
          <p:nvPr>
            <p:ph type="sldImg"/>
          </p:nvPr>
        </p:nvSpPr>
        <p:spPr>
          <a:xfrm>
            <a:off x="1152525" y="1017588"/>
            <a:ext cx="6789738" cy="5091112"/>
          </a:xfrm>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3790732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5089"/>
            <a:ext cx="37306250" cy="7058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4714"/>
            <a:ext cx="30724475" cy="8410575"/>
          </a:xfrm>
        </p:spPr>
        <p:txBody>
          <a:bodyPr/>
          <a:lstStyle>
            <a:lvl1pPr marL="0" indent="0" algn="ctr">
              <a:buNone/>
              <a:defRPr/>
            </a:lvl1pPr>
            <a:lvl2pPr marL="457223" indent="0" algn="ctr">
              <a:buNone/>
              <a:defRPr/>
            </a:lvl2pPr>
            <a:lvl3pPr marL="914446" indent="0" algn="ctr">
              <a:buNone/>
              <a:defRPr/>
            </a:lvl3pPr>
            <a:lvl4pPr marL="1371669" indent="0" algn="ctr">
              <a:buNone/>
              <a:defRPr/>
            </a:lvl4pPr>
            <a:lvl5pPr marL="1828891" indent="0" algn="ctr">
              <a:buNone/>
              <a:defRPr/>
            </a:lvl5pPr>
            <a:lvl6pPr marL="2286114" indent="0" algn="ctr">
              <a:buNone/>
              <a:defRPr/>
            </a:lvl6pPr>
            <a:lvl7pPr marL="2743337" indent="0" algn="ctr">
              <a:buNone/>
              <a:defRPr/>
            </a:lvl7pPr>
            <a:lvl8pPr marL="3200560" indent="0" algn="ctr">
              <a:buNone/>
              <a:defRPr/>
            </a:lvl8pPr>
            <a:lvl9pPr marL="3657783"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DC583060-9C26-47AA-AB51-842FC892250B}" type="slidenum">
              <a:rPr lang="en-US"/>
              <a:pPr/>
              <a:t>‹#›</a:t>
            </a:fld>
            <a:endParaRPr lang="en-US" dirty="0"/>
          </a:p>
        </p:txBody>
      </p:sp>
    </p:spTree>
    <p:extLst>
      <p:ext uri="{BB962C8B-B14F-4D97-AF65-F5344CB8AC3E}">
        <p14:creationId xmlns:p14="http://schemas.microsoft.com/office/powerpoint/2010/main" val="3433927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3E71479E-382E-483D-98FF-46A13E9F981C}" type="slidenum">
              <a:rPr lang="en-US"/>
              <a:pPr/>
              <a:t>‹#›</a:t>
            </a:fld>
            <a:endParaRPr lang="en-US" dirty="0"/>
          </a:p>
        </p:txBody>
      </p:sp>
    </p:spTree>
    <p:extLst>
      <p:ext uri="{BB962C8B-B14F-4D97-AF65-F5344CB8AC3E}">
        <p14:creationId xmlns:p14="http://schemas.microsoft.com/office/powerpoint/2010/main" val="2327869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3025" y="1319215"/>
            <a:ext cx="9874250" cy="2808684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5513" y="1319215"/>
            <a:ext cx="29475112" cy="2808684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495650BC-F864-4143-BAFE-53B328A5D315}" type="slidenum">
              <a:rPr lang="en-US"/>
              <a:pPr/>
              <a:t>‹#›</a:t>
            </a:fld>
            <a:endParaRPr lang="en-US" dirty="0"/>
          </a:p>
        </p:txBody>
      </p:sp>
    </p:spTree>
    <p:extLst>
      <p:ext uri="{BB962C8B-B14F-4D97-AF65-F5344CB8AC3E}">
        <p14:creationId xmlns:p14="http://schemas.microsoft.com/office/powerpoint/2010/main" val="227319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0AED2CA7-A173-4011-BCF3-D4F9FC28FA25}" type="slidenum">
              <a:rPr lang="en-US"/>
              <a:pPr/>
              <a:t>‹#›</a:t>
            </a:fld>
            <a:endParaRPr lang="en-US" dirty="0"/>
          </a:p>
        </p:txBody>
      </p:sp>
    </p:spTree>
    <p:extLst>
      <p:ext uri="{BB962C8B-B14F-4D97-AF65-F5344CB8AC3E}">
        <p14:creationId xmlns:p14="http://schemas.microsoft.com/office/powerpoint/2010/main" val="4026954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2647"/>
            <a:ext cx="37307838" cy="653891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1745"/>
            <a:ext cx="37307838" cy="7200900"/>
          </a:xfrm>
        </p:spPr>
        <p:txBody>
          <a:bodyPr anchor="b"/>
          <a:lstStyle>
            <a:lvl1pPr marL="0" indent="0">
              <a:buNone/>
              <a:defRPr sz="2000"/>
            </a:lvl1pPr>
            <a:lvl2pPr marL="457223" indent="0">
              <a:buNone/>
              <a:defRPr sz="1800"/>
            </a:lvl2pPr>
            <a:lvl3pPr marL="914446" indent="0">
              <a:buNone/>
              <a:defRPr sz="1600"/>
            </a:lvl3pPr>
            <a:lvl4pPr marL="1371669" indent="0">
              <a:buNone/>
              <a:defRPr sz="1400"/>
            </a:lvl4pPr>
            <a:lvl5pPr marL="1828891" indent="0">
              <a:buNone/>
              <a:defRPr sz="1400"/>
            </a:lvl5pPr>
            <a:lvl6pPr marL="2286114" indent="0">
              <a:buNone/>
              <a:defRPr sz="1400"/>
            </a:lvl6pPr>
            <a:lvl7pPr marL="2743337" indent="0">
              <a:buNone/>
              <a:defRPr sz="1400"/>
            </a:lvl7pPr>
            <a:lvl8pPr marL="3200560" indent="0">
              <a:buNone/>
              <a:defRPr sz="1400"/>
            </a:lvl8pPr>
            <a:lvl9pPr marL="3657783"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EA56E3FB-2CDD-48EF-B410-DC1DE3343E9E}" type="slidenum">
              <a:rPr lang="en-US"/>
              <a:pPr/>
              <a:t>‹#›</a:t>
            </a:fld>
            <a:endParaRPr lang="en-US" dirty="0"/>
          </a:p>
        </p:txBody>
      </p:sp>
    </p:spTree>
    <p:extLst>
      <p:ext uri="{BB962C8B-B14F-4D97-AF65-F5344CB8AC3E}">
        <p14:creationId xmlns:p14="http://schemas.microsoft.com/office/powerpoint/2010/main" val="3471150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5514" y="7681915"/>
            <a:ext cx="19673887" cy="217241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3" y="7681915"/>
            <a:ext cx="19675475" cy="217241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ADF9948E-1CC6-49B3-937B-7DFFC19D6F42}" type="slidenum">
              <a:rPr lang="en-US"/>
              <a:pPr/>
              <a:t>‹#›</a:t>
            </a:fld>
            <a:endParaRPr lang="en-US" dirty="0"/>
          </a:p>
        </p:txBody>
      </p:sp>
    </p:spTree>
    <p:extLst>
      <p:ext uri="{BB962C8B-B14F-4D97-AF65-F5344CB8AC3E}">
        <p14:creationId xmlns:p14="http://schemas.microsoft.com/office/powerpoint/2010/main" val="198965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9213"/>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7590"/>
            <a:ext cx="19392900" cy="3071813"/>
          </a:xfrm>
        </p:spPr>
        <p:txBody>
          <a:bodyPr anchor="b"/>
          <a:lstStyle>
            <a:lvl1pPr marL="0" indent="0">
              <a:buNone/>
              <a:defRPr sz="2400" b="1"/>
            </a:lvl1pPr>
            <a:lvl2pPr marL="457223" indent="0">
              <a:buNone/>
              <a:defRPr sz="2000" b="1"/>
            </a:lvl2pPr>
            <a:lvl3pPr marL="914446" indent="0">
              <a:buNone/>
              <a:defRPr sz="1800" b="1"/>
            </a:lvl3pPr>
            <a:lvl4pPr marL="1371669" indent="0">
              <a:buNone/>
              <a:defRPr sz="1600" b="1"/>
            </a:lvl4pPr>
            <a:lvl5pPr marL="1828891" indent="0">
              <a:buNone/>
              <a:defRPr sz="1600" b="1"/>
            </a:lvl5pPr>
            <a:lvl6pPr marL="2286114" indent="0">
              <a:buNone/>
              <a:defRPr sz="1600" b="1"/>
            </a:lvl6pPr>
            <a:lvl7pPr marL="2743337" indent="0">
              <a:buNone/>
              <a:defRPr sz="1600" b="1"/>
            </a:lvl7pPr>
            <a:lvl8pPr marL="3200560" indent="0">
              <a:buNone/>
              <a:defRPr sz="1600" b="1"/>
            </a:lvl8pPr>
            <a:lvl9pPr marL="365778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66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41" y="7367590"/>
            <a:ext cx="19400837" cy="3071813"/>
          </a:xfrm>
        </p:spPr>
        <p:txBody>
          <a:bodyPr anchor="b"/>
          <a:lstStyle>
            <a:lvl1pPr marL="0" indent="0">
              <a:buNone/>
              <a:defRPr sz="2400" b="1"/>
            </a:lvl1pPr>
            <a:lvl2pPr marL="457223" indent="0">
              <a:buNone/>
              <a:defRPr sz="2000" b="1"/>
            </a:lvl2pPr>
            <a:lvl3pPr marL="914446" indent="0">
              <a:buNone/>
              <a:defRPr sz="1800" b="1"/>
            </a:lvl3pPr>
            <a:lvl4pPr marL="1371669" indent="0">
              <a:buNone/>
              <a:defRPr sz="1600" b="1"/>
            </a:lvl4pPr>
            <a:lvl5pPr marL="1828891" indent="0">
              <a:buNone/>
              <a:defRPr sz="1600" b="1"/>
            </a:lvl5pPr>
            <a:lvl6pPr marL="2286114" indent="0">
              <a:buNone/>
              <a:defRPr sz="1600" b="1"/>
            </a:lvl6pPr>
            <a:lvl7pPr marL="2743337" indent="0">
              <a:buNone/>
              <a:defRPr sz="1600" b="1"/>
            </a:lvl7pPr>
            <a:lvl8pPr marL="3200560" indent="0">
              <a:buNone/>
              <a:defRPr sz="1600" b="1"/>
            </a:lvl8pPr>
            <a:lvl9pPr marL="365778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41" y="10439400"/>
            <a:ext cx="19400837" cy="189666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fld id="{0E856A23-0D62-4E08-9F70-7F2C2B7DE2E0}" type="slidenum">
              <a:rPr lang="en-US"/>
              <a:pPr/>
              <a:t>‹#›</a:t>
            </a:fld>
            <a:endParaRPr lang="en-US" dirty="0"/>
          </a:p>
        </p:txBody>
      </p:sp>
    </p:spTree>
    <p:extLst>
      <p:ext uri="{BB962C8B-B14F-4D97-AF65-F5344CB8AC3E}">
        <p14:creationId xmlns:p14="http://schemas.microsoft.com/office/powerpoint/2010/main" val="3852427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fld id="{C10B4320-083F-40DD-8AAD-8459AE00BA52}" type="slidenum">
              <a:rPr lang="en-US"/>
              <a:pPr/>
              <a:t>‹#›</a:t>
            </a:fld>
            <a:endParaRPr lang="en-US" dirty="0"/>
          </a:p>
        </p:txBody>
      </p:sp>
    </p:spTree>
    <p:extLst>
      <p:ext uri="{BB962C8B-B14F-4D97-AF65-F5344CB8AC3E}">
        <p14:creationId xmlns:p14="http://schemas.microsoft.com/office/powerpoint/2010/main" val="933844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fld id="{065DFBAE-51B4-4F2B-9942-31424D7BD56B}" type="slidenum">
              <a:rPr lang="en-US"/>
              <a:pPr/>
              <a:t>‹#›</a:t>
            </a:fld>
            <a:endParaRPr lang="en-US" dirty="0"/>
          </a:p>
        </p:txBody>
      </p:sp>
    </p:spTree>
    <p:extLst>
      <p:ext uri="{BB962C8B-B14F-4D97-AF65-F5344CB8AC3E}">
        <p14:creationId xmlns:p14="http://schemas.microsoft.com/office/powerpoint/2010/main" val="3662696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09690"/>
            <a:ext cx="14439900" cy="55792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09690"/>
            <a:ext cx="24536400" cy="2809637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957"/>
            <a:ext cx="14439900" cy="22517100"/>
          </a:xfrm>
        </p:spPr>
        <p:txBody>
          <a:bodyPr/>
          <a:lstStyle>
            <a:lvl1pPr marL="0" indent="0">
              <a:buNone/>
              <a:defRPr sz="1400"/>
            </a:lvl1pPr>
            <a:lvl2pPr marL="457223" indent="0">
              <a:buNone/>
              <a:defRPr sz="1200"/>
            </a:lvl2pPr>
            <a:lvl3pPr marL="914446" indent="0">
              <a:buNone/>
              <a:defRPr sz="1000"/>
            </a:lvl3pPr>
            <a:lvl4pPr marL="1371669" indent="0">
              <a:buNone/>
              <a:defRPr sz="900"/>
            </a:lvl4pPr>
            <a:lvl5pPr marL="1828891" indent="0">
              <a:buNone/>
              <a:defRPr sz="900"/>
            </a:lvl5pPr>
            <a:lvl6pPr marL="2286114" indent="0">
              <a:buNone/>
              <a:defRPr sz="900"/>
            </a:lvl6pPr>
            <a:lvl7pPr marL="2743337" indent="0">
              <a:buNone/>
              <a:defRPr sz="900"/>
            </a:lvl7pPr>
            <a:lvl8pPr marL="3200560" indent="0">
              <a:buNone/>
              <a:defRPr sz="900"/>
            </a:lvl8pPr>
            <a:lvl9pPr marL="3657783"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91801701-25DE-4200-8B73-EFFC6C04B234}" type="slidenum">
              <a:rPr lang="en-US"/>
              <a:pPr/>
              <a:t>‹#›</a:t>
            </a:fld>
            <a:endParaRPr lang="en-US" dirty="0"/>
          </a:p>
        </p:txBody>
      </p:sp>
    </p:spTree>
    <p:extLst>
      <p:ext uri="{BB962C8B-B14F-4D97-AF65-F5344CB8AC3E}">
        <p14:creationId xmlns:p14="http://schemas.microsoft.com/office/powerpoint/2010/main" val="3404842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6" y="23043359"/>
            <a:ext cx="26335037" cy="271938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6" y="2940845"/>
            <a:ext cx="26335037" cy="19752468"/>
          </a:xfrm>
        </p:spPr>
        <p:txBody>
          <a:bodyPr/>
          <a:lstStyle>
            <a:lvl1pPr marL="0" indent="0">
              <a:buNone/>
              <a:defRPr sz="3200"/>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lvl="0"/>
            <a:endParaRPr lang="en-US" noProof="0" dirty="0" smtClean="0"/>
          </a:p>
        </p:txBody>
      </p:sp>
      <p:sp>
        <p:nvSpPr>
          <p:cNvPr id="4" name="Text Placeholder 3"/>
          <p:cNvSpPr>
            <a:spLocks noGrp="1"/>
          </p:cNvSpPr>
          <p:nvPr>
            <p:ph type="body" sz="half" idx="2"/>
          </p:nvPr>
        </p:nvSpPr>
        <p:spPr>
          <a:xfrm>
            <a:off x="8602666" y="25762745"/>
            <a:ext cx="26335037" cy="3864768"/>
          </a:xfrm>
        </p:spPr>
        <p:txBody>
          <a:bodyPr/>
          <a:lstStyle>
            <a:lvl1pPr marL="0" indent="0">
              <a:buNone/>
              <a:defRPr sz="1400"/>
            </a:lvl1pPr>
            <a:lvl2pPr marL="457223" indent="0">
              <a:buNone/>
              <a:defRPr sz="1200"/>
            </a:lvl2pPr>
            <a:lvl3pPr marL="914446" indent="0">
              <a:buNone/>
              <a:defRPr sz="1000"/>
            </a:lvl3pPr>
            <a:lvl4pPr marL="1371669" indent="0">
              <a:buNone/>
              <a:defRPr sz="900"/>
            </a:lvl4pPr>
            <a:lvl5pPr marL="1828891" indent="0">
              <a:buNone/>
              <a:defRPr sz="900"/>
            </a:lvl5pPr>
            <a:lvl6pPr marL="2286114" indent="0">
              <a:buNone/>
              <a:defRPr sz="900"/>
            </a:lvl6pPr>
            <a:lvl7pPr marL="2743337" indent="0">
              <a:buNone/>
              <a:defRPr sz="900"/>
            </a:lvl7pPr>
            <a:lvl8pPr marL="3200560" indent="0">
              <a:buNone/>
              <a:defRPr sz="900"/>
            </a:lvl8pPr>
            <a:lvl9pPr marL="3657783"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45BDDF3C-A354-4A10-B39F-A95DD891B56D}" type="slidenum">
              <a:rPr lang="en-US"/>
              <a:pPr/>
              <a:t>‹#›</a:t>
            </a:fld>
            <a:endParaRPr lang="en-US" dirty="0"/>
          </a:p>
        </p:txBody>
      </p:sp>
    </p:spTree>
    <p:extLst>
      <p:ext uri="{BB962C8B-B14F-4D97-AF65-F5344CB8AC3E}">
        <p14:creationId xmlns:p14="http://schemas.microsoft.com/office/powerpoint/2010/main" val="1973433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1762"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3" tIns="235127" rIns="470253" bIns="235127"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195513" y="7681915"/>
            <a:ext cx="39501762" cy="21724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3" tIns="235127" rIns="470253" bIns="23512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195513" y="29977557"/>
            <a:ext cx="10240962" cy="2286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a:defRPr sz="7200">
                <a:latin typeface="Arial" charset="0"/>
              </a:defRPr>
            </a:lvl1pPr>
          </a:lstStyle>
          <a:p>
            <a:pPr>
              <a:defRPr/>
            </a:pPr>
            <a:endParaRPr lang="en-US" dirty="0"/>
          </a:p>
        </p:txBody>
      </p:sp>
      <p:sp>
        <p:nvSpPr>
          <p:cNvPr id="1029" name="Rectangle 5"/>
          <p:cNvSpPr>
            <a:spLocks noGrp="1" noChangeArrowheads="1"/>
          </p:cNvSpPr>
          <p:nvPr>
            <p:ph type="ftr" sz="quarter" idx="3"/>
          </p:nvPr>
        </p:nvSpPr>
        <p:spPr bwMode="auto">
          <a:xfrm>
            <a:off x="14997113" y="29977557"/>
            <a:ext cx="13898562" cy="2286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algn="ctr">
              <a:defRPr sz="7200">
                <a:latin typeface="Arial" charset="0"/>
              </a:defRPr>
            </a:lvl1pPr>
          </a:lstStyle>
          <a:p>
            <a:pPr>
              <a:defRPr/>
            </a:pPr>
            <a:endParaRPr lang="en-US" dirty="0"/>
          </a:p>
        </p:txBody>
      </p:sp>
      <p:sp>
        <p:nvSpPr>
          <p:cNvPr id="1030" name="Rectangle 6"/>
          <p:cNvSpPr>
            <a:spLocks noGrp="1" noChangeArrowheads="1"/>
          </p:cNvSpPr>
          <p:nvPr>
            <p:ph type="sldNum" sz="quarter" idx="4"/>
          </p:nvPr>
        </p:nvSpPr>
        <p:spPr bwMode="auto">
          <a:xfrm>
            <a:off x="31456313" y="29977557"/>
            <a:ext cx="10240962" cy="2286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algn="r">
              <a:defRPr sz="7200"/>
            </a:lvl1pPr>
          </a:lstStyle>
          <a:p>
            <a:fld id="{60094FE9-2854-48A0-9184-AD76DD5F0711}"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703999" rtl="0" eaLnBrk="0" fontAlgn="base" hangingPunct="0">
        <a:spcBef>
          <a:spcPct val="0"/>
        </a:spcBef>
        <a:spcAft>
          <a:spcPct val="0"/>
        </a:spcAft>
        <a:defRPr sz="22701">
          <a:solidFill>
            <a:schemeClr val="tx2"/>
          </a:solidFill>
          <a:latin typeface="+mj-lt"/>
          <a:ea typeface="+mj-ea"/>
          <a:cs typeface="+mj-cs"/>
        </a:defRPr>
      </a:lvl1pPr>
      <a:lvl2pPr algn="ctr" defTabSz="4703999" rtl="0" eaLnBrk="0" fontAlgn="base" hangingPunct="0">
        <a:spcBef>
          <a:spcPct val="0"/>
        </a:spcBef>
        <a:spcAft>
          <a:spcPct val="0"/>
        </a:spcAft>
        <a:defRPr sz="22701">
          <a:solidFill>
            <a:schemeClr val="tx2"/>
          </a:solidFill>
          <a:latin typeface="Arial" charset="0"/>
        </a:defRPr>
      </a:lvl2pPr>
      <a:lvl3pPr algn="ctr" defTabSz="4703999" rtl="0" eaLnBrk="0" fontAlgn="base" hangingPunct="0">
        <a:spcBef>
          <a:spcPct val="0"/>
        </a:spcBef>
        <a:spcAft>
          <a:spcPct val="0"/>
        </a:spcAft>
        <a:defRPr sz="22701">
          <a:solidFill>
            <a:schemeClr val="tx2"/>
          </a:solidFill>
          <a:latin typeface="Arial" charset="0"/>
        </a:defRPr>
      </a:lvl3pPr>
      <a:lvl4pPr algn="ctr" defTabSz="4703999" rtl="0" eaLnBrk="0" fontAlgn="base" hangingPunct="0">
        <a:spcBef>
          <a:spcPct val="0"/>
        </a:spcBef>
        <a:spcAft>
          <a:spcPct val="0"/>
        </a:spcAft>
        <a:defRPr sz="22701">
          <a:solidFill>
            <a:schemeClr val="tx2"/>
          </a:solidFill>
          <a:latin typeface="Arial" charset="0"/>
        </a:defRPr>
      </a:lvl4pPr>
      <a:lvl5pPr algn="ctr" defTabSz="4703999" rtl="0" eaLnBrk="0" fontAlgn="base" hangingPunct="0">
        <a:spcBef>
          <a:spcPct val="0"/>
        </a:spcBef>
        <a:spcAft>
          <a:spcPct val="0"/>
        </a:spcAft>
        <a:defRPr sz="22701">
          <a:solidFill>
            <a:schemeClr val="tx2"/>
          </a:solidFill>
          <a:latin typeface="Arial" charset="0"/>
        </a:defRPr>
      </a:lvl5pPr>
      <a:lvl6pPr marL="457223" algn="ctr" defTabSz="4703999" rtl="0" fontAlgn="base">
        <a:spcBef>
          <a:spcPct val="0"/>
        </a:spcBef>
        <a:spcAft>
          <a:spcPct val="0"/>
        </a:spcAft>
        <a:defRPr sz="22701">
          <a:solidFill>
            <a:schemeClr val="tx2"/>
          </a:solidFill>
          <a:latin typeface="Arial" charset="0"/>
        </a:defRPr>
      </a:lvl6pPr>
      <a:lvl7pPr marL="914446" algn="ctr" defTabSz="4703999" rtl="0" fontAlgn="base">
        <a:spcBef>
          <a:spcPct val="0"/>
        </a:spcBef>
        <a:spcAft>
          <a:spcPct val="0"/>
        </a:spcAft>
        <a:defRPr sz="22701">
          <a:solidFill>
            <a:schemeClr val="tx2"/>
          </a:solidFill>
          <a:latin typeface="Arial" charset="0"/>
        </a:defRPr>
      </a:lvl7pPr>
      <a:lvl8pPr marL="1371669" algn="ctr" defTabSz="4703999" rtl="0" fontAlgn="base">
        <a:spcBef>
          <a:spcPct val="0"/>
        </a:spcBef>
        <a:spcAft>
          <a:spcPct val="0"/>
        </a:spcAft>
        <a:defRPr sz="22701">
          <a:solidFill>
            <a:schemeClr val="tx2"/>
          </a:solidFill>
          <a:latin typeface="Arial" charset="0"/>
        </a:defRPr>
      </a:lvl8pPr>
      <a:lvl9pPr marL="1828891" algn="ctr" defTabSz="4703999" rtl="0" fontAlgn="base">
        <a:spcBef>
          <a:spcPct val="0"/>
        </a:spcBef>
        <a:spcAft>
          <a:spcPct val="0"/>
        </a:spcAft>
        <a:defRPr sz="22701">
          <a:solidFill>
            <a:schemeClr val="tx2"/>
          </a:solidFill>
          <a:latin typeface="Arial" charset="0"/>
        </a:defRPr>
      </a:lvl9pPr>
    </p:titleStyle>
    <p:bodyStyle>
      <a:lvl1pPr marL="1765388" indent="-1765388" algn="l" defTabSz="4703999" rtl="0" eaLnBrk="0" fontAlgn="base" hangingPunct="0">
        <a:spcBef>
          <a:spcPct val="20000"/>
        </a:spcBef>
        <a:spcAft>
          <a:spcPct val="0"/>
        </a:spcAft>
        <a:buChar char="•"/>
        <a:defRPr sz="16501">
          <a:solidFill>
            <a:schemeClr val="tx1"/>
          </a:solidFill>
          <a:latin typeface="+mn-lt"/>
          <a:ea typeface="+mn-ea"/>
          <a:cs typeface="+mn-cs"/>
        </a:defRPr>
      </a:lvl1pPr>
      <a:lvl2pPr marL="3822891" indent="-1471687" algn="l" defTabSz="4703999" rtl="0" eaLnBrk="0" fontAlgn="base" hangingPunct="0">
        <a:spcBef>
          <a:spcPct val="20000"/>
        </a:spcBef>
        <a:spcAft>
          <a:spcPct val="0"/>
        </a:spcAft>
        <a:buChar char="–"/>
        <a:defRPr sz="14401">
          <a:solidFill>
            <a:schemeClr val="tx1"/>
          </a:solidFill>
          <a:latin typeface="+mn-lt"/>
        </a:defRPr>
      </a:lvl2pPr>
      <a:lvl3pPr marL="5880394" indent="-1176397" algn="l" defTabSz="4703999" rtl="0" eaLnBrk="0" fontAlgn="base" hangingPunct="0">
        <a:spcBef>
          <a:spcPct val="20000"/>
        </a:spcBef>
        <a:spcAft>
          <a:spcPct val="0"/>
        </a:spcAft>
        <a:buChar char="•"/>
        <a:defRPr sz="12301">
          <a:solidFill>
            <a:schemeClr val="tx1"/>
          </a:solidFill>
          <a:latin typeface="+mn-lt"/>
        </a:defRPr>
      </a:lvl3pPr>
      <a:lvl4pPr marL="8230011" indent="-1176397" algn="l" defTabSz="4703999" rtl="0" eaLnBrk="0" fontAlgn="base" hangingPunct="0">
        <a:spcBef>
          <a:spcPct val="20000"/>
        </a:spcBef>
        <a:spcAft>
          <a:spcPct val="0"/>
        </a:spcAft>
        <a:buChar char="–"/>
        <a:defRPr sz="10401">
          <a:solidFill>
            <a:schemeClr val="tx1"/>
          </a:solidFill>
          <a:latin typeface="+mn-lt"/>
        </a:defRPr>
      </a:lvl4pPr>
      <a:lvl5pPr marL="10581217" indent="-1174809" algn="l" defTabSz="4703999" rtl="0" eaLnBrk="0" fontAlgn="base" hangingPunct="0">
        <a:spcBef>
          <a:spcPct val="20000"/>
        </a:spcBef>
        <a:spcAft>
          <a:spcPct val="0"/>
        </a:spcAft>
        <a:buChar char="»"/>
        <a:defRPr sz="10401">
          <a:solidFill>
            <a:schemeClr val="tx1"/>
          </a:solidFill>
          <a:latin typeface="+mn-lt"/>
        </a:defRPr>
      </a:lvl5pPr>
      <a:lvl6pPr marL="11038440" indent="-1174809" algn="l" defTabSz="4703999" rtl="0" fontAlgn="base">
        <a:spcBef>
          <a:spcPct val="20000"/>
        </a:spcBef>
        <a:spcAft>
          <a:spcPct val="0"/>
        </a:spcAft>
        <a:buChar char="»"/>
        <a:defRPr sz="10401">
          <a:solidFill>
            <a:schemeClr val="tx1"/>
          </a:solidFill>
          <a:latin typeface="+mn-lt"/>
        </a:defRPr>
      </a:lvl6pPr>
      <a:lvl7pPr marL="11495663" indent="-1174809" algn="l" defTabSz="4703999" rtl="0" fontAlgn="base">
        <a:spcBef>
          <a:spcPct val="20000"/>
        </a:spcBef>
        <a:spcAft>
          <a:spcPct val="0"/>
        </a:spcAft>
        <a:buChar char="»"/>
        <a:defRPr sz="10401">
          <a:solidFill>
            <a:schemeClr val="tx1"/>
          </a:solidFill>
          <a:latin typeface="+mn-lt"/>
        </a:defRPr>
      </a:lvl7pPr>
      <a:lvl8pPr marL="11952886" indent="-1174809" algn="l" defTabSz="4703999" rtl="0" fontAlgn="base">
        <a:spcBef>
          <a:spcPct val="20000"/>
        </a:spcBef>
        <a:spcAft>
          <a:spcPct val="0"/>
        </a:spcAft>
        <a:buChar char="»"/>
        <a:defRPr sz="10401">
          <a:solidFill>
            <a:schemeClr val="tx1"/>
          </a:solidFill>
          <a:latin typeface="+mn-lt"/>
        </a:defRPr>
      </a:lvl8pPr>
      <a:lvl9pPr marL="12410108" indent="-1174809" algn="l" defTabSz="4703999" rtl="0" fontAlgn="base">
        <a:spcBef>
          <a:spcPct val="20000"/>
        </a:spcBef>
        <a:spcAft>
          <a:spcPct val="0"/>
        </a:spcAft>
        <a:buChar char="»"/>
        <a:defRPr sz="10401">
          <a:solidFill>
            <a:schemeClr val="tx1"/>
          </a:solidFill>
          <a:latin typeface="+mn-lt"/>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wmf"/><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pic>
        <p:nvPicPr>
          <p:cNvPr id="48" name="Picture 123" descr="Picture1"/>
          <p:cNvPicPr>
            <a:picLocks noChangeAspect="1" noChangeArrowheads="1"/>
          </p:cNvPicPr>
          <p:nvPr/>
        </p:nvPicPr>
        <p:blipFill>
          <a:blip r:embed="rId3" cstate="print">
            <a:duotone>
              <a:prstClr val="black"/>
              <a:schemeClr val="accent6">
                <a:lumMod val="60000"/>
                <a:lumOff val="40000"/>
                <a:tint val="45000"/>
                <a:satMod val="400000"/>
              </a:schemeClr>
            </a:duotone>
            <a:extLst>
              <a:ext uri="{28A0092B-C50C-407E-A947-70E740481C1C}">
                <a14:useLocalDpi xmlns:a14="http://schemas.microsoft.com/office/drawing/2010/main" val="0"/>
              </a:ext>
            </a:extLst>
          </a:blip>
          <a:srcRect l="32170" t="54411"/>
          <a:stretch>
            <a:fillRect/>
          </a:stretch>
        </p:blipFill>
        <p:spPr bwMode="auto">
          <a:xfrm flipH="1" flipV="1">
            <a:off x="31432492" y="31468591"/>
            <a:ext cx="12458707" cy="14498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C:\Users\Gordon\Desktop\InertialMo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59429" y="25159876"/>
            <a:ext cx="9803551" cy="7342632"/>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bwMode="auto">
          <a:xfrm>
            <a:off x="-235974" y="317798"/>
            <a:ext cx="44508174" cy="4863802"/>
          </a:xfrm>
          <a:prstGeom prst="rect">
            <a:avLst/>
          </a:prstGeom>
          <a:solidFill>
            <a:schemeClr val="tx1"/>
          </a:solidFill>
          <a:ln w="9525" cap="flat" cmpd="sng" algn="ctr">
            <a:noFill/>
            <a:prstDash val="solid"/>
            <a:round/>
            <a:headEnd type="none" w="med" len="med"/>
            <a:tailEnd type="none" w="med" len="med"/>
          </a:ln>
          <a:effectLst>
            <a:softEdge rad="635000"/>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p:txBody>
      </p:sp>
      <p:sp>
        <p:nvSpPr>
          <p:cNvPr id="5" name="Rectangle 4"/>
          <p:cNvSpPr/>
          <p:nvPr/>
        </p:nvSpPr>
        <p:spPr bwMode="auto">
          <a:xfrm>
            <a:off x="0" y="1"/>
            <a:ext cx="43891200" cy="4681100"/>
          </a:xfrm>
          <a:prstGeom prst="rect">
            <a:avLst/>
          </a:prstGeom>
          <a:gradFill flip="none" rotWithShape="1">
            <a:gsLst>
              <a:gs pos="39000">
                <a:schemeClr val="accent1"/>
              </a:gs>
              <a:gs pos="82000">
                <a:schemeClr val="bg1">
                  <a:shade val="100000"/>
                  <a:satMod val="115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p:txBody>
      </p:sp>
      <p:pic>
        <p:nvPicPr>
          <p:cNvPr id="2054" name="Picture 123" descr="Picture1"/>
          <p:cNvPicPr>
            <a:picLocks noChangeAspect="1" noChangeArrowheads="1"/>
          </p:cNvPicPr>
          <p:nvPr/>
        </p:nvPicPr>
        <p:blipFill>
          <a:blip r:embed="rId3" cstate="print">
            <a:duotone>
              <a:prstClr val="black"/>
              <a:schemeClr val="accent6">
                <a:lumMod val="60000"/>
                <a:lumOff val="40000"/>
                <a:tint val="45000"/>
                <a:satMod val="400000"/>
              </a:schemeClr>
            </a:duotone>
            <a:extLst>
              <a:ext uri="{28A0092B-C50C-407E-A947-70E740481C1C}">
                <a14:useLocalDpi xmlns:a14="http://schemas.microsoft.com/office/drawing/2010/main" val="0"/>
              </a:ext>
            </a:extLst>
          </a:blip>
          <a:srcRect l="32170" t="54411"/>
          <a:stretch>
            <a:fillRect/>
          </a:stretch>
        </p:blipFill>
        <p:spPr bwMode="auto">
          <a:xfrm>
            <a:off x="0" y="0"/>
            <a:ext cx="27355800" cy="43021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5" name="Rectangle 51"/>
          <p:cNvSpPr>
            <a:spLocks noChangeArrowheads="1"/>
          </p:cNvSpPr>
          <p:nvPr/>
        </p:nvSpPr>
        <p:spPr bwMode="auto">
          <a:xfrm>
            <a:off x="152400" y="0"/>
            <a:ext cx="24003000"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9600" b="1" dirty="0" smtClean="0">
                <a:solidFill>
                  <a:schemeClr val="bg1"/>
                </a:solidFill>
                <a:effectLst>
                  <a:outerShdw blurRad="38100" dist="38100" dir="2700000" algn="tl">
                    <a:srgbClr val="000000">
                      <a:alpha val="43137"/>
                    </a:srgbClr>
                  </a:outerShdw>
                </a:effectLst>
                <a:latin typeface="Calibri" panose="020F0502020204030204" pitchFamily="34" charset="0"/>
              </a:rPr>
              <a:t>Asteroids:</a:t>
            </a:r>
            <a:br>
              <a:rPr lang="en-US" sz="9600" b="1" dirty="0" smtClean="0">
                <a:solidFill>
                  <a:schemeClr val="bg1"/>
                </a:solidFill>
                <a:effectLst>
                  <a:outerShdw blurRad="38100" dist="38100" dir="2700000" algn="tl">
                    <a:srgbClr val="000000">
                      <a:alpha val="43137"/>
                    </a:srgbClr>
                  </a:outerShdw>
                </a:effectLst>
                <a:latin typeface="Calibri" panose="020F0502020204030204" pitchFamily="34" charset="0"/>
              </a:rPr>
            </a:br>
            <a:r>
              <a:rPr lang="en-US" sz="6000" b="1" dirty="0">
                <a:solidFill>
                  <a:schemeClr val="bg1"/>
                </a:solidFill>
                <a:effectLst>
                  <a:outerShdw blurRad="38100" dist="38100" dir="2700000" algn="tl">
                    <a:srgbClr val="000000">
                      <a:alpha val="43137"/>
                    </a:srgbClr>
                  </a:outerShdw>
                </a:effectLst>
                <a:latin typeface="Calibri" panose="020F0502020204030204" pitchFamily="34" charset="0"/>
              </a:rPr>
              <a:t>Leveraging Design Patterns to Implement Newton's Laws </a:t>
            </a:r>
            <a:r>
              <a:rPr lang="en-US" sz="6000" b="1" dirty="0" smtClean="0">
                <a:solidFill>
                  <a:schemeClr val="bg1"/>
                </a:solidFill>
                <a:effectLst>
                  <a:outerShdw blurRad="38100" dist="38100" dir="2700000" algn="tl">
                    <a:srgbClr val="000000">
                      <a:alpha val="43137"/>
                    </a:srgbClr>
                  </a:outerShdw>
                </a:effectLst>
                <a:latin typeface="Calibri" panose="020F0502020204030204" pitchFamily="34" charset="0"/>
              </a:rPr>
              <a:t>of Motion</a:t>
            </a:r>
            <a:br>
              <a:rPr lang="en-US" sz="6000" b="1" dirty="0" smtClean="0">
                <a:solidFill>
                  <a:schemeClr val="bg1"/>
                </a:solidFill>
                <a:effectLst>
                  <a:outerShdw blurRad="38100" dist="38100" dir="2700000" algn="tl">
                    <a:srgbClr val="000000">
                      <a:alpha val="43137"/>
                    </a:srgbClr>
                  </a:outerShdw>
                </a:effectLst>
                <a:latin typeface="Calibri" panose="020F0502020204030204" pitchFamily="34" charset="0"/>
              </a:rPr>
            </a:br>
            <a:r>
              <a:rPr lang="en-US" sz="4000" b="1" dirty="0" smtClean="0">
                <a:solidFill>
                  <a:schemeClr val="bg1"/>
                </a:solidFill>
              </a:rPr>
              <a:t>Gordon Klundt - Dr</a:t>
            </a:r>
            <a:r>
              <a:rPr lang="en-US" sz="4000" b="1" dirty="0">
                <a:solidFill>
                  <a:schemeClr val="bg1"/>
                </a:solidFill>
              </a:rPr>
              <a:t>. Hong K. </a:t>
            </a:r>
            <a:r>
              <a:rPr lang="en-US" sz="4000" b="1" dirty="0" smtClean="0">
                <a:solidFill>
                  <a:schemeClr val="bg1"/>
                </a:solidFill>
              </a:rPr>
              <a:t>Sung (Faculty Advisor)</a:t>
            </a:r>
            <a:endParaRPr lang="en-US" sz="4800" b="1" dirty="0">
              <a:solidFill>
                <a:schemeClr val="bg1"/>
              </a:solidFill>
              <a:latin typeface="Calibri" panose="020F0502020204030204" pitchFamily="34" charset="0"/>
            </a:endParaRPr>
          </a:p>
        </p:txBody>
      </p:sp>
      <p:sp>
        <p:nvSpPr>
          <p:cNvPr id="2057" name="Text Box 55"/>
          <p:cNvSpPr txBox="1">
            <a:spLocks noChangeArrowheads="1"/>
          </p:cNvSpPr>
          <p:nvPr/>
        </p:nvSpPr>
        <p:spPr bwMode="auto">
          <a:xfrm>
            <a:off x="375556" y="6443287"/>
            <a:ext cx="9196718" cy="7894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3600" dirty="0" smtClean="0"/>
              <a:t>This version of Atari’s Asteroids was developed as a final term project to illustrate the usefulness and importance of design patterns.  The bridge design pattern was used to implement the behaviors of many items in the game including the classic triangular “spaceship” associated with the classic game.</a:t>
            </a:r>
          </a:p>
          <a:p>
            <a:pPr eaLnBrk="1" hangingPunct="1"/>
            <a:endParaRPr lang="en-US" sz="3600" dirty="0"/>
          </a:p>
          <a:p>
            <a:pPr eaLnBrk="1" hangingPunct="1"/>
            <a:r>
              <a:rPr lang="en-US" sz="3600" dirty="0" smtClean="0"/>
              <a:t>The original implementation of the spaceship behavior was rudimentary and unnatural.  The application of the bridge pattern allowed  for enhancement of the motion of the spaceship with minimal </a:t>
            </a:r>
          </a:p>
        </p:txBody>
      </p:sp>
      <p:sp>
        <p:nvSpPr>
          <p:cNvPr id="2058" name="Rectangle 67"/>
          <p:cNvSpPr>
            <a:spLocks noChangeArrowheads="1"/>
          </p:cNvSpPr>
          <p:nvPr/>
        </p:nvSpPr>
        <p:spPr bwMode="auto">
          <a:xfrm>
            <a:off x="1016031" y="5415140"/>
            <a:ext cx="11653837"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5700" b="1" dirty="0" smtClean="0">
                <a:solidFill>
                  <a:schemeClr val="accent6">
                    <a:lumMod val="50000"/>
                  </a:schemeClr>
                </a:solidFill>
                <a:latin typeface="Gill Sans MT" pitchFamily="34" charset="0"/>
              </a:rPr>
              <a:t>PROBLEM AND MOTIVATION</a:t>
            </a:r>
            <a:endParaRPr lang="en-US" sz="5700" b="1" dirty="0">
              <a:solidFill>
                <a:schemeClr val="accent6">
                  <a:lumMod val="50000"/>
                </a:schemeClr>
              </a:solidFill>
              <a:latin typeface="Gill Sans MT" pitchFamily="34" charset="0"/>
            </a:endParaRPr>
          </a:p>
        </p:txBody>
      </p:sp>
      <p:sp>
        <p:nvSpPr>
          <p:cNvPr id="2060" name="Oval 94"/>
          <p:cNvSpPr>
            <a:spLocks noChangeArrowheads="1"/>
          </p:cNvSpPr>
          <p:nvPr/>
        </p:nvSpPr>
        <p:spPr bwMode="auto">
          <a:xfrm>
            <a:off x="341341" y="5608783"/>
            <a:ext cx="674690" cy="641414"/>
          </a:xfrm>
          <a:prstGeom prst="ellipse">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r>
              <a:rPr lang="en-US" sz="3600" b="1" dirty="0">
                <a:solidFill>
                  <a:schemeClr val="accent6">
                    <a:lumMod val="50000"/>
                  </a:schemeClr>
                </a:solidFill>
                <a:latin typeface="Gill Sans MT" pitchFamily="34" charset="0"/>
              </a:rPr>
              <a:t>1</a:t>
            </a:r>
          </a:p>
        </p:txBody>
      </p:sp>
      <p:pic>
        <p:nvPicPr>
          <p:cNvPr id="2" name="Picture 1"/>
          <p:cNvPicPr>
            <a:picLocks noChangeAspect="1"/>
          </p:cNvPicPr>
          <p:nvPr/>
        </p:nvPicPr>
        <p:blipFill rotWithShape="1">
          <a:blip r:embed="rId5" cstate="print">
            <a:extLst>
              <a:ext uri="{28A0092B-C50C-407E-A947-70E740481C1C}">
                <a14:useLocalDpi xmlns:a14="http://schemas.microsoft.com/office/drawing/2010/main" val="0"/>
              </a:ext>
            </a:extLst>
          </a:blip>
          <a:srcRect t="10541"/>
          <a:stretch/>
        </p:blipFill>
        <p:spPr>
          <a:xfrm>
            <a:off x="29086628" y="152400"/>
            <a:ext cx="7717972" cy="4237911"/>
          </a:xfrm>
          <a:prstGeom prst="rect">
            <a:avLst/>
          </a:prstGeom>
          <a:noFill/>
          <a:ln>
            <a:noFill/>
          </a:ln>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816971" y="134216"/>
            <a:ext cx="5921829" cy="4441372"/>
          </a:xfrm>
          <a:prstGeom prst="rect">
            <a:avLst/>
          </a:prstGeom>
        </p:spPr>
      </p:pic>
      <p:sp>
        <p:nvSpPr>
          <p:cNvPr id="36" name="Text Box 55"/>
          <p:cNvSpPr txBox="1">
            <a:spLocks noChangeArrowheads="1"/>
          </p:cNvSpPr>
          <p:nvPr/>
        </p:nvSpPr>
        <p:spPr bwMode="auto">
          <a:xfrm>
            <a:off x="375556" y="14171657"/>
            <a:ext cx="16657882" cy="180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3600" dirty="0" smtClean="0"/>
              <a:t>impact on the rest of the application.  Newton’s Second Law of Motion was applied to the motion of the spaceship not only to add realism to the game, but also to enhance the challenge and enjoyment of the experience.</a:t>
            </a:r>
            <a:endParaRPr lang="en-US" sz="3600" dirty="0"/>
          </a:p>
        </p:txBody>
      </p:sp>
      <p:sp>
        <p:nvSpPr>
          <p:cNvPr id="37" name="Text Box 55"/>
          <p:cNvSpPr txBox="1">
            <a:spLocks noChangeArrowheads="1"/>
          </p:cNvSpPr>
          <p:nvPr/>
        </p:nvSpPr>
        <p:spPr bwMode="auto">
          <a:xfrm>
            <a:off x="435152" y="17486877"/>
            <a:ext cx="16450314" cy="709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spcBef>
                <a:spcPts val="1200"/>
              </a:spcBef>
              <a:spcAft>
                <a:spcPts val="1200"/>
              </a:spcAft>
            </a:pPr>
            <a:r>
              <a:rPr lang="en-US" sz="3600" dirty="0" smtClean="0"/>
              <a:t>Design patterns used in game development provide a mechanism for separating concerns.  The bridge pattern in particular allows for independent variation of an entity’s attributes and its behaviors.  This is convenient and necessary in game development because the developer can separately concern themselves with the definition of what a thing is and what it does.  This allows development of the interaction between things in an iterative and efficient way.</a:t>
            </a:r>
          </a:p>
          <a:p>
            <a:pPr eaLnBrk="1" hangingPunct="1">
              <a:spcBef>
                <a:spcPts val="1200"/>
              </a:spcBef>
              <a:spcAft>
                <a:spcPts val="1200"/>
              </a:spcAft>
            </a:pPr>
            <a:r>
              <a:rPr lang="en-US" sz="3600" dirty="0" smtClean="0"/>
              <a:t>Additionally, a developer may easily create prototypes of different behaviors without affecting existing behaviors.  The bridge pattern provides such an option for implementing varying behaviors, either by replacing the original behavior or by allowing additional behavioral choice.  Implementing separate behaviors would be difficult and less readable using a tightly coupled design.</a:t>
            </a:r>
          </a:p>
        </p:txBody>
      </p:sp>
      <p:sp>
        <p:nvSpPr>
          <p:cNvPr id="38" name="Rectangle 67"/>
          <p:cNvSpPr>
            <a:spLocks noChangeArrowheads="1"/>
          </p:cNvSpPr>
          <p:nvPr/>
        </p:nvSpPr>
        <p:spPr bwMode="auto">
          <a:xfrm>
            <a:off x="1109842" y="16407684"/>
            <a:ext cx="11653837"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5700" b="1" dirty="0" smtClean="0">
                <a:solidFill>
                  <a:schemeClr val="accent6">
                    <a:lumMod val="50000"/>
                  </a:schemeClr>
                </a:solidFill>
                <a:latin typeface="Gill Sans MT" pitchFamily="34" charset="0"/>
              </a:rPr>
              <a:t>BACKGROUND</a:t>
            </a:r>
            <a:endParaRPr lang="en-US" sz="5700" b="1" dirty="0">
              <a:solidFill>
                <a:schemeClr val="accent6">
                  <a:lumMod val="50000"/>
                </a:schemeClr>
              </a:solidFill>
              <a:latin typeface="Gill Sans MT" pitchFamily="34" charset="0"/>
            </a:endParaRPr>
          </a:p>
        </p:txBody>
      </p:sp>
      <p:sp>
        <p:nvSpPr>
          <p:cNvPr id="39" name="Oval 94"/>
          <p:cNvSpPr>
            <a:spLocks noChangeArrowheads="1"/>
          </p:cNvSpPr>
          <p:nvPr/>
        </p:nvSpPr>
        <p:spPr bwMode="auto">
          <a:xfrm>
            <a:off x="435152" y="16608534"/>
            <a:ext cx="674690" cy="641414"/>
          </a:xfrm>
          <a:prstGeom prst="ellipse">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r>
              <a:rPr lang="en-US" sz="3600" b="1" dirty="0" smtClean="0">
                <a:solidFill>
                  <a:schemeClr val="accent6">
                    <a:lumMod val="50000"/>
                  </a:schemeClr>
                </a:solidFill>
                <a:latin typeface="Gill Sans MT" pitchFamily="34" charset="0"/>
              </a:rPr>
              <a:t>2</a:t>
            </a:r>
            <a:endParaRPr lang="en-US" sz="3600" b="1" dirty="0">
              <a:solidFill>
                <a:schemeClr val="accent6">
                  <a:lumMod val="50000"/>
                </a:schemeClr>
              </a:solidFill>
              <a:latin typeface="Gill Sans MT" pitchFamily="34" charset="0"/>
            </a:endParaRPr>
          </a:p>
        </p:txBody>
      </p:sp>
      <p:sp>
        <p:nvSpPr>
          <p:cNvPr id="32" name="Text Box 55"/>
          <p:cNvSpPr txBox="1">
            <a:spLocks noChangeArrowheads="1"/>
          </p:cNvSpPr>
          <p:nvPr/>
        </p:nvSpPr>
        <p:spPr bwMode="auto">
          <a:xfrm>
            <a:off x="31475815" y="6443287"/>
            <a:ext cx="12262985" cy="4385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spcBef>
                <a:spcPts val="1200"/>
              </a:spcBef>
              <a:spcAft>
                <a:spcPts val="1200"/>
              </a:spcAft>
            </a:pPr>
            <a:r>
              <a:rPr lang="en-US" sz="3600" dirty="0" smtClean="0"/>
              <a:t>The design pattern used in this project:</a:t>
            </a:r>
          </a:p>
          <a:p>
            <a:pPr eaLnBrk="1" hangingPunct="1">
              <a:spcBef>
                <a:spcPts val="1200"/>
              </a:spcBef>
              <a:spcAft>
                <a:spcPts val="1200"/>
              </a:spcAft>
            </a:pPr>
            <a:r>
              <a:rPr lang="en-US" sz="3600" b="1" u="sng" dirty="0" smtClean="0"/>
              <a:t>Bridge </a:t>
            </a:r>
            <a:r>
              <a:rPr lang="en-US" sz="3600" b="1" u="sng" dirty="0"/>
              <a:t>pattern:</a:t>
            </a:r>
            <a:endParaRPr lang="en-US" sz="3600" b="1" dirty="0"/>
          </a:p>
          <a:p>
            <a:pPr marL="571500" indent="-571500" eaLnBrk="1" hangingPunct="1">
              <a:spcBef>
                <a:spcPts val="1200"/>
              </a:spcBef>
              <a:spcAft>
                <a:spcPts val="1200"/>
              </a:spcAft>
              <a:buFont typeface="Arial" panose="020B0604020202020204" pitchFamily="34" charset="0"/>
              <a:buChar char="•"/>
            </a:pPr>
            <a:r>
              <a:rPr lang="en-US" sz="3600" dirty="0" smtClean="0"/>
              <a:t>Intent is to decouple an abstraction from its implementation for independent variation.</a:t>
            </a:r>
          </a:p>
          <a:p>
            <a:pPr marL="571500" indent="-571500" eaLnBrk="1" hangingPunct="1">
              <a:spcBef>
                <a:spcPts val="1200"/>
              </a:spcBef>
              <a:spcAft>
                <a:spcPts val="1200"/>
              </a:spcAft>
              <a:buFont typeface="Arial" panose="020B0604020202020204" pitchFamily="34" charset="0"/>
              <a:buChar char="•"/>
            </a:pPr>
            <a:r>
              <a:rPr lang="en-US" sz="3600" dirty="0" smtClean="0"/>
              <a:t>Applied in order to avoid permanent binding of the abstract ship to the ship’s behaviors.</a:t>
            </a:r>
            <a:endParaRPr lang="en-US" sz="3600" dirty="0"/>
          </a:p>
        </p:txBody>
      </p:sp>
      <p:sp>
        <p:nvSpPr>
          <p:cNvPr id="41" name="Rectangle 67"/>
          <p:cNvSpPr>
            <a:spLocks noChangeArrowheads="1"/>
          </p:cNvSpPr>
          <p:nvPr/>
        </p:nvSpPr>
        <p:spPr bwMode="auto">
          <a:xfrm>
            <a:off x="18328481" y="5437122"/>
            <a:ext cx="11653837"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5700" b="1" dirty="0" smtClean="0">
                <a:solidFill>
                  <a:schemeClr val="accent6">
                    <a:lumMod val="50000"/>
                  </a:schemeClr>
                </a:solidFill>
                <a:latin typeface="Gill Sans MT" pitchFamily="34" charset="0"/>
              </a:rPr>
              <a:t>SOLUTION</a:t>
            </a:r>
            <a:endParaRPr lang="en-US" sz="5700" b="1" dirty="0">
              <a:solidFill>
                <a:schemeClr val="accent6">
                  <a:lumMod val="50000"/>
                </a:schemeClr>
              </a:solidFill>
              <a:latin typeface="Gill Sans MT" pitchFamily="34" charset="0"/>
            </a:endParaRPr>
          </a:p>
        </p:txBody>
      </p:sp>
      <p:sp>
        <p:nvSpPr>
          <p:cNvPr id="42" name="Oval 94"/>
          <p:cNvSpPr>
            <a:spLocks noChangeArrowheads="1"/>
          </p:cNvSpPr>
          <p:nvPr/>
        </p:nvSpPr>
        <p:spPr bwMode="auto">
          <a:xfrm>
            <a:off x="31799036" y="25498697"/>
            <a:ext cx="674690" cy="641414"/>
          </a:xfrm>
          <a:prstGeom prst="ellipse">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r>
              <a:rPr lang="en-US" sz="3600" b="1" dirty="0" smtClean="0">
                <a:solidFill>
                  <a:schemeClr val="accent6">
                    <a:lumMod val="50000"/>
                  </a:schemeClr>
                </a:solidFill>
                <a:latin typeface="Gill Sans MT" pitchFamily="34" charset="0"/>
              </a:rPr>
              <a:t>5</a:t>
            </a:r>
            <a:endParaRPr lang="en-US" sz="3600" b="1" dirty="0">
              <a:solidFill>
                <a:schemeClr val="accent6">
                  <a:lumMod val="50000"/>
                </a:schemeClr>
              </a:solidFill>
              <a:latin typeface="Gill Sans MT" pitchFamily="34" charset="0"/>
            </a:endParaRPr>
          </a:p>
        </p:txBody>
      </p:sp>
      <p:sp>
        <p:nvSpPr>
          <p:cNvPr id="43" name="Text Box 55"/>
          <p:cNvSpPr txBox="1">
            <a:spLocks noChangeArrowheads="1"/>
          </p:cNvSpPr>
          <p:nvPr/>
        </p:nvSpPr>
        <p:spPr bwMode="auto">
          <a:xfrm>
            <a:off x="31851598" y="26310096"/>
            <a:ext cx="12039602" cy="493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spcBef>
                <a:spcPts val="1200"/>
              </a:spcBef>
              <a:spcAft>
                <a:spcPts val="1200"/>
              </a:spcAft>
            </a:pPr>
            <a:r>
              <a:rPr lang="en-US" sz="3600" dirty="0" smtClean="0"/>
              <a:t>The result of the implementation of the Newtonian behavior using the structural bridge pattern has the following benefits:</a:t>
            </a:r>
          </a:p>
          <a:p>
            <a:pPr marL="571500" indent="-571500" eaLnBrk="1" hangingPunct="1">
              <a:spcBef>
                <a:spcPts val="1200"/>
              </a:spcBef>
              <a:spcAft>
                <a:spcPts val="1200"/>
              </a:spcAft>
              <a:buFont typeface="Arial" panose="020B0604020202020204" pitchFamily="34" charset="0"/>
              <a:buChar char="•"/>
            </a:pPr>
            <a:r>
              <a:rPr lang="en-US" sz="3600" dirty="0" smtClean="0"/>
              <a:t>Natural and challenging game play. </a:t>
            </a:r>
          </a:p>
          <a:p>
            <a:pPr marL="571500" indent="-571500" eaLnBrk="1" hangingPunct="1">
              <a:spcBef>
                <a:spcPts val="1200"/>
              </a:spcBef>
              <a:spcAft>
                <a:spcPts val="1200"/>
              </a:spcAft>
              <a:buFont typeface="Arial" panose="020B0604020202020204" pitchFamily="34" charset="0"/>
              <a:buChar char="•"/>
            </a:pPr>
            <a:r>
              <a:rPr lang="en-US" sz="3600" dirty="0" smtClean="0"/>
              <a:t>Option of implementing additional behaviors.</a:t>
            </a:r>
          </a:p>
          <a:p>
            <a:pPr marL="571500" indent="-571500" eaLnBrk="1" hangingPunct="1">
              <a:spcBef>
                <a:spcPts val="1200"/>
              </a:spcBef>
              <a:spcAft>
                <a:spcPts val="1200"/>
              </a:spcAft>
              <a:buFont typeface="Arial" panose="020B0604020202020204" pitchFamily="34" charset="0"/>
              <a:buChar char="•"/>
            </a:pPr>
            <a:r>
              <a:rPr lang="en-US" sz="3600" dirty="0" smtClean="0"/>
              <a:t>Behavior is open for extension and closed for modification.</a:t>
            </a:r>
          </a:p>
        </p:txBody>
      </p:sp>
      <p:sp>
        <p:nvSpPr>
          <p:cNvPr id="50" name="Text Box 55"/>
          <p:cNvSpPr txBox="1">
            <a:spLocks noChangeArrowheads="1"/>
          </p:cNvSpPr>
          <p:nvPr/>
        </p:nvSpPr>
        <p:spPr bwMode="auto">
          <a:xfrm>
            <a:off x="17501064" y="6705505"/>
            <a:ext cx="12788435" cy="16573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spcBef>
                <a:spcPts val="1200"/>
              </a:spcBef>
              <a:spcAft>
                <a:spcPts val="1200"/>
              </a:spcAft>
            </a:pPr>
            <a:r>
              <a:rPr lang="en-US" sz="3600" b="1" dirty="0" smtClean="0"/>
              <a:t>Create the behavior interface.  </a:t>
            </a:r>
          </a:p>
          <a:p>
            <a:pPr marL="1314450" lvl="1" indent="-571500" eaLnBrk="1" hangingPunct="1">
              <a:spcBef>
                <a:spcPts val="1200"/>
              </a:spcBef>
              <a:spcAft>
                <a:spcPts val="1200"/>
              </a:spcAft>
              <a:buFont typeface="Arial" panose="020B0604020202020204" pitchFamily="34" charset="0"/>
              <a:buChar char="•"/>
            </a:pPr>
            <a:r>
              <a:rPr lang="en-US" sz="3600" dirty="0" smtClean="0"/>
              <a:t>Defines the operations for the behavior signatures.</a:t>
            </a:r>
          </a:p>
          <a:p>
            <a:pPr marL="1314450" lvl="1" indent="-571500" eaLnBrk="1" hangingPunct="1">
              <a:spcBef>
                <a:spcPts val="1200"/>
              </a:spcBef>
              <a:spcAft>
                <a:spcPts val="1200"/>
              </a:spcAft>
              <a:buFont typeface="Arial" panose="020B0604020202020204" pitchFamily="34" charset="0"/>
              <a:buChar char="•"/>
            </a:pPr>
            <a:r>
              <a:rPr lang="en-US" sz="3600" dirty="0" smtClean="0"/>
              <a:t>Sets the initial vector.</a:t>
            </a:r>
          </a:p>
          <a:p>
            <a:pPr eaLnBrk="1" hangingPunct="1">
              <a:spcBef>
                <a:spcPts val="1200"/>
              </a:spcBef>
              <a:spcAft>
                <a:spcPts val="1200"/>
              </a:spcAft>
            </a:pPr>
            <a:r>
              <a:rPr lang="en-US" sz="3600" b="1" dirty="0" smtClean="0"/>
              <a:t>Realize the different behaviors by applying the bridge.</a:t>
            </a:r>
          </a:p>
          <a:p>
            <a:pPr marL="1314450" lvl="1" indent="-571500" eaLnBrk="1" hangingPunct="1">
              <a:spcBef>
                <a:spcPts val="1200"/>
              </a:spcBef>
              <a:spcAft>
                <a:spcPts val="1200"/>
              </a:spcAft>
              <a:buFont typeface="Arial" panose="020B0604020202020204" pitchFamily="34" charset="0"/>
              <a:buChar char="•"/>
            </a:pPr>
            <a:r>
              <a:rPr lang="en-US" sz="3600" dirty="0" smtClean="0"/>
              <a:t>The original behavior realization.  </a:t>
            </a:r>
          </a:p>
          <a:p>
            <a:pPr marL="1714500" lvl="2" indent="-571500" eaLnBrk="1" hangingPunct="1">
              <a:spcBef>
                <a:spcPts val="1200"/>
              </a:spcBef>
              <a:spcAft>
                <a:spcPts val="1200"/>
              </a:spcAft>
              <a:buFont typeface="Arial" panose="020B0604020202020204" pitchFamily="34" charset="0"/>
              <a:buChar char="•"/>
            </a:pPr>
            <a:r>
              <a:rPr lang="en-US" sz="3600" dirty="0"/>
              <a:t>Easy to develop.</a:t>
            </a:r>
          </a:p>
          <a:p>
            <a:pPr marL="1714500" lvl="2" indent="-571500" eaLnBrk="1" hangingPunct="1">
              <a:spcBef>
                <a:spcPts val="1200"/>
              </a:spcBef>
              <a:spcAft>
                <a:spcPts val="1200"/>
              </a:spcAft>
              <a:buFont typeface="Arial" panose="020B0604020202020204" pitchFamily="34" charset="0"/>
              <a:buChar char="•"/>
            </a:pPr>
            <a:r>
              <a:rPr lang="en-US" sz="3600" dirty="0" smtClean="0"/>
              <a:t>Fixed, arbitrary speed and direction.</a:t>
            </a:r>
          </a:p>
          <a:p>
            <a:pPr marL="1714500" lvl="2" indent="-571500" eaLnBrk="1" hangingPunct="1">
              <a:spcBef>
                <a:spcPts val="1200"/>
              </a:spcBef>
              <a:spcAft>
                <a:spcPts val="1200"/>
              </a:spcAft>
              <a:buFont typeface="Arial" panose="020B0604020202020204" pitchFamily="34" charset="0"/>
              <a:buChar char="•"/>
            </a:pPr>
            <a:r>
              <a:rPr lang="en-US" sz="3600" dirty="0" smtClean="0"/>
              <a:t>Game play is simple and redundant.</a:t>
            </a:r>
          </a:p>
          <a:p>
            <a:pPr marL="1314450" lvl="1" indent="-571500" eaLnBrk="1" hangingPunct="1">
              <a:spcBef>
                <a:spcPts val="1200"/>
              </a:spcBef>
              <a:spcAft>
                <a:spcPts val="1200"/>
              </a:spcAft>
              <a:buFont typeface="Arial" panose="020B0604020202020204" pitchFamily="34" charset="0"/>
              <a:buChar char="•"/>
            </a:pPr>
            <a:r>
              <a:rPr lang="en-US" sz="3600" dirty="0" smtClean="0"/>
              <a:t>The Newtonian behavior</a:t>
            </a:r>
          </a:p>
          <a:p>
            <a:pPr marL="1714500" lvl="2" indent="-571500" eaLnBrk="1" hangingPunct="1">
              <a:spcBef>
                <a:spcPts val="1200"/>
              </a:spcBef>
              <a:spcAft>
                <a:spcPts val="1200"/>
              </a:spcAft>
              <a:buFont typeface="Arial" panose="020B0604020202020204" pitchFamily="34" charset="0"/>
              <a:buChar char="•"/>
            </a:pPr>
            <a:r>
              <a:rPr lang="en-US" sz="3600" dirty="0" smtClean="0"/>
              <a:t>Complex algorithm implementing inertia.</a:t>
            </a:r>
          </a:p>
          <a:p>
            <a:pPr marL="1714500" lvl="2" indent="-571500" eaLnBrk="1" hangingPunct="1">
              <a:spcBef>
                <a:spcPts val="1200"/>
              </a:spcBef>
              <a:spcAft>
                <a:spcPts val="1200"/>
              </a:spcAft>
              <a:buFont typeface="Arial" panose="020B0604020202020204" pitchFamily="34" charset="0"/>
              <a:buChar char="•"/>
            </a:pPr>
            <a:r>
              <a:rPr lang="en-US" sz="3600" dirty="0" smtClean="0"/>
              <a:t>Speed and direction based on a force vector applied to the current force vector.</a:t>
            </a:r>
          </a:p>
          <a:p>
            <a:pPr marL="1714500" lvl="2" indent="-571500" eaLnBrk="1" hangingPunct="1">
              <a:spcBef>
                <a:spcPts val="1200"/>
              </a:spcBef>
              <a:spcAft>
                <a:spcPts val="1200"/>
              </a:spcAft>
              <a:buFont typeface="Arial" panose="020B0604020202020204" pitchFamily="34" charset="0"/>
              <a:buChar char="•"/>
            </a:pPr>
            <a:r>
              <a:rPr lang="en-US" sz="3600" dirty="0" smtClean="0"/>
              <a:t>Game play is more challenging and creates a more realistic experience.</a:t>
            </a:r>
          </a:p>
          <a:p>
            <a:pPr eaLnBrk="1" hangingPunct="1">
              <a:spcBef>
                <a:spcPts val="1200"/>
              </a:spcBef>
              <a:spcAft>
                <a:spcPts val="1200"/>
              </a:spcAft>
            </a:pPr>
            <a:r>
              <a:rPr lang="en-US" sz="3600" b="1" dirty="0" smtClean="0"/>
              <a:t>Use the Behavior in the Ship</a:t>
            </a:r>
          </a:p>
          <a:p>
            <a:pPr marL="1314450" lvl="1" indent="-571500" eaLnBrk="1" hangingPunct="1">
              <a:spcBef>
                <a:spcPts val="1200"/>
              </a:spcBef>
              <a:spcAft>
                <a:spcPts val="1200"/>
              </a:spcAft>
              <a:buFont typeface="Arial" panose="020B0604020202020204" pitchFamily="34" charset="0"/>
              <a:buChar char="•"/>
            </a:pPr>
            <a:r>
              <a:rPr lang="en-US" sz="3600" dirty="0" smtClean="0"/>
              <a:t>References the behavior interface.  </a:t>
            </a:r>
          </a:p>
          <a:p>
            <a:pPr marL="1314450" lvl="1" indent="-571500" eaLnBrk="1" hangingPunct="1">
              <a:spcBef>
                <a:spcPts val="1200"/>
              </a:spcBef>
              <a:spcAft>
                <a:spcPts val="1200"/>
              </a:spcAft>
              <a:buFont typeface="Arial" panose="020B0604020202020204" pitchFamily="34" charset="0"/>
              <a:buChar char="•"/>
            </a:pPr>
            <a:r>
              <a:rPr lang="en-US" sz="3600" dirty="0" smtClean="0"/>
              <a:t>Store the current force vector of the ship for rendering.  </a:t>
            </a:r>
          </a:p>
          <a:p>
            <a:pPr marL="1314450" lvl="1" indent="-571500" eaLnBrk="1" hangingPunct="1">
              <a:spcBef>
                <a:spcPts val="1200"/>
              </a:spcBef>
              <a:spcAft>
                <a:spcPts val="1200"/>
              </a:spcAft>
              <a:buFont typeface="Arial" panose="020B0604020202020204" pitchFamily="34" charset="0"/>
              <a:buChar char="•"/>
            </a:pPr>
            <a:r>
              <a:rPr lang="en-US" sz="3600" dirty="0" smtClean="0"/>
              <a:t>Calculate the new force vector on each game loop using the appropriate behavior.</a:t>
            </a:r>
          </a:p>
          <a:p>
            <a:pPr eaLnBrk="1" hangingPunct="1">
              <a:spcBef>
                <a:spcPts val="1200"/>
              </a:spcBef>
              <a:spcAft>
                <a:spcPts val="1200"/>
              </a:spcAft>
            </a:pPr>
            <a:endParaRPr lang="en-US" sz="2800" dirty="0" smtClean="0"/>
          </a:p>
        </p:txBody>
      </p:sp>
      <p:pic>
        <p:nvPicPr>
          <p:cNvPr id="57" name="Picture 5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65993" y="6532212"/>
            <a:ext cx="5319473" cy="3999995"/>
          </a:xfrm>
          <a:prstGeom prst="rect">
            <a:avLst/>
          </a:prstGeom>
          <a:ln w="12700">
            <a:solidFill>
              <a:schemeClr val="bg1"/>
            </a:solidFill>
          </a:ln>
          <a:effectLst>
            <a:outerShdw blurRad="50800" dist="38100" dir="2700000" algn="tl" rotWithShape="0">
              <a:prstClr val="black">
                <a:alpha val="40000"/>
              </a:prstClr>
            </a:outerShdw>
          </a:effectLst>
        </p:spPr>
      </p:pic>
      <p:pic>
        <p:nvPicPr>
          <p:cNvPr id="58" name="Picture 5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89890" y="9742782"/>
            <a:ext cx="5434231" cy="4086288"/>
          </a:xfrm>
          <a:prstGeom prst="rect">
            <a:avLst/>
          </a:prstGeom>
          <a:ln w="12700">
            <a:solidFill>
              <a:schemeClr val="bg1"/>
            </a:solidFill>
          </a:ln>
          <a:effectLst>
            <a:outerShdw blurRad="50800" dist="38100" dir="2700000" algn="tl" rotWithShape="0">
              <a:prstClr val="black">
                <a:alpha val="40000"/>
              </a:prstClr>
            </a:outerShdw>
          </a:effectLst>
        </p:spPr>
      </p:pic>
      <p:grpSp>
        <p:nvGrpSpPr>
          <p:cNvPr id="87" name="Group 86"/>
          <p:cNvGrpSpPr/>
          <p:nvPr/>
        </p:nvGrpSpPr>
        <p:grpSpPr>
          <a:xfrm>
            <a:off x="30860217" y="11171583"/>
            <a:ext cx="12385374" cy="6674651"/>
            <a:chOff x="30948379" y="11063583"/>
            <a:chExt cx="12800150" cy="6050280"/>
          </a:xfrm>
          <a:effectLst>
            <a:outerShdw blurRad="50800" dist="38100" dir="2700000" algn="tl" rotWithShape="0">
              <a:prstClr val="black">
                <a:alpha val="40000"/>
              </a:prstClr>
            </a:outerShdw>
          </a:effectLst>
        </p:grpSpPr>
        <p:sp>
          <p:nvSpPr>
            <p:cNvPr id="85" name="Rounded Rectangle 84"/>
            <p:cNvSpPr/>
            <p:nvPr/>
          </p:nvSpPr>
          <p:spPr bwMode="auto">
            <a:xfrm>
              <a:off x="30948379" y="11063583"/>
              <a:ext cx="12800150" cy="605028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pic>
          <p:nvPicPr>
            <p:cNvPr id="4" name="Picture 3"/>
            <p:cNvPicPr>
              <a:picLocks noChangeAspect="1"/>
            </p:cNvPicPr>
            <p:nvPr/>
          </p:nvPicPr>
          <p:blipFill>
            <a:blip r:embed="rId9"/>
            <a:stretch>
              <a:fillRect/>
            </a:stretch>
          </p:blipFill>
          <p:spPr>
            <a:xfrm>
              <a:off x="31363155" y="11403034"/>
              <a:ext cx="11970598" cy="5355267"/>
            </a:xfrm>
            <a:prstGeom prst="rect">
              <a:avLst/>
            </a:prstGeom>
            <a:ln>
              <a:noFill/>
            </a:ln>
            <a:effectLst/>
          </p:spPr>
        </p:pic>
      </p:grpSp>
      <p:sp>
        <p:nvSpPr>
          <p:cNvPr id="10" name="Right Arrow 9"/>
          <p:cNvSpPr/>
          <p:nvPr/>
        </p:nvSpPr>
        <p:spPr bwMode="auto">
          <a:xfrm>
            <a:off x="10840385" y="28211294"/>
            <a:ext cx="2185131" cy="1306147"/>
          </a:xfrm>
          <a:prstGeom prst="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w="9525" cap="flat" cmpd="sng" algn="ctr">
            <a:solidFill>
              <a:schemeClr val="accent6">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sp>
        <p:nvSpPr>
          <p:cNvPr id="195" name="Rectangle 67"/>
          <p:cNvSpPr>
            <a:spLocks noChangeArrowheads="1"/>
          </p:cNvSpPr>
          <p:nvPr/>
        </p:nvSpPr>
        <p:spPr bwMode="auto">
          <a:xfrm>
            <a:off x="32618361" y="25277320"/>
            <a:ext cx="11653837"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5700" b="1" dirty="0" smtClean="0">
                <a:solidFill>
                  <a:schemeClr val="accent6">
                    <a:lumMod val="50000"/>
                  </a:schemeClr>
                </a:solidFill>
                <a:latin typeface="Gill Sans MT" pitchFamily="34" charset="0"/>
              </a:rPr>
              <a:t>RESULT</a:t>
            </a:r>
            <a:endParaRPr lang="en-US" sz="5700" b="1" dirty="0">
              <a:solidFill>
                <a:schemeClr val="accent6">
                  <a:lumMod val="50000"/>
                </a:schemeClr>
              </a:solidFill>
              <a:latin typeface="Gill Sans MT" pitchFamily="34" charset="0"/>
            </a:endParaRPr>
          </a:p>
        </p:txBody>
      </p:sp>
      <p:sp>
        <p:nvSpPr>
          <p:cNvPr id="196" name="Oval 94"/>
          <p:cNvSpPr>
            <a:spLocks noChangeArrowheads="1"/>
          </p:cNvSpPr>
          <p:nvPr/>
        </p:nvSpPr>
        <p:spPr bwMode="auto">
          <a:xfrm>
            <a:off x="17501065" y="5630765"/>
            <a:ext cx="674690" cy="641414"/>
          </a:xfrm>
          <a:prstGeom prst="ellipse">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r>
              <a:rPr lang="en-US" sz="3600" b="1" dirty="0">
                <a:solidFill>
                  <a:schemeClr val="accent6">
                    <a:lumMod val="50000"/>
                  </a:schemeClr>
                </a:solidFill>
                <a:latin typeface="Gill Sans MT" pitchFamily="34" charset="0"/>
              </a:rPr>
              <a:t>3</a:t>
            </a:r>
          </a:p>
        </p:txBody>
      </p:sp>
      <p:sp>
        <p:nvSpPr>
          <p:cNvPr id="198" name="Rectangle 67"/>
          <p:cNvSpPr>
            <a:spLocks noChangeArrowheads="1"/>
          </p:cNvSpPr>
          <p:nvPr/>
        </p:nvSpPr>
        <p:spPr bwMode="auto">
          <a:xfrm>
            <a:off x="32618362" y="5437122"/>
            <a:ext cx="11653837"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5700" b="1" dirty="0" smtClean="0">
                <a:solidFill>
                  <a:schemeClr val="accent6">
                    <a:lumMod val="50000"/>
                  </a:schemeClr>
                </a:solidFill>
                <a:latin typeface="Gill Sans MT" pitchFamily="34" charset="0"/>
              </a:rPr>
              <a:t>DESIGN PATTERN</a:t>
            </a:r>
            <a:endParaRPr lang="en-US" sz="5700" b="1" dirty="0">
              <a:solidFill>
                <a:schemeClr val="accent6">
                  <a:lumMod val="50000"/>
                </a:schemeClr>
              </a:solidFill>
              <a:latin typeface="Gill Sans MT" pitchFamily="34" charset="0"/>
            </a:endParaRPr>
          </a:p>
        </p:txBody>
      </p:sp>
      <p:sp>
        <p:nvSpPr>
          <p:cNvPr id="208" name="Oval 94"/>
          <p:cNvSpPr>
            <a:spLocks noChangeArrowheads="1"/>
          </p:cNvSpPr>
          <p:nvPr/>
        </p:nvSpPr>
        <p:spPr bwMode="auto">
          <a:xfrm>
            <a:off x="31704413" y="5633329"/>
            <a:ext cx="674690" cy="641414"/>
          </a:xfrm>
          <a:prstGeom prst="ellipse">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r>
              <a:rPr lang="en-US" sz="3600" b="1" dirty="0" smtClean="0">
                <a:solidFill>
                  <a:schemeClr val="accent6">
                    <a:lumMod val="50000"/>
                  </a:schemeClr>
                </a:solidFill>
                <a:latin typeface="Gill Sans MT" pitchFamily="34" charset="0"/>
              </a:rPr>
              <a:t>4</a:t>
            </a:r>
            <a:endParaRPr lang="en-US" sz="3600" b="1" dirty="0">
              <a:solidFill>
                <a:schemeClr val="accent6">
                  <a:lumMod val="50000"/>
                </a:schemeClr>
              </a:solidFill>
              <a:latin typeface="Gill Sans MT" pitchFamily="34" charset="0"/>
            </a:endParaRPr>
          </a:p>
        </p:txBody>
      </p:sp>
      <p:grpSp>
        <p:nvGrpSpPr>
          <p:cNvPr id="17" name="Group 16"/>
          <p:cNvGrpSpPr/>
          <p:nvPr/>
        </p:nvGrpSpPr>
        <p:grpSpPr>
          <a:xfrm>
            <a:off x="31475815" y="18285903"/>
            <a:ext cx="11660987" cy="3847823"/>
            <a:chOff x="31106263" y="18897600"/>
            <a:chExt cx="12632537" cy="4248150"/>
          </a:xfrm>
        </p:grpSpPr>
        <p:sp>
          <p:nvSpPr>
            <p:cNvPr id="16" name="Rounded Rectangle 15"/>
            <p:cNvSpPr/>
            <p:nvPr/>
          </p:nvSpPr>
          <p:spPr bwMode="auto">
            <a:xfrm>
              <a:off x="31106263" y="18897600"/>
              <a:ext cx="12632537" cy="4248150"/>
            </a:xfrm>
            <a:prstGeom prst="roundRect">
              <a:avLst/>
            </a:prstGeom>
            <a:solidFill>
              <a:schemeClr val="bg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pic>
          <p:nvPicPr>
            <p:cNvPr id="11" name="Picture 10"/>
            <p:cNvPicPr>
              <a:picLocks noChangeAspect="1"/>
            </p:cNvPicPr>
            <p:nvPr/>
          </p:nvPicPr>
          <p:blipFill>
            <a:blip r:embed="rId10"/>
            <a:stretch>
              <a:fillRect/>
            </a:stretch>
          </p:blipFill>
          <p:spPr>
            <a:xfrm>
              <a:off x="31475815" y="19275760"/>
              <a:ext cx="11970598" cy="3580147"/>
            </a:xfrm>
            <a:prstGeom prst="rect">
              <a:avLst/>
            </a:prstGeom>
            <a:effectLst/>
          </p:spPr>
        </p:pic>
      </p:grpSp>
      <p:grpSp>
        <p:nvGrpSpPr>
          <p:cNvPr id="15" name="Group 14"/>
          <p:cNvGrpSpPr/>
          <p:nvPr/>
        </p:nvGrpSpPr>
        <p:grpSpPr>
          <a:xfrm>
            <a:off x="23767940" y="24216360"/>
            <a:ext cx="7664552" cy="8284459"/>
            <a:chOff x="24414902" y="24886919"/>
            <a:chExt cx="7017590" cy="7613899"/>
          </a:xfrm>
        </p:grpSpPr>
        <p:sp>
          <p:nvSpPr>
            <p:cNvPr id="14" name="Rounded Rectangle 13"/>
            <p:cNvSpPr/>
            <p:nvPr/>
          </p:nvSpPr>
          <p:spPr bwMode="auto">
            <a:xfrm>
              <a:off x="24414902" y="24886919"/>
              <a:ext cx="7017590" cy="7613899"/>
            </a:xfrm>
            <a:prstGeom prst="roundRect">
              <a:avLst/>
            </a:prstGeom>
            <a:solidFill>
              <a:schemeClr val="bg1"/>
            </a:solidFill>
            <a:ln w="9525" cap="flat" cmpd="sng" algn="ctr">
              <a:solidFill>
                <a:schemeClr val="accent6">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pic>
          <p:nvPicPr>
            <p:cNvPr id="12" name="Picture 11"/>
            <p:cNvPicPr>
              <a:picLocks noChangeAspect="1"/>
            </p:cNvPicPr>
            <p:nvPr/>
          </p:nvPicPr>
          <p:blipFill>
            <a:blip r:embed="rId11"/>
            <a:stretch>
              <a:fillRect/>
            </a:stretch>
          </p:blipFill>
          <p:spPr>
            <a:xfrm>
              <a:off x="24565313" y="27577617"/>
              <a:ext cx="6716768" cy="4224461"/>
            </a:xfrm>
            <a:prstGeom prst="rect">
              <a:avLst/>
            </a:prstGeom>
          </p:spPr>
        </p:pic>
        <p:pic>
          <p:nvPicPr>
            <p:cNvPr id="13" name="Picture 12"/>
            <p:cNvPicPr>
              <a:picLocks noChangeAspect="1"/>
            </p:cNvPicPr>
            <p:nvPr/>
          </p:nvPicPr>
          <p:blipFill>
            <a:blip r:embed="rId12"/>
            <a:stretch>
              <a:fillRect/>
            </a:stretch>
          </p:blipFill>
          <p:spPr>
            <a:xfrm>
              <a:off x="24618081" y="25507043"/>
              <a:ext cx="6488182" cy="2128935"/>
            </a:xfrm>
            <a:prstGeom prst="rect">
              <a:avLst/>
            </a:prstGeom>
          </p:spPr>
        </p:pic>
      </p:grpSp>
      <p:sp>
        <p:nvSpPr>
          <p:cNvPr id="212" name="Text Box 55"/>
          <p:cNvSpPr txBox="1">
            <a:spLocks noChangeArrowheads="1"/>
          </p:cNvSpPr>
          <p:nvPr/>
        </p:nvSpPr>
        <p:spPr bwMode="auto">
          <a:xfrm>
            <a:off x="31528645" y="22476541"/>
            <a:ext cx="12362555"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spcBef>
                <a:spcPts val="1200"/>
              </a:spcBef>
              <a:spcAft>
                <a:spcPts val="1200"/>
              </a:spcAft>
            </a:pPr>
            <a:r>
              <a:rPr lang="en-US" sz="2800" dirty="0" smtClean="0"/>
              <a:t>Rotation sets the “facing” component.</a:t>
            </a:r>
          </a:p>
          <a:p>
            <a:pPr eaLnBrk="1" hangingPunct="1">
              <a:spcBef>
                <a:spcPts val="1200"/>
              </a:spcBef>
              <a:spcAft>
                <a:spcPts val="1200"/>
              </a:spcAft>
            </a:pPr>
            <a:r>
              <a:rPr lang="en-US" sz="2800" dirty="0" smtClean="0"/>
              <a:t>Thrust is accelerated at a constant rate of 2 pixels per tick up to the </a:t>
            </a:r>
            <a:br>
              <a:rPr lang="en-US" sz="2800" dirty="0" smtClean="0"/>
            </a:br>
            <a:r>
              <a:rPr lang="en-US" sz="2800" dirty="0" smtClean="0"/>
              <a:t>maximum ship speed.</a:t>
            </a:r>
          </a:p>
          <a:p>
            <a:pPr eaLnBrk="1" hangingPunct="1">
              <a:spcBef>
                <a:spcPts val="1200"/>
              </a:spcBef>
              <a:spcAft>
                <a:spcPts val="1200"/>
              </a:spcAft>
            </a:pPr>
            <a:r>
              <a:rPr lang="en-US" sz="2800" dirty="0" smtClean="0"/>
              <a:t>Result MovementVector direction is calculated for the appropriate quadrant.</a:t>
            </a:r>
            <a:endParaRPr lang="en-US" sz="2000" dirty="0" smtClean="0"/>
          </a:p>
        </p:txBody>
      </p:sp>
      <p:grpSp>
        <p:nvGrpSpPr>
          <p:cNvPr id="60" name="Group 59"/>
          <p:cNvGrpSpPr/>
          <p:nvPr/>
        </p:nvGrpSpPr>
        <p:grpSpPr>
          <a:xfrm>
            <a:off x="28589922" y="24581127"/>
            <a:ext cx="3022302" cy="3965249"/>
            <a:chOff x="28742639" y="24640353"/>
            <a:chExt cx="2841568" cy="3984561"/>
          </a:xfrm>
        </p:grpSpPr>
        <p:cxnSp>
          <p:nvCxnSpPr>
            <p:cNvPr id="46" name="Elbow Connector 45"/>
            <p:cNvCxnSpPr/>
            <p:nvPr/>
          </p:nvCxnSpPr>
          <p:spPr bwMode="auto">
            <a:xfrm rot="5400000">
              <a:off x="27926138" y="25456854"/>
              <a:ext cx="3984561" cy="2351560"/>
            </a:xfrm>
            <a:prstGeom prst="bentConnector3">
              <a:avLst>
                <a:gd name="adj1" fmla="val 100104"/>
              </a:avLst>
            </a:prstGeom>
            <a:solidFill>
              <a:schemeClr val="accent1"/>
            </a:solidFill>
            <a:ln w="9525" cap="flat" cmpd="sng" algn="ctr">
              <a:solidFill>
                <a:schemeClr val="tx1"/>
              </a:solidFill>
              <a:prstDash val="solid"/>
              <a:round/>
              <a:headEnd type="none" w="med" len="med"/>
              <a:tailEnd type="arrow" w="med" len="med"/>
            </a:ln>
            <a:effectLst/>
          </p:spPr>
        </p:cxnSp>
        <p:cxnSp>
          <p:nvCxnSpPr>
            <p:cNvPr id="49" name="Straight Connector 48"/>
            <p:cNvCxnSpPr/>
            <p:nvPr/>
          </p:nvCxnSpPr>
          <p:spPr bwMode="auto">
            <a:xfrm>
              <a:off x="31107711" y="24640353"/>
              <a:ext cx="47649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63" name="Elbow Connector 62"/>
          <p:cNvCxnSpPr/>
          <p:nvPr/>
        </p:nvCxnSpPr>
        <p:spPr bwMode="auto">
          <a:xfrm rot="10800000" flipV="1">
            <a:off x="26246024" y="23491171"/>
            <a:ext cx="5408378" cy="2737825"/>
          </a:xfrm>
          <a:prstGeom prst="bentConnector3">
            <a:avLst>
              <a:gd name="adj1" fmla="val 18158"/>
            </a:avLst>
          </a:prstGeom>
          <a:solidFill>
            <a:schemeClr val="accent1"/>
          </a:solidFill>
          <a:ln w="9525" cap="flat" cmpd="sng" algn="ctr">
            <a:solidFill>
              <a:schemeClr val="tx1"/>
            </a:solidFill>
            <a:prstDash val="solid"/>
            <a:round/>
            <a:headEnd type="none" w="med" len="med"/>
            <a:tailEnd type="triangle"/>
          </a:ln>
          <a:effectLst/>
        </p:spPr>
      </p:cxnSp>
      <p:cxnSp>
        <p:nvCxnSpPr>
          <p:cNvPr id="69" name="Elbow Connector 68"/>
          <p:cNvCxnSpPr/>
          <p:nvPr/>
        </p:nvCxnSpPr>
        <p:spPr bwMode="auto">
          <a:xfrm rot="10800000" flipV="1">
            <a:off x="26639521" y="22723660"/>
            <a:ext cx="4944689" cy="2540123"/>
          </a:xfrm>
          <a:prstGeom prst="bentConnector3">
            <a:avLst>
              <a:gd name="adj1" fmla="val 26576"/>
            </a:avLst>
          </a:prstGeom>
          <a:solidFill>
            <a:schemeClr val="accent1"/>
          </a:solidFill>
          <a:ln w="9525" cap="flat" cmpd="sng" algn="ctr">
            <a:solidFill>
              <a:schemeClr val="tx1"/>
            </a:solidFill>
            <a:prstDash val="solid"/>
            <a:round/>
            <a:headEnd type="none" w="med" len="med"/>
            <a:tailEnd type="triangle"/>
          </a:ln>
          <a:effectLst/>
        </p:spPr>
      </p:cxnSp>
      <p:pic>
        <p:nvPicPr>
          <p:cNvPr id="1026" name="Picture 2" descr="C:\Users\Gordon\Desktop\OriginalMotion.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3752" y="25042071"/>
            <a:ext cx="9803552" cy="73426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6000" dirty="0"/>
              <a:t>Q: </a:t>
            </a:r>
          </a:p>
          <a:p>
            <a:r>
              <a:rPr lang="en-US" sz="6000" dirty="0"/>
              <a:t>I just wanted to verify that the poster itself only has to cover </a:t>
            </a:r>
            <a:r>
              <a:rPr lang="en-US" sz="6000" u="sng" dirty="0"/>
              <a:t>one</a:t>
            </a:r>
            <a:r>
              <a:rPr lang="en-US" sz="6000" dirty="0"/>
              <a:t> </a:t>
            </a:r>
            <a:r>
              <a:rPr lang="en-US" sz="6000" u="sng" dirty="0"/>
              <a:t>major</a:t>
            </a:r>
            <a:r>
              <a:rPr lang="en-US" sz="6000" dirty="0"/>
              <a:t> technical aspect of my groups application. One thing my group is considering is the </a:t>
            </a:r>
            <a:r>
              <a:rPr lang="en-US" sz="6000" dirty="0" err="1"/>
              <a:t>Wifi</a:t>
            </a:r>
            <a:r>
              <a:rPr lang="en-US" sz="6000" dirty="0"/>
              <a:t> P2P section of the application. While this is very technical, not every person </a:t>
            </a:r>
            <a:r>
              <a:rPr lang="en-US" sz="6000" dirty="0" err="1"/>
              <a:t>person</a:t>
            </a:r>
            <a:r>
              <a:rPr lang="en-US" sz="6000" dirty="0"/>
              <a:t> worked on this particular aspect.</a:t>
            </a:r>
          </a:p>
          <a:p>
            <a:r>
              <a:rPr lang="en-US" sz="6000" dirty="0"/>
              <a:t>So, is it fine if the poster covers just one big technical aspect or should it contain a technical contribution from each member?</a:t>
            </a:r>
          </a:p>
          <a:p>
            <a:r>
              <a:rPr lang="en-US" sz="6000" dirty="0"/>
              <a:t>A:</a:t>
            </a:r>
          </a:p>
          <a:p>
            <a:r>
              <a:rPr lang="en-US" sz="6000" dirty="0"/>
              <a:t>The poster needs not include each member's contribution. In the limited space, include the most important things the TEAM has accomplished. Thus, some member's work may not be included at all. In other words, if the team regards WIFI P2P is a major achievement, it must be included in the poster.</a:t>
            </a:r>
          </a:p>
          <a:p>
            <a:r>
              <a:rPr lang="en-US" sz="6000" dirty="0"/>
              <a:t>However, in the Research Abstract, since there is no space limit, every achievement from every member can be included.</a:t>
            </a:r>
          </a:p>
          <a:p>
            <a:endParaRPr lang="en-US" sz="6000" dirty="0"/>
          </a:p>
        </p:txBody>
      </p:sp>
    </p:spTree>
    <p:extLst>
      <p:ext uri="{BB962C8B-B14F-4D97-AF65-F5344CB8AC3E}">
        <p14:creationId xmlns:p14="http://schemas.microsoft.com/office/powerpoint/2010/main" val="367926486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2604</TotalTime>
  <Words>494</Words>
  <Application>Microsoft Office PowerPoint</Application>
  <PresentationFormat>Custom</PresentationFormat>
  <Paragraphs>51</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Gill Sans MT</vt:lpstr>
      <vt:lpstr>Calibri</vt:lpstr>
      <vt:lpstr>Default Design</vt:lpstr>
      <vt:lpstr>PowerPoint Presentation</vt:lpstr>
      <vt:lpstr>PowerPoint Presentation</vt:lpstr>
    </vt:vector>
  </TitlesOfParts>
  <Company>Graphicsland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 D 36 by 54</dc:title>
  <dc:creator>Cindy Kranz</dc:creator>
  <cp:lastModifiedBy>Ryan Conyac</cp:lastModifiedBy>
  <cp:revision>226</cp:revision>
  <dcterms:created xsi:type="dcterms:W3CDTF">2004-07-27T19:46:06Z</dcterms:created>
  <dcterms:modified xsi:type="dcterms:W3CDTF">2015-11-28T14:15:39Z</dcterms:modified>
</cp:coreProperties>
</file>