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09c7236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09c7236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9c72360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9c72360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9c72360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9c72360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09c72360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09c72360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09c72360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09c72360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09c7236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09c7236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09c72360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09c72360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09c72360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09c72360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9c72360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9c72360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09c72360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09c72360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09c7236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09c7236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09c72360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09c72360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09c72360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09c72360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09c72360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09c72360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09c7236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09c7236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09c7236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09c7236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09c7236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09c7236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09c72360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09c7236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09c72360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09c72360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Report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Markup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04925"/>
            <a:ext cx="31275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Took roughly two months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Most finished within a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Distribution of tags followed roughly the same pattern as the training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Dataset clearly very friendly and conversational, no malicious persuasion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Top level tag distribution below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500925"/>
            <a:ext cx="3975125" cy="41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5" y="3885876"/>
            <a:ext cx="3671351" cy="9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Inter-annotator Agreement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00" y="3052900"/>
            <a:ext cx="6137552" cy="191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465600" y="1528750"/>
            <a:ext cx="296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Kappa score: 0.36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Observed: 0.86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Relatively low agreement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 users attained 0.6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 Gold standard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572000" y="1528750"/>
            <a:ext cx="296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Kappa score: 0.36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Observed: 0.86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Relatively low agreement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 users attained 0.6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 Gold standard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 Conclusion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 was </a:t>
            </a:r>
            <a:r>
              <a:rPr lang="en-GB"/>
              <a:t>successfully</a:t>
            </a:r>
            <a:r>
              <a:rPr lang="en-GB"/>
              <a:t> marked up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Agreement could have been a bit higher as this could indicate the quality of the annotations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1016 transcripts were collected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Took slightly longer than expected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Might like more training time with the annotators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transcripts were rather similar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 malicious persuasion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450" y="1447288"/>
            <a:ext cx="4340825" cy="319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Dialogue Acts Corpus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505700"/>
            <a:ext cx="3999900" cy="20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Completed </a:t>
            </a:r>
            <a:r>
              <a:rPr lang="en-GB"/>
              <a:t>after the persuasion strategies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Five annotators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Much higher agreement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Slightly easier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Fewer tags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logical and less abstract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Inter-annotator agreement measured against majority tag</a:t>
            </a:r>
            <a:endParaRPr/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3225"/>
            <a:ext cx="4100501" cy="37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66" y="3942970"/>
            <a:ext cx="3694167" cy="8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Dialogue Acts Confusion Matrix 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00" y="1505700"/>
            <a:ext cx="4527601" cy="361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2: Exporting the data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JSON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Easily imported/exported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Jsonlist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Tag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Multilabel vector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Text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Both user’s annotations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Final export a list of JSONs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CSV format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Training and testing slightly different due to number of annotators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No majority tag in training</a:t>
            </a:r>
            <a:endParaRPr/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832400" y="3083975"/>
            <a:ext cx="39999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Training Example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50" y="1505700"/>
            <a:ext cx="4030599" cy="15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Data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505700"/>
            <a:ext cx="3999900" cy="31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More annotators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Top level tags only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Confidence 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Percentage of users that chose the majority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Held back just for testing the model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625" y="1505700"/>
            <a:ext cx="4527599" cy="333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 Distribution in training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25" y="1852447"/>
            <a:ext cx="4408074" cy="25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852453"/>
            <a:ext cx="4095901" cy="24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the Data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418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Language Representation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	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 sz="1200">
                <a:solidFill>
                  <a:srgbClr val="434343"/>
                </a:solidFill>
              </a:rPr>
              <a:t>Bag of Words </a:t>
            </a:r>
            <a:endParaRPr sz="1200">
              <a:solidFill>
                <a:srgbClr val="434343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 sz="1200">
                <a:solidFill>
                  <a:srgbClr val="434343"/>
                </a:solidFill>
              </a:rPr>
              <a:t>Vector of word counts </a:t>
            </a:r>
            <a:endParaRPr sz="1200">
              <a:solidFill>
                <a:srgbClr val="434343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 sz="1200">
                <a:solidFill>
                  <a:srgbClr val="434343"/>
                </a:solidFill>
              </a:rPr>
              <a:t>Tfidf representation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 sz="1200">
                <a:solidFill>
                  <a:srgbClr val="434343"/>
                </a:solidFill>
              </a:rPr>
              <a:t>Word embeddings 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 sz="1200">
                <a:solidFill>
                  <a:srgbClr val="434343"/>
                </a:solidFill>
              </a:rPr>
              <a:t>BERT encodes entire utterances rather than word by word 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-GB" sz="1200">
                <a:solidFill>
                  <a:srgbClr val="434343"/>
                </a:solidFill>
              </a:rPr>
              <a:t>Deep learning 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95" name="Google Shape;195;p30"/>
          <p:cNvSpPr txBox="1"/>
          <p:nvPr>
            <p:ph idx="2" type="body"/>
          </p:nvPr>
        </p:nvSpPr>
        <p:spPr>
          <a:xfrm>
            <a:off x="4832425" y="1505700"/>
            <a:ext cx="39999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Support Vector Machine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Requires less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Fits hyperplane between class labels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Single labels only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Multilayer Perceptron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Perhaps needs more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Learns the weights of the vocabulary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Outputs probability distribution over the tags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Multilabel outputs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BERT  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Doesn’t require much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Pretrained language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Takes multilabel Outputs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700" y="1429924"/>
            <a:ext cx="9143999" cy="165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524375" y="3185500"/>
            <a:ext cx="259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MLP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Multilabel outputs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Slightly worse than SVM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Potentially slightly more general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Maybe needs more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256050" y="3223150"/>
            <a:ext cx="320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SVM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Single label outputs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Very low performances with no persuasion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Not too bad at tags 2/3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267100" y="3185500"/>
            <a:ext cx="282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BERT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Multilabel outputs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Best results overall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Most generalised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lang="en-GB"/>
              <a:t>have</a:t>
            </a:r>
            <a:r>
              <a:rPr lang="en-GB"/>
              <a:t> we done?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Persuasion Strategies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Dialogue Acts Dataset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Machine Learning Based Model for Classifying Persuasion Strategies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25" y="1038950"/>
            <a:ext cx="31275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Building a dataset takes time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Inter-annotator agreement could have been higher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training for annotators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 domain perhaps too narrow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No Malicious persuasion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data would help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Address data imbalance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Didn’t manage to get working any under/oversampling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model could predict persuasion strategies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 an extent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Great foundation for further work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data - </a:t>
            </a:r>
            <a:r>
              <a:rPr lang="en-GB"/>
              <a:t>especially</a:t>
            </a:r>
            <a:r>
              <a:rPr lang="en-GB"/>
              <a:t> malicious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Model tweaking - perhaps use persuadee utterances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Add dialogue act features to model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500" y="323825"/>
            <a:ext cx="2142875" cy="11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199" y="1837750"/>
            <a:ext cx="4535472" cy="11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350" y="3351688"/>
            <a:ext cx="2871168" cy="167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did we do it?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Identified appropriate </a:t>
            </a:r>
            <a:r>
              <a:rPr lang="en-GB"/>
              <a:t>dataset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Trained and supervised annotators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Distilled tagset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Calculated Agreement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Trained annotators again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Marked up the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Processed and exported the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Trained a model on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Evaluated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Wrote it all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I will email you my report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a dataset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Change my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Users trying to change other users’ mind online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Labeled with Delta symbol if the original poster’s mind was successfully changed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Very long text and not conversational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Persuasion for good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Online conversations between users trying to </a:t>
            </a:r>
            <a:r>
              <a:rPr lang="en-GB"/>
              <a:t>convince</a:t>
            </a:r>
            <a:r>
              <a:rPr lang="en-GB"/>
              <a:t> each other to donate to charity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Annotated with persuasion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Perverted Justice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Chatroom transcripts between vulnerable users and suspected malicious agents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Data Mark-up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5 transcripts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Annotated between the project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Analysed for agreement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75" y="1641695"/>
            <a:ext cx="4712925" cy="11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2782575"/>
            <a:ext cx="41664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Agreement </a:t>
            </a:r>
            <a:r>
              <a:rPr lang="en-GB"/>
              <a:t>amongst</a:t>
            </a:r>
            <a:r>
              <a:rPr lang="en-GB"/>
              <a:t> top level 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Lower</a:t>
            </a:r>
            <a:r>
              <a:rPr lang="en-GB"/>
              <a:t> agreement on full tags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Kappa score takes into account chance agreement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from initial markup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Changes</a:t>
            </a:r>
            <a:r>
              <a:rPr lang="en-GB"/>
              <a:t> to the framework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Lowest level tags are left out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-GB"/>
              <a:t>‘Other’ </a:t>
            </a:r>
            <a:r>
              <a:rPr lang="en-GB"/>
              <a:t>tag added as a bottom level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Annotators will need some training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Would also be good to keep in contact and have multiple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 intermediate task for the annotators to monitor agreement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125" y="2803300"/>
            <a:ext cx="4736951" cy="1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markup with external annotators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23" y="3351175"/>
            <a:ext cx="4347949" cy="1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525" y="1110875"/>
            <a:ext cx="4531224" cy="14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221725" y="2831550"/>
            <a:ext cx="30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20 Transcripts agreement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221725" y="393700"/>
            <a:ext cx="30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5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Transcripts agreement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829975"/>
            <a:ext cx="31275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Agreement measured over majority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Annotators </a:t>
            </a:r>
            <a:r>
              <a:rPr lang="en-GB"/>
              <a:t>required training and clarification over tags as some overlapped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Some annotators agreed more with the majority than others and some transcripts were more difficult to agree upon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Annotators could use more than one tag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 Confusion Matrices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Rapport was tagged the mode and disagreed the most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 persuasion also disagreed with rapport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Not a lot of representation of tags 6-7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750" y="1005475"/>
            <a:ext cx="5112200" cy="12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872400" y="469725"/>
            <a:ext cx="34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Most in agreement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286" y="3250700"/>
            <a:ext cx="4983663" cy="12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4638400" y="2673425"/>
            <a:ext cx="3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Least in agreement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Annotator Training Conclusion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13" y="1533924"/>
            <a:ext cx="8253574" cy="9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25" y="2650523"/>
            <a:ext cx="8253550" cy="133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3986500"/>
            <a:ext cx="39999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Rapport/Emotion tables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We had discussion on why they chose certain tags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Discussed the over use of Rapport and advised to consider more if it was being used conversationally or as a persuasion tactic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32400" y="3958200"/>
            <a:ext cx="39999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Was helpful to have dialogue with annotators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agreement is not totally ideal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More training might be necessary are other methods to avoid using so many annotators such as active learing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