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31" r:id="rId3"/>
    <p:sldId id="333" r:id="rId4"/>
    <p:sldId id="334" r:id="rId5"/>
    <p:sldId id="335" r:id="rId6"/>
    <p:sldId id="342" r:id="rId7"/>
    <p:sldId id="343" r:id="rId8"/>
    <p:sldId id="344" r:id="rId9"/>
    <p:sldId id="345" r:id="rId10"/>
    <p:sldId id="336" r:id="rId11"/>
    <p:sldId id="338" r:id="rId12"/>
    <p:sldId id="347" r:id="rId13"/>
    <p:sldId id="346" r:id="rId14"/>
    <p:sldId id="352" r:id="rId15"/>
    <p:sldId id="348" r:id="rId16"/>
    <p:sldId id="350" r:id="rId17"/>
    <p:sldId id="349" r:id="rId18"/>
    <p:sldId id="351" r:id="rId19"/>
    <p:sldId id="3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44975" autoAdjust="0"/>
  </p:normalViewPr>
  <p:slideViewPr>
    <p:cSldViewPr snapToGrid="0">
      <p:cViewPr varScale="1">
        <p:scale>
          <a:sx n="38" d="100"/>
          <a:sy n="38" d="100"/>
        </p:scale>
        <p:origin x="1517" y="48"/>
      </p:cViewPr>
      <p:guideLst/>
    </p:cSldViewPr>
  </p:slideViewPr>
  <p:outlineViewPr>
    <p:cViewPr>
      <p:scale>
        <a:sx n="20" d="100"/>
        <a:sy n="20" d="100"/>
      </p:scale>
      <p:origin x="0" y="-763"/>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81124-B4F3-4240-B1DA-E891DF1491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415559-33F9-4FC8-974B-162AB308A730}">
      <dgm:prSet/>
      <dgm:spPr/>
      <dgm:t>
        <a:bodyPr/>
        <a:lstStyle/>
        <a:p>
          <a:r>
            <a:rPr lang="en-GB"/>
            <a:t>Rapport and Liking</a:t>
          </a:r>
          <a:endParaRPr lang="en-US"/>
        </a:p>
      </dgm:t>
    </dgm:pt>
    <dgm:pt modelId="{1FE899AA-E397-45A4-A050-2B654D92A1FA}" type="parTrans" cxnId="{31900B45-FFDC-449D-9703-67EF3F9BE8F6}">
      <dgm:prSet/>
      <dgm:spPr/>
      <dgm:t>
        <a:bodyPr/>
        <a:lstStyle/>
        <a:p>
          <a:endParaRPr lang="en-US"/>
        </a:p>
      </dgm:t>
    </dgm:pt>
    <dgm:pt modelId="{2EAB43BA-A8CC-4AFA-A6F5-B7C65D16191E}" type="sibTrans" cxnId="{31900B45-FFDC-449D-9703-67EF3F9BE8F6}">
      <dgm:prSet/>
      <dgm:spPr/>
      <dgm:t>
        <a:bodyPr/>
        <a:lstStyle/>
        <a:p>
          <a:endParaRPr lang="en-US"/>
        </a:p>
      </dgm:t>
    </dgm:pt>
    <dgm:pt modelId="{CC4917CC-D4FF-4CBC-8AF8-E00D932C446B}">
      <dgm:prSet/>
      <dgm:spPr/>
      <dgm:t>
        <a:bodyPr/>
        <a:lstStyle/>
        <a:p>
          <a:r>
            <a:rPr lang="en-GB"/>
            <a:t>Negotiating</a:t>
          </a:r>
          <a:endParaRPr lang="en-US"/>
        </a:p>
      </dgm:t>
    </dgm:pt>
    <dgm:pt modelId="{DDE8A840-192D-4C34-BD5D-E856AB7BC1D1}" type="parTrans" cxnId="{0FC051C1-A504-4A06-8680-EDC41059818C}">
      <dgm:prSet/>
      <dgm:spPr/>
      <dgm:t>
        <a:bodyPr/>
        <a:lstStyle/>
        <a:p>
          <a:endParaRPr lang="en-US"/>
        </a:p>
      </dgm:t>
    </dgm:pt>
    <dgm:pt modelId="{5B23B96F-0B28-492D-BF68-61A35A084430}" type="sibTrans" cxnId="{0FC051C1-A504-4A06-8680-EDC41059818C}">
      <dgm:prSet/>
      <dgm:spPr/>
      <dgm:t>
        <a:bodyPr/>
        <a:lstStyle/>
        <a:p>
          <a:endParaRPr lang="en-US"/>
        </a:p>
      </dgm:t>
    </dgm:pt>
    <dgm:pt modelId="{9B0C15BA-4DD3-41B2-A3F7-0170599FCD63}">
      <dgm:prSet/>
      <dgm:spPr/>
      <dgm:t>
        <a:bodyPr/>
        <a:lstStyle/>
        <a:p>
          <a:r>
            <a:rPr lang="en-GB"/>
            <a:t>Appeals to emotion</a:t>
          </a:r>
          <a:endParaRPr lang="en-US"/>
        </a:p>
      </dgm:t>
    </dgm:pt>
    <dgm:pt modelId="{EABC3710-391D-48C7-866E-2822F67D55D9}" type="parTrans" cxnId="{3A100F5C-AD46-4CAF-93E6-E30601089E18}">
      <dgm:prSet/>
      <dgm:spPr/>
      <dgm:t>
        <a:bodyPr/>
        <a:lstStyle/>
        <a:p>
          <a:endParaRPr lang="en-US"/>
        </a:p>
      </dgm:t>
    </dgm:pt>
    <dgm:pt modelId="{A057A38B-0A75-4C78-843B-17E2FB09A40E}" type="sibTrans" cxnId="{3A100F5C-AD46-4CAF-93E6-E30601089E18}">
      <dgm:prSet/>
      <dgm:spPr/>
      <dgm:t>
        <a:bodyPr/>
        <a:lstStyle/>
        <a:p>
          <a:endParaRPr lang="en-US"/>
        </a:p>
      </dgm:t>
    </dgm:pt>
    <dgm:pt modelId="{5A37FA61-7011-4FF0-AE16-BE4D3E9F938D}">
      <dgm:prSet/>
      <dgm:spPr/>
      <dgm:t>
        <a:bodyPr/>
        <a:lstStyle/>
        <a:p>
          <a:r>
            <a:rPr lang="en-GB"/>
            <a:t>Appeals to logic</a:t>
          </a:r>
          <a:endParaRPr lang="en-US"/>
        </a:p>
      </dgm:t>
    </dgm:pt>
    <dgm:pt modelId="{323B64A1-0DF4-4A4B-A281-8E1B2EEAA413}" type="parTrans" cxnId="{44EED0E9-F1F4-48D8-A7BE-1D367857C1FE}">
      <dgm:prSet/>
      <dgm:spPr/>
      <dgm:t>
        <a:bodyPr/>
        <a:lstStyle/>
        <a:p>
          <a:endParaRPr lang="en-US"/>
        </a:p>
      </dgm:t>
    </dgm:pt>
    <dgm:pt modelId="{84BFC7AD-B270-423F-987F-CE9A0455A999}" type="sibTrans" cxnId="{44EED0E9-F1F4-48D8-A7BE-1D367857C1FE}">
      <dgm:prSet/>
      <dgm:spPr/>
      <dgm:t>
        <a:bodyPr/>
        <a:lstStyle/>
        <a:p>
          <a:endParaRPr lang="en-US"/>
        </a:p>
      </dgm:t>
    </dgm:pt>
    <dgm:pt modelId="{8D363D0D-DB0B-40DB-ABC4-55E291DEFF30}">
      <dgm:prSet/>
      <dgm:spPr/>
      <dgm:t>
        <a:bodyPr/>
        <a:lstStyle/>
        <a:p>
          <a:r>
            <a:rPr lang="en-GB"/>
            <a:t>Appeals to authority</a:t>
          </a:r>
          <a:endParaRPr lang="en-US"/>
        </a:p>
      </dgm:t>
    </dgm:pt>
    <dgm:pt modelId="{85DDAF89-8CB2-456A-9898-80F8328A1332}" type="parTrans" cxnId="{54D91BA9-7B5F-4028-B18B-EF27797D4861}">
      <dgm:prSet/>
      <dgm:spPr/>
      <dgm:t>
        <a:bodyPr/>
        <a:lstStyle/>
        <a:p>
          <a:endParaRPr lang="en-US"/>
        </a:p>
      </dgm:t>
    </dgm:pt>
    <dgm:pt modelId="{5C15E2A0-AE9C-40E9-979D-A1FF2E1F0062}" type="sibTrans" cxnId="{54D91BA9-7B5F-4028-B18B-EF27797D4861}">
      <dgm:prSet/>
      <dgm:spPr/>
      <dgm:t>
        <a:bodyPr/>
        <a:lstStyle/>
        <a:p>
          <a:endParaRPr lang="en-US"/>
        </a:p>
      </dgm:t>
    </dgm:pt>
    <dgm:pt modelId="{4761B023-B1AF-4861-8BAB-B7E11A98DCD0}">
      <dgm:prSet/>
      <dgm:spPr/>
      <dgm:t>
        <a:bodyPr/>
        <a:lstStyle/>
        <a:p>
          <a:r>
            <a:rPr lang="en-GB"/>
            <a:t>Social proof</a:t>
          </a:r>
          <a:endParaRPr lang="en-US"/>
        </a:p>
      </dgm:t>
    </dgm:pt>
    <dgm:pt modelId="{B4895B06-0647-4A6C-B22C-932B97A6433A}" type="parTrans" cxnId="{C4FAB4C6-7FCB-430A-885F-78673A60B16B}">
      <dgm:prSet/>
      <dgm:spPr/>
      <dgm:t>
        <a:bodyPr/>
        <a:lstStyle/>
        <a:p>
          <a:endParaRPr lang="en-US"/>
        </a:p>
      </dgm:t>
    </dgm:pt>
    <dgm:pt modelId="{A55B8D27-8A01-4D00-B640-257F11E67D7D}" type="sibTrans" cxnId="{C4FAB4C6-7FCB-430A-885F-78673A60B16B}">
      <dgm:prSet/>
      <dgm:spPr/>
      <dgm:t>
        <a:bodyPr/>
        <a:lstStyle/>
        <a:p>
          <a:endParaRPr lang="en-US"/>
        </a:p>
      </dgm:t>
    </dgm:pt>
    <dgm:pt modelId="{85E75035-E2CD-4EB2-80D6-DF9FE438BB0F}">
      <dgm:prSet/>
      <dgm:spPr/>
      <dgm:t>
        <a:bodyPr/>
        <a:lstStyle/>
        <a:p>
          <a:r>
            <a:rPr lang="en-GB"/>
            <a:t>Overt persuasion and pressure</a:t>
          </a:r>
          <a:endParaRPr lang="en-US"/>
        </a:p>
      </dgm:t>
    </dgm:pt>
    <dgm:pt modelId="{3FDFADB9-8726-49B9-ABAD-DF9F74236724}" type="parTrans" cxnId="{CF015471-374C-4745-9A2D-B991F3177B39}">
      <dgm:prSet/>
      <dgm:spPr/>
      <dgm:t>
        <a:bodyPr/>
        <a:lstStyle/>
        <a:p>
          <a:endParaRPr lang="en-US"/>
        </a:p>
      </dgm:t>
    </dgm:pt>
    <dgm:pt modelId="{F3BB5A79-7B9A-4A22-AC40-52E85292844B}" type="sibTrans" cxnId="{CF015471-374C-4745-9A2D-B991F3177B39}">
      <dgm:prSet/>
      <dgm:spPr/>
      <dgm:t>
        <a:bodyPr/>
        <a:lstStyle/>
        <a:p>
          <a:endParaRPr lang="en-US"/>
        </a:p>
      </dgm:t>
    </dgm:pt>
    <dgm:pt modelId="{FF269F75-C6F3-4948-B943-0D32A3EFDB05}" type="pres">
      <dgm:prSet presAssocID="{BB381124-B4F3-4240-B1DA-E891DF1491AB}" presName="root" presStyleCnt="0">
        <dgm:presLayoutVars>
          <dgm:dir/>
          <dgm:resizeHandles val="exact"/>
        </dgm:presLayoutVars>
      </dgm:prSet>
      <dgm:spPr/>
    </dgm:pt>
    <dgm:pt modelId="{8D8236F7-1276-4F58-ACDC-3A4776CCE86E}" type="pres">
      <dgm:prSet presAssocID="{44415559-33F9-4FC8-974B-162AB308A730}" presName="compNode" presStyleCnt="0"/>
      <dgm:spPr/>
    </dgm:pt>
    <dgm:pt modelId="{BC0220B7-5CF8-44CF-A607-5A54E3CEBD36}" type="pres">
      <dgm:prSet presAssocID="{44415559-33F9-4FC8-974B-162AB308A730}" presName="bgRect" presStyleLbl="bgShp" presStyleIdx="0" presStyleCnt="7"/>
      <dgm:spPr/>
    </dgm:pt>
    <dgm:pt modelId="{08F2AD49-8A10-44B2-9C9E-E04C4B1D9CA5}" type="pres">
      <dgm:prSet presAssocID="{44415559-33F9-4FC8-974B-162AB308A73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07F68A02-4C46-412D-9FD3-34FB6206C5EF}" type="pres">
      <dgm:prSet presAssocID="{44415559-33F9-4FC8-974B-162AB308A730}" presName="spaceRect" presStyleCnt="0"/>
      <dgm:spPr/>
    </dgm:pt>
    <dgm:pt modelId="{68D1FC0A-8A3D-4CAD-8EEA-D54C2DEDF338}" type="pres">
      <dgm:prSet presAssocID="{44415559-33F9-4FC8-974B-162AB308A730}" presName="parTx" presStyleLbl="revTx" presStyleIdx="0" presStyleCnt="7">
        <dgm:presLayoutVars>
          <dgm:chMax val="0"/>
          <dgm:chPref val="0"/>
        </dgm:presLayoutVars>
      </dgm:prSet>
      <dgm:spPr/>
    </dgm:pt>
    <dgm:pt modelId="{D4D5E873-7B5A-4C93-94E9-FB5E23352C09}" type="pres">
      <dgm:prSet presAssocID="{2EAB43BA-A8CC-4AFA-A6F5-B7C65D16191E}" presName="sibTrans" presStyleCnt="0"/>
      <dgm:spPr/>
    </dgm:pt>
    <dgm:pt modelId="{9B0C806D-DB71-4256-9CE0-91685BFCD747}" type="pres">
      <dgm:prSet presAssocID="{CC4917CC-D4FF-4CBC-8AF8-E00D932C446B}" presName="compNode" presStyleCnt="0"/>
      <dgm:spPr/>
    </dgm:pt>
    <dgm:pt modelId="{93B09D7B-8C02-4CEF-B5C2-A3AA7273F7A3}" type="pres">
      <dgm:prSet presAssocID="{CC4917CC-D4FF-4CBC-8AF8-E00D932C446B}" presName="bgRect" presStyleLbl="bgShp" presStyleIdx="1" presStyleCnt="7"/>
      <dgm:spPr/>
    </dgm:pt>
    <dgm:pt modelId="{F5F2253D-27C3-43BE-8569-AA82DB8C6499}" type="pres">
      <dgm:prSet presAssocID="{CC4917CC-D4FF-4CBC-8AF8-E00D932C446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71A44EB4-4D36-4125-9384-E37980F90FC3}" type="pres">
      <dgm:prSet presAssocID="{CC4917CC-D4FF-4CBC-8AF8-E00D932C446B}" presName="spaceRect" presStyleCnt="0"/>
      <dgm:spPr/>
    </dgm:pt>
    <dgm:pt modelId="{686019F8-11C9-4CF1-98D9-110A44D254EA}" type="pres">
      <dgm:prSet presAssocID="{CC4917CC-D4FF-4CBC-8AF8-E00D932C446B}" presName="parTx" presStyleLbl="revTx" presStyleIdx="1" presStyleCnt="7">
        <dgm:presLayoutVars>
          <dgm:chMax val="0"/>
          <dgm:chPref val="0"/>
        </dgm:presLayoutVars>
      </dgm:prSet>
      <dgm:spPr/>
    </dgm:pt>
    <dgm:pt modelId="{72076876-61F2-4AD1-9893-B4E0FDC727FE}" type="pres">
      <dgm:prSet presAssocID="{5B23B96F-0B28-492D-BF68-61A35A084430}" presName="sibTrans" presStyleCnt="0"/>
      <dgm:spPr/>
    </dgm:pt>
    <dgm:pt modelId="{05F68539-FA68-402D-AFF7-599B279F0926}" type="pres">
      <dgm:prSet presAssocID="{9B0C15BA-4DD3-41B2-A3F7-0170599FCD63}" presName="compNode" presStyleCnt="0"/>
      <dgm:spPr/>
    </dgm:pt>
    <dgm:pt modelId="{1CAFC085-2D03-4285-B451-3C8613F8F034}" type="pres">
      <dgm:prSet presAssocID="{9B0C15BA-4DD3-41B2-A3F7-0170599FCD63}" presName="bgRect" presStyleLbl="bgShp" presStyleIdx="2" presStyleCnt="7"/>
      <dgm:spPr/>
    </dgm:pt>
    <dgm:pt modelId="{7E67ABBA-F298-403A-877D-15CBB16EE150}" type="pres">
      <dgm:prSet presAssocID="{9B0C15BA-4DD3-41B2-A3F7-0170599FCD6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 Love Face with Solid Fill"/>
        </a:ext>
      </dgm:extLst>
    </dgm:pt>
    <dgm:pt modelId="{63DF8B5D-C74A-439D-9EC7-1A124AC4CD5E}" type="pres">
      <dgm:prSet presAssocID="{9B0C15BA-4DD3-41B2-A3F7-0170599FCD63}" presName="spaceRect" presStyleCnt="0"/>
      <dgm:spPr/>
    </dgm:pt>
    <dgm:pt modelId="{07CD7448-A630-4C3A-AE73-83A1EF524ECE}" type="pres">
      <dgm:prSet presAssocID="{9B0C15BA-4DD3-41B2-A3F7-0170599FCD63}" presName="parTx" presStyleLbl="revTx" presStyleIdx="2" presStyleCnt="7">
        <dgm:presLayoutVars>
          <dgm:chMax val="0"/>
          <dgm:chPref val="0"/>
        </dgm:presLayoutVars>
      </dgm:prSet>
      <dgm:spPr/>
    </dgm:pt>
    <dgm:pt modelId="{F29B0BAF-08A4-457A-B099-7612A2F336BC}" type="pres">
      <dgm:prSet presAssocID="{A057A38B-0A75-4C78-843B-17E2FB09A40E}" presName="sibTrans" presStyleCnt="0"/>
      <dgm:spPr/>
    </dgm:pt>
    <dgm:pt modelId="{CC2739ED-DC74-4A3B-9612-D15092835875}" type="pres">
      <dgm:prSet presAssocID="{5A37FA61-7011-4FF0-AE16-BE4D3E9F938D}" presName="compNode" presStyleCnt="0"/>
      <dgm:spPr/>
    </dgm:pt>
    <dgm:pt modelId="{658E428E-9623-4B9B-A863-142F42992A85}" type="pres">
      <dgm:prSet presAssocID="{5A37FA61-7011-4FF0-AE16-BE4D3E9F938D}" presName="bgRect" presStyleLbl="bgShp" presStyleIdx="3" presStyleCnt="7"/>
      <dgm:spPr/>
    </dgm:pt>
    <dgm:pt modelId="{B6B99AAE-10E1-47DF-84D4-3134D1F9A225}" type="pres">
      <dgm:prSet presAssocID="{5A37FA61-7011-4FF0-AE16-BE4D3E9F938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5B448649-D30B-403D-87C7-83B4AFFB4FCB}" type="pres">
      <dgm:prSet presAssocID="{5A37FA61-7011-4FF0-AE16-BE4D3E9F938D}" presName="spaceRect" presStyleCnt="0"/>
      <dgm:spPr/>
    </dgm:pt>
    <dgm:pt modelId="{CEBFE4A7-D6BC-42DC-A501-92D461BADCAB}" type="pres">
      <dgm:prSet presAssocID="{5A37FA61-7011-4FF0-AE16-BE4D3E9F938D}" presName="parTx" presStyleLbl="revTx" presStyleIdx="3" presStyleCnt="7">
        <dgm:presLayoutVars>
          <dgm:chMax val="0"/>
          <dgm:chPref val="0"/>
        </dgm:presLayoutVars>
      </dgm:prSet>
      <dgm:spPr/>
    </dgm:pt>
    <dgm:pt modelId="{269BF8B4-7B61-4F33-9081-33CC1C5B142D}" type="pres">
      <dgm:prSet presAssocID="{84BFC7AD-B270-423F-987F-CE9A0455A999}" presName="sibTrans" presStyleCnt="0"/>
      <dgm:spPr/>
    </dgm:pt>
    <dgm:pt modelId="{DC89488B-3E29-4EDA-962A-67D41A05A400}" type="pres">
      <dgm:prSet presAssocID="{8D363D0D-DB0B-40DB-ABC4-55E291DEFF30}" presName="compNode" presStyleCnt="0"/>
      <dgm:spPr/>
    </dgm:pt>
    <dgm:pt modelId="{F3726239-9EF0-466A-A87D-C5A3CB545120}" type="pres">
      <dgm:prSet presAssocID="{8D363D0D-DB0B-40DB-ABC4-55E291DEFF30}" presName="bgRect" presStyleLbl="bgShp" presStyleIdx="4" presStyleCnt="7"/>
      <dgm:spPr/>
    </dgm:pt>
    <dgm:pt modelId="{1E0A5DC5-30EE-412C-A3D7-D6068132B790}" type="pres">
      <dgm:prSet presAssocID="{8D363D0D-DB0B-40DB-ABC4-55E291DEFF3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Judge"/>
        </a:ext>
      </dgm:extLst>
    </dgm:pt>
    <dgm:pt modelId="{263F4089-D14C-4D4D-A4E8-A7D745BDDEB7}" type="pres">
      <dgm:prSet presAssocID="{8D363D0D-DB0B-40DB-ABC4-55E291DEFF30}" presName="spaceRect" presStyleCnt="0"/>
      <dgm:spPr/>
    </dgm:pt>
    <dgm:pt modelId="{A5BE396F-579A-4653-8F95-C24440CCC5FB}" type="pres">
      <dgm:prSet presAssocID="{8D363D0D-DB0B-40DB-ABC4-55E291DEFF30}" presName="parTx" presStyleLbl="revTx" presStyleIdx="4" presStyleCnt="7">
        <dgm:presLayoutVars>
          <dgm:chMax val="0"/>
          <dgm:chPref val="0"/>
        </dgm:presLayoutVars>
      </dgm:prSet>
      <dgm:spPr/>
    </dgm:pt>
    <dgm:pt modelId="{07E23D1B-AD4D-45C5-B54D-D5FB9AB4D565}" type="pres">
      <dgm:prSet presAssocID="{5C15E2A0-AE9C-40E9-979D-A1FF2E1F0062}" presName="sibTrans" presStyleCnt="0"/>
      <dgm:spPr/>
    </dgm:pt>
    <dgm:pt modelId="{AED9A8E8-3ADC-4922-9F4E-53D816103D6D}" type="pres">
      <dgm:prSet presAssocID="{4761B023-B1AF-4861-8BAB-B7E11A98DCD0}" presName="compNode" presStyleCnt="0"/>
      <dgm:spPr/>
    </dgm:pt>
    <dgm:pt modelId="{98EE4A0C-FF95-43DB-B95F-76BDA66CFC8C}" type="pres">
      <dgm:prSet presAssocID="{4761B023-B1AF-4861-8BAB-B7E11A98DCD0}" presName="bgRect" presStyleLbl="bgShp" presStyleIdx="5" presStyleCnt="7"/>
      <dgm:spPr/>
    </dgm:pt>
    <dgm:pt modelId="{8D65AB76-14E0-475E-9D12-00686C0E01FF}" type="pres">
      <dgm:prSet presAssocID="{4761B023-B1AF-4861-8BAB-B7E11A98DCD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B413E3E9-7124-4E82-ADDE-C806133F4ED7}" type="pres">
      <dgm:prSet presAssocID="{4761B023-B1AF-4861-8BAB-B7E11A98DCD0}" presName="spaceRect" presStyleCnt="0"/>
      <dgm:spPr/>
    </dgm:pt>
    <dgm:pt modelId="{D82C68CF-B11C-451B-8F32-6D5FF30A63E2}" type="pres">
      <dgm:prSet presAssocID="{4761B023-B1AF-4861-8BAB-B7E11A98DCD0}" presName="parTx" presStyleLbl="revTx" presStyleIdx="5" presStyleCnt="7">
        <dgm:presLayoutVars>
          <dgm:chMax val="0"/>
          <dgm:chPref val="0"/>
        </dgm:presLayoutVars>
      </dgm:prSet>
      <dgm:spPr/>
    </dgm:pt>
    <dgm:pt modelId="{0F56F0DF-3C69-4266-B313-E24FDFC5E5CC}" type="pres">
      <dgm:prSet presAssocID="{A55B8D27-8A01-4D00-B640-257F11E67D7D}" presName="sibTrans" presStyleCnt="0"/>
      <dgm:spPr/>
    </dgm:pt>
    <dgm:pt modelId="{8F7F38F3-EA45-456F-8F9A-F2D04B49E153}" type="pres">
      <dgm:prSet presAssocID="{85E75035-E2CD-4EB2-80D6-DF9FE438BB0F}" presName="compNode" presStyleCnt="0"/>
      <dgm:spPr/>
    </dgm:pt>
    <dgm:pt modelId="{04581653-CD53-48AC-8D56-ADF66C6A3338}" type="pres">
      <dgm:prSet presAssocID="{85E75035-E2CD-4EB2-80D6-DF9FE438BB0F}" presName="bgRect" presStyleLbl="bgShp" presStyleIdx="6" presStyleCnt="7"/>
      <dgm:spPr/>
    </dgm:pt>
    <dgm:pt modelId="{A43957CB-EAE7-46D7-A8AD-B3944BA4A633}" type="pres">
      <dgm:prSet presAssocID="{85E75035-E2CD-4EB2-80D6-DF9FE438BB0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0B8EE67B-54E2-41A8-8045-ED25B707595D}" type="pres">
      <dgm:prSet presAssocID="{85E75035-E2CD-4EB2-80D6-DF9FE438BB0F}" presName="spaceRect" presStyleCnt="0"/>
      <dgm:spPr/>
    </dgm:pt>
    <dgm:pt modelId="{80F15FC2-2959-4112-99C8-5C2AE7A3A416}" type="pres">
      <dgm:prSet presAssocID="{85E75035-E2CD-4EB2-80D6-DF9FE438BB0F}" presName="parTx" presStyleLbl="revTx" presStyleIdx="6" presStyleCnt="7">
        <dgm:presLayoutVars>
          <dgm:chMax val="0"/>
          <dgm:chPref val="0"/>
        </dgm:presLayoutVars>
      </dgm:prSet>
      <dgm:spPr/>
    </dgm:pt>
  </dgm:ptLst>
  <dgm:cxnLst>
    <dgm:cxn modelId="{92B5180D-C2D9-4828-9D85-929E7A6AB8DD}" type="presOf" srcId="{85E75035-E2CD-4EB2-80D6-DF9FE438BB0F}" destId="{80F15FC2-2959-4112-99C8-5C2AE7A3A416}" srcOrd="0" destOrd="0" presId="urn:microsoft.com/office/officeart/2018/2/layout/IconVerticalSolidList"/>
    <dgm:cxn modelId="{23287611-AFCF-4890-A22E-9F77AF14C03F}" type="presOf" srcId="{44415559-33F9-4FC8-974B-162AB308A730}" destId="{68D1FC0A-8A3D-4CAD-8EEA-D54C2DEDF338}" srcOrd="0" destOrd="0" presId="urn:microsoft.com/office/officeart/2018/2/layout/IconVerticalSolidList"/>
    <dgm:cxn modelId="{3A100F5C-AD46-4CAF-93E6-E30601089E18}" srcId="{BB381124-B4F3-4240-B1DA-E891DF1491AB}" destId="{9B0C15BA-4DD3-41B2-A3F7-0170599FCD63}" srcOrd="2" destOrd="0" parTransId="{EABC3710-391D-48C7-866E-2822F67D55D9}" sibTransId="{A057A38B-0A75-4C78-843B-17E2FB09A40E}"/>
    <dgm:cxn modelId="{31900B45-FFDC-449D-9703-67EF3F9BE8F6}" srcId="{BB381124-B4F3-4240-B1DA-E891DF1491AB}" destId="{44415559-33F9-4FC8-974B-162AB308A730}" srcOrd="0" destOrd="0" parTransId="{1FE899AA-E397-45A4-A050-2B654D92A1FA}" sibTransId="{2EAB43BA-A8CC-4AFA-A6F5-B7C65D16191E}"/>
    <dgm:cxn modelId="{AD6EAE45-F41E-45A0-9F08-2BABD3EFD46E}" type="presOf" srcId="{8D363D0D-DB0B-40DB-ABC4-55E291DEFF30}" destId="{A5BE396F-579A-4653-8F95-C24440CCC5FB}" srcOrd="0" destOrd="0" presId="urn:microsoft.com/office/officeart/2018/2/layout/IconVerticalSolidList"/>
    <dgm:cxn modelId="{CF015471-374C-4745-9A2D-B991F3177B39}" srcId="{BB381124-B4F3-4240-B1DA-E891DF1491AB}" destId="{85E75035-E2CD-4EB2-80D6-DF9FE438BB0F}" srcOrd="6" destOrd="0" parTransId="{3FDFADB9-8726-49B9-ABAD-DF9F74236724}" sibTransId="{F3BB5A79-7B9A-4A22-AC40-52E85292844B}"/>
    <dgm:cxn modelId="{B097DE51-10E3-48CE-B1C0-76B3EB4D8AF9}" type="presOf" srcId="{5A37FA61-7011-4FF0-AE16-BE4D3E9F938D}" destId="{CEBFE4A7-D6BC-42DC-A501-92D461BADCAB}" srcOrd="0" destOrd="0" presId="urn:microsoft.com/office/officeart/2018/2/layout/IconVerticalSolidList"/>
    <dgm:cxn modelId="{77902483-7735-43B5-9024-78D774EFB96E}" type="presOf" srcId="{BB381124-B4F3-4240-B1DA-E891DF1491AB}" destId="{FF269F75-C6F3-4948-B943-0D32A3EFDB05}" srcOrd="0" destOrd="0" presId="urn:microsoft.com/office/officeart/2018/2/layout/IconVerticalSolidList"/>
    <dgm:cxn modelId="{7AF79292-DB31-4B34-9842-AC4056BAD394}" type="presOf" srcId="{9B0C15BA-4DD3-41B2-A3F7-0170599FCD63}" destId="{07CD7448-A630-4C3A-AE73-83A1EF524ECE}" srcOrd="0" destOrd="0" presId="urn:microsoft.com/office/officeart/2018/2/layout/IconVerticalSolidList"/>
    <dgm:cxn modelId="{54D91BA9-7B5F-4028-B18B-EF27797D4861}" srcId="{BB381124-B4F3-4240-B1DA-E891DF1491AB}" destId="{8D363D0D-DB0B-40DB-ABC4-55E291DEFF30}" srcOrd="4" destOrd="0" parTransId="{85DDAF89-8CB2-456A-9898-80F8328A1332}" sibTransId="{5C15E2A0-AE9C-40E9-979D-A1FF2E1F0062}"/>
    <dgm:cxn modelId="{8AC74DBB-28AC-4CA5-A5D7-226843CC6B84}" type="presOf" srcId="{4761B023-B1AF-4861-8BAB-B7E11A98DCD0}" destId="{D82C68CF-B11C-451B-8F32-6D5FF30A63E2}" srcOrd="0" destOrd="0" presId="urn:microsoft.com/office/officeart/2018/2/layout/IconVerticalSolidList"/>
    <dgm:cxn modelId="{0FC051C1-A504-4A06-8680-EDC41059818C}" srcId="{BB381124-B4F3-4240-B1DA-E891DF1491AB}" destId="{CC4917CC-D4FF-4CBC-8AF8-E00D932C446B}" srcOrd="1" destOrd="0" parTransId="{DDE8A840-192D-4C34-BD5D-E856AB7BC1D1}" sibTransId="{5B23B96F-0B28-492D-BF68-61A35A084430}"/>
    <dgm:cxn modelId="{C4FAB4C6-7FCB-430A-885F-78673A60B16B}" srcId="{BB381124-B4F3-4240-B1DA-E891DF1491AB}" destId="{4761B023-B1AF-4861-8BAB-B7E11A98DCD0}" srcOrd="5" destOrd="0" parTransId="{B4895B06-0647-4A6C-B22C-932B97A6433A}" sibTransId="{A55B8D27-8A01-4D00-B640-257F11E67D7D}"/>
    <dgm:cxn modelId="{44EED0E9-F1F4-48D8-A7BE-1D367857C1FE}" srcId="{BB381124-B4F3-4240-B1DA-E891DF1491AB}" destId="{5A37FA61-7011-4FF0-AE16-BE4D3E9F938D}" srcOrd="3" destOrd="0" parTransId="{323B64A1-0DF4-4A4B-A281-8E1B2EEAA413}" sibTransId="{84BFC7AD-B270-423F-987F-CE9A0455A999}"/>
    <dgm:cxn modelId="{06DCF9F8-54A4-4837-B25F-68A51D4C3D19}" type="presOf" srcId="{CC4917CC-D4FF-4CBC-8AF8-E00D932C446B}" destId="{686019F8-11C9-4CF1-98D9-110A44D254EA}" srcOrd="0" destOrd="0" presId="urn:microsoft.com/office/officeart/2018/2/layout/IconVerticalSolidList"/>
    <dgm:cxn modelId="{41C86A85-AAB1-459B-9098-00115090EBA8}" type="presParOf" srcId="{FF269F75-C6F3-4948-B943-0D32A3EFDB05}" destId="{8D8236F7-1276-4F58-ACDC-3A4776CCE86E}" srcOrd="0" destOrd="0" presId="urn:microsoft.com/office/officeart/2018/2/layout/IconVerticalSolidList"/>
    <dgm:cxn modelId="{6201F834-2DFC-4979-A145-5C792A09B552}" type="presParOf" srcId="{8D8236F7-1276-4F58-ACDC-3A4776CCE86E}" destId="{BC0220B7-5CF8-44CF-A607-5A54E3CEBD36}" srcOrd="0" destOrd="0" presId="urn:microsoft.com/office/officeart/2018/2/layout/IconVerticalSolidList"/>
    <dgm:cxn modelId="{084CEF8F-EAE9-453B-9038-786FE5EBFB16}" type="presParOf" srcId="{8D8236F7-1276-4F58-ACDC-3A4776CCE86E}" destId="{08F2AD49-8A10-44B2-9C9E-E04C4B1D9CA5}" srcOrd="1" destOrd="0" presId="urn:microsoft.com/office/officeart/2018/2/layout/IconVerticalSolidList"/>
    <dgm:cxn modelId="{62B0C1C3-80F9-430E-9E0D-69EA77F6E613}" type="presParOf" srcId="{8D8236F7-1276-4F58-ACDC-3A4776CCE86E}" destId="{07F68A02-4C46-412D-9FD3-34FB6206C5EF}" srcOrd="2" destOrd="0" presId="urn:microsoft.com/office/officeart/2018/2/layout/IconVerticalSolidList"/>
    <dgm:cxn modelId="{3AAD8771-249F-48CC-B3D7-97134408C1CE}" type="presParOf" srcId="{8D8236F7-1276-4F58-ACDC-3A4776CCE86E}" destId="{68D1FC0A-8A3D-4CAD-8EEA-D54C2DEDF338}" srcOrd="3" destOrd="0" presId="urn:microsoft.com/office/officeart/2018/2/layout/IconVerticalSolidList"/>
    <dgm:cxn modelId="{21D8B9B5-4D15-4C83-9120-A9EEF66BF091}" type="presParOf" srcId="{FF269F75-C6F3-4948-B943-0D32A3EFDB05}" destId="{D4D5E873-7B5A-4C93-94E9-FB5E23352C09}" srcOrd="1" destOrd="0" presId="urn:microsoft.com/office/officeart/2018/2/layout/IconVerticalSolidList"/>
    <dgm:cxn modelId="{90DBDF74-DC0D-405D-854A-54250C648D58}" type="presParOf" srcId="{FF269F75-C6F3-4948-B943-0D32A3EFDB05}" destId="{9B0C806D-DB71-4256-9CE0-91685BFCD747}" srcOrd="2" destOrd="0" presId="urn:microsoft.com/office/officeart/2018/2/layout/IconVerticalSolidList"/>
    <dgm:cxn modelId="{48DDE0B6-EA76-49CD-A585-5BBCD98F9258}" type="presParOf" srcId="{9B0C806D-DB71-4256-9CE0-91685BFCD747}" destId="{93B09D7B-8C02-4CEF-B5C2-A3AA7273F7A3}" srcOrd="0" destOrd="0" presId="urn:microsoft.com/office/officeart/2018/2/layout/IconVerticalSolidList"/>
    <dgm:cxn modelId="{49DD606B-43E4-4F08-8FDD-A2537D0B44DE}" type="presParOf" srcId="{9B0C806D-DB71-4256-9CE0-91685BFCD747}" destId="{F5F2253D-27C3-43BE-8569-AA82DB8C6499}" srcOrd="1" destOrd="0" presId="urn:microsoft.com/office/officeart/2018/2/layout/IconVerticalSolidList"/>
    <dgm:cxn modelId="{BF39CB03-DF0D-4185-8A14-08D1EFBFE9A4}" type="presParOf" srcId="{9B0C806D-DB71-4256-9CE0-91685BFCD747}" destId="{71A44EB4-4D36-4125-9384-E37980F90FC3}" srcOrd="2" destOrd="0" presId="urn:microsoft.com/office/officeart/2018/2/layout/IconVerticalSolidList"/>
    <dgm:cxn modelId="{3F87F18B-6DC7-4C01-90A2-B1D901695537}" type="presParOf" srcId="{9B0C806D-DB71-4256-9CE0-91685BFCD747}" destId="{686019F8-11C9-4CF1-98D9-110A44D254EA}" srcOrd="3" destOrd="0" presId="urn:microsoft.com/office/officeart/2018/2/layout/IconVerticalSolidList"/>
    <dgm:cxn modelId="{FAD9DDBB-4319-4C1C-90F8-DB0328574210}" type="presParOf" srcId="{FF269F75-C6F3-4948-B943-0D32A3EFDB05}" destId="{72076876-61F2-4AD1-9893-B4E0FDC727FE}" srcOrd="3" destOrd="0" presId="urn:microsoft.com/office/officeart/2018/2/layout/IconVerticalSolidList"/>
    <dgm:cxn modelId="{D2CEDFE9-6A5E-4201-B35F-6261DC491DDC}" type="presParOf" srcId="{FF269F75-C6F3-4948-B943-0D32A3EFDB05}" destId="{05F68539-FA68-402D-AFF7-599B279F0926}" srcOrd="4" destOrd="0" presId="urn:microsoft.com/office/officeart/2018/2/layout/IconVerticalSolidList"/>
    <dgm:cxn modelId="{0DCB3AE0-7D3F-45A9-9901-E3A5BB402FDC}" type="presParOf" srcId="{05F68539-FA68-402D-AFF7-599B279F0926}" destId="{1CAFC085-2D03-4285-B451-3C8613F8F034}" srcOrd="0" destOrd="0" presId="urn:microsoft.com/office/officeart/2018/2/layout/IconVerticalSolidList"/>
    <dgm:cxn modelId="{AD57AD57-0CBB-43F6-B540-C6DE68959EA2}" type="presParOf" srcId="{05F68539-FA68-402D-AFF7-599B279F0926}" destId="{7E67ABBA-F298-403A-877D-15CBB16EE150}" srcOrd="1" destOrd="0" presId="urn:microsoft.com/office/officeart/2018/2/layout/IconVerticalSolidList"/>
    <dgm:cxn modelId="{8749A93C-7E2E-4E11-B69E-54064FAA9493}" type="presParOf" srcId="{05F68539-FA68-402D-AFF7-599B279F0926}" destId="{63DF8B5D-C74A-439D-9EC7-1A124AC4CD5E}" srcOrd="2" destOrd="0" presId="urn:microsoft.com/office/officeart/2018/2/layout/IconVerticalSolidList"/>
    <dgm:cxn modelId="{4516C19A-D498-4758-AAC3-DEC156072A20}" type="presParOf" srcId="{05F68539-FA68-402D-AFF7-599B279F0926}" destId="{07CD7448-A630-4C3A-AE73-83A1EF524ECE}" srcOrd="3" destOrd="0" presId="urn:microsoft.com/office/officeart/2018/2/layout/IconVerticalSolidList"/>
    <dgm:cxn modelId="{A4307634-D044-4986-8E66-3DF17D9EE240}" type="presParOf" srcId="{FF269F75-C6F3-4948-B943-0D32A3EFDB05}" destId="{F29B0BAF-08A4-457A-B099-7612A2F336BC}" srcOrd="5" destOrd="0" presId="urn:microsoft.com/office/officeart/2018/2/layout/IconVerticalSolidList"/>
    <dgm:cxn modelId="{7B00EC81-3972-4A1E-B5FE-5125700B4A07}" type="presParOf" srcId="{FF269F75-C6F3-4948-B943-0D32A3EFDB05}" destId="{CC2739ED-DC74-4A3B-9612-D15092835875}" srcOrd="6" destOrd="0" presId="urn:microsoft.com/office/officeart/2018/2/layout/IconVerticalSolidList"/>
    <dgm:cxn modelId="{419B107C-E0CB-4C30-A8F4-E35F19BF4D99}" type="presParOf" srcId="{CC2739ED-DC74-4A3B-9612-D15092835875}" destId="{658E428E-9623-4B9B-A863-142F42992A85}" srcOrd="0" destOrd="0" presId="urn:microsoft.com/office/officeart/2018/2/layout/IconVerticalSolidList"/>
    <dgm:cxn modelId="{8B2184F1-B21E-41F8-817A-201DB6B7FD28}" type="presParOf" srcId="{CC2739ED-DC74-4A3B-9612-D15092835875}" destId="{B6B99AAE-10E1-47DF-84D4-3134D1F9A225}" srcOrd="1" destOrd="0" presId="urn:microsoft.com/office/officeart/2018/2/layout/IconVerticalSolidList"/>
    <dgm:cxn modelId="{35804B7A-5F48-4C49-B48B-4510BB232794}" type="presParOf" srcId="{CC2739ED-DC74-4A3B-9612-D15092835875}" destId="{5B448649-D30B-403D-87C7-83B4AFFB4FCB}" srcOrd="2" destOrd="0" presId="urn:microsoft.com/office/officeart/2018/2/layout/IconVerticalSolidList"/>
    <dgm:cxn modelId="{C04118E4-018C-4D49-A474-00B1DDCDADB3}" type="presParOf" srcId="{CC2739ED-DC74-4A3B-9612-D15092835875}" destId="{CEBFE4A7-D6BC-42DC-A501-92D461BADCAB}" srcOrd="3" destOrd="0" presId="urn:microsoft.com/office/officeart/2018/2/layout/IconVerticalSolidList"/>
    <dgm:cxn modelId="{4287B732-DE54-4A75-8A96-927190D09525}" type="presParOf" srcId="{FF269F75-C6F3-4948-B943-0D32A3EFDB05}" destId="{269BF8B4-7B61-4F33-9081-33CC1C5B142D}" srcOrd="7" destOrd="0" presId="urn:microsoft.com/office/officeart/2018/2/layout/IconVerticalSolidList"/>
    <dgm:cxn modelId="{68E1C110-671A-4379-82D7-4FEFA42ECCE2}" type="presParOf" srcId="{FF269F75-C6F3-4948-B943-0D32A3EFDB05}" destId="{DC89488B-3E29-4EDA-962A-67D41A05A400}" srcOrd="8" destOrd="0" presId="urn:microsoft.com/office/officeart/2018/2/layout/IconVerticalSolidList"/>
    <dgm:cxn modelId="{379BB423-177C-4024-B485-21D24C8424FC}" type="presParOf" srcId="{DC89488B-3E29-4EDA-962A-67D41A05A400}" destId="{F3726239-9EF0-466A-A87D-C5A3CB545120}" srcOrd="0" destOrd="0" presId="urn:microsoft.com/office/officeart/2018/2/layout/IconVerticalSolidList"/>
    <dgm:cxn modelId="{C8297B0E-DA0C-48AF-85BD-C0259A5D3D8C}" type="presParOf" srcId="{DC89488B-3E29-4EDA-962A-67D41A05A400}" destId="{1E0A5DC5-30EE-412C-A3D7-D6068132B790}" srcOrd="1" destOrd="0" presId="urn:microsoft.com/office/officeart/2018/2/layout/IconVerticalSolidList"/>
    <dgm:cxn modelId="{0DDE30CF-2DA4-4F1A-8740-FE55C8AF4C27}" type="presParOf" srcId="{DC89488B-3E29-4EDA-962A-67D41A05A400}" destId="{263F4089-D14C-4D4D-A4E8-A7D745BDDEB7}" srcOrd="2" destOrd="0" presId="urn:microsoft.com/office/officeart/2018/2/layout/IconVerticalSolidList"/>
    <dgm:cxn modelId="{AFA56F26-A2E6-424B-860C-11028508F068}" type="presParOf" srcId="{DC89488B-3E29-4EDA-962A-67D41A05A400}" destId="{A5BE396F-579A-4653-8F95-C24440CCC5FB}" srcOrd="3" destOrd="0" presId="urn:microsoft.com/office/officeart/2018/2/layout/IconVerticalSolidList"/>
    <dgm:cxn modelId="{09CFE6B6-BF39-4D83-A090-F9EAC19A365F}" type="presParOf" srcId="{FF269F75-C6F3-4948-B943-0D32A3EFDB05}" destId="{07E23D1B-AD4D-45C5-B54D-D5FB9AB4D565}" srcOrd="9" destOrd="0" presId="urn:microsoft.com/office/officeart/2018/2/layout/IconVerticalSolidList"/>
    <dgm:cxn modelId="{C27B2BDE-008E-48C6-9993-6630873F85C9}" type="presParOf" srcId="{FF269F75-C6F3-4948-B943-0D32A3EFDB05}" destId="{AED9A8E8-3ADC-4922-9F4E-53D816103D6D}" srcOrd="10" destOrd="0" presId="urn:microsoft.com/office/officeart/2018/2/layout/IconVerticalSolidList"/>
    <dgm:cxn modelId="{A866351F-3301-4DEE-A2C8-77B61CE0166D}" type="presParOf" srcId="{AED9A8E8-3ADC-4922-9F4E-53D816103D6D}" destId="{98EE4A0C-FF95-43DB-B95F-76BDA66CFC8C}" srcOrd="0" destOrd="0" presId="urn:microsoft.com/office/officeart/2018/2/layout/IconVerticalSolidList"/>
    <dgm:cxn modelId="{CAC8F873-BCE2-45F7-8E48-B025CB4E2F41}" type="presParOf" srcId="{AED9A8E8-3ADC-4922-9F4E-53D816103D6D}" destId="{8D65AB76-14E0-475E-9D12-00686C0E01FF}" srcOrd="1" destOrd="0" presId="urn:microsoft.com/office/officeart/2018/2/layout/IconVerticalSolidList"/>
    <dgm:cxn modelId="{65B42D0C-F656-4B57-A36C-62727C5411F2}" type="presParOf" srcId="{AED9A8E8-3ADC-4922-9F4E-53D816103D6D}" destId="{B413E3E9-7124-4E82-ADDE-C806133F4ED7}" srcOrd="2" destOrd="0" presId="urn:microsoft.com/office/officeart/2018/2/layout/IconVerticalSolidList"/>
    <dgm:cxn modelId="{E8613FE7-D416-4FEE-925F-70B35D74E128}" type="presParOf" srcId="{AED9A8E8-3ADC-4922-9F4E-53D816103D6D}" destId="{D82C68CF-B11C-451B-8F32-6D5FF30A63E2}" srcOrd="3" destOrd="0" presId="urn:microsoft.com/office/officeart/2018/2/layout/IconVerticalSolidList"/>
    <dgm:cxn modelId="{C71B3367-9363-403B-A4D4-49D87C751DA5}" type="presParOf" srcId="{FF269F75-C6F3-4948-B943-0D32A3EFDB05}" destId="{0F56F0DF-3C69-4266-B313-E24FDFC5E5CC}" srcOrd="11" destOrd="0" presId="urn:microsoft.com/office/officeart/2018/2/layout/IconVerticalSolidList"/>
    <dgm:cxn modelId="{CEA74C9E-C4B0-4E9F-A1E5-D2DF72111DD6}" type="presParOf" srcId="{FF269F75-C6F3-4948-B943-0D32A3EFDB05}" destId="{8F7F38F3-EA45-456F-8F9A-F2D04B49E153}" srcOrd="12" destOrd="0" presId="urn:microsoft.com/office/officeart/2018/2/layout/IconVerticalSolidList"/>
    <dgm:cxn modelId="{493B447F-8D8D-4E16-AFAC-867F587EABB4}" type="presParOf" srcId="{8F7F38F3-EA45-456F-8F9A-F2D04B49E153}" destId="{04581653-CD53-48AC-8D56-ADF66C6A3338}" srcOrd="0" destOrd="0" presId="urn:microsoft.com/office/officeart/2018/2/layout/IconVerticalSolidList"/>
    <dgm:cxn modelId="{2D729A3F-0E1D-45B7-959B-5313B910EC1C}" type="presParOf" srcId="{8F7F38F3-EA45-456F-8F9A-F2D04B49E153}" destId="{A43957CB-EAE7-46D7-A8AD-B3944BA4A633}" srcOrd="1" destOrd="0" presId="urn:microsoft.com/office/officeart/2018/2/layout/IconVerticalSolidList"/>
    <dgm:cxn modelId="{20CBBA5A-B9C5-4318-96AB-1DD3EB378C04}" type="presParOf" srcId="{8F7F38F3-EA45-456F-8F9A-F2D04B49E153}" destId="{0B8EE67B-54E2-41A8-8045-ED25B707595D}" srcOrd="2" destOrd="0" presId="urn:microsoft.com/office/officeart/2018/2/layout/IconVerticalSolidList"/>
    <dgm:cxn modelId="{DEDDF115-9843-4567-9348-C6B2D961410C}" type="presParOf" srcId="{8F7F38F3-EA45-456F-8F9A-F2D04B49E153}" destId="{80F15FC2-2959-4112-99C8-5C2AE7A3A4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220B7-5CF8-44CF-A607-5A54E3CEBD36}">
      <dsp:nvSpPr>
        <dsp:cNvPr id="0" name=""/>
        <dsp:cNvSpPr/>
      </dsp:nvSpPr>
      <dsp:spPr>
        <a:xfrm>
          <a:off x="0" y="470"/>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2AD49-8A10-44B2-9C9E-E04C4B1D9CA5}">
      <dsp:nvSpPr>
        <dsp:cNvPr id="0" name=""/>
        <dsp:cNvSpPr/>
      </dsp:nvSpPr>
      <dsp:spPr>
        <a:xfrm>
          <a:off x="195868" y="146157"/>
          <a:ext cx="356124" cy="356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D1FC0A-8A3D-4CAD-8EEA-D54C2DEDF338}">
      <dsp:nvSpPr>
        <dsp:cNvPr id="0" name=""/>
        <dsp:cNvSpPr/>
      </dsp:nvSpPr>
      <dsp:spPr>
        <a:xfrm>
          <a:off x="747862" y="470"/>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90000"/>
            </a:lnSpc>
            <a:spcBef>
              <a:spcPct val="0"/>
            </a:spcBef>
            <a:spcAft>
              <a:spcPct val="35000"/>
            </a:spcAft>
            <a:buNone/>
          </a:pPr>
          <a:r>
            <a:rPr lang="en-GB" sz="1600" kern="1200"/>
            <a:t>Rapport and Liking</a:t>
          </a:r>
          <a:endParaRPr lang="en-US" sz="1600" kern="1200"/>
        </a:p>
      </dsp:txBody>
      <dsp:txXfrm>
        <a:off x="747862" y="470"/>
        <a:ext cx="5515777" cy="647499"/>
      </dsp:txXfrm>
    </dsp:sp>
    <dsp:sp modelId="{93B09D7B-8C02-4CEF-B5C2-A3AA7273F7A3}">
      <dsp:nvSpPr>
        <dsp:cNvPr id="0" name=""/>
        <dsp:cNvSpPr/>
      </dsp:nvSpPr>
      <dsp:spPr>
        <a:xfrm>
          <a:off x="0" y="809844"/>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2253D-27C3-43BE-8569-AA82DB8C6499}">
      <dsp:nvSpPr>
        <dsp:cNvPr id="0" name=""/>
        <dsp:cNvSpPr/>
      </dsp:nvSpPr>
      <dsp:spPr>
        <a:xfrm>
          <a:off x="195868" y="955532"/>
          <a:ext cx="356124" cy="356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019F8-11C9-4CF1-98D9-110A44D254EA}">
      <dsp:nvSpPr>
        <dsp:cNvPr id="0" name=""/>
        <dsp:cNvSpPr/>
      </dsp:nvSpPr>
      <dsp:spPr>
        <a:xfrm>
          <a:off x="747862" y="809844"/>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90000"/>
            </a:lnSpc>
            <a:spcBef>
              <a:spcPct val="0"/>
            </a:spcBef>
            <a:spcAft>
              <a:spcPct val="35000"/>
            </a:spcAft>
            <a:buNone/>
          </a:pPr>
          <a:r>
            <a:rPr lang="en-GB" sz="1600" kern="1200"/>
            <a:t>Negotiating</a:t>
          </a:r>
          <a:endParaRPr lang="en-US" sz="1600" kern="1200"/>
        </a:p>
      </dsp:txBody>
      <dsp:txXfrm>
        <a:off x="747862" y="809844"/>
        <a:ext cx="5515777" cy="647499"/>
      </dsp:txXfrm>
    </dsp:sp>
    <dsp:sp modelId="{1CAFC085-2D03-4285-B451-3C8613F8F034}">
      <dsp:nvSpPr>
        <dsp:cNvPr id="0" name=""/>
        <dsp:cNvSpPr/>
      </dsp:nvSpPr>
      <dsp:spPr>
        <a:xfrm>
          <a:off x="0" y="1619219"/>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67ABBA-F298-403A-877D-15CBB16EE150}">
      <dsp:nvSpPr>
        <dsp:cNvPr id="0" name=""/>
        <dsp:cNvSpPr/>
      </dsp:nvSpPr>
      <dsp:spPr>
        <a:xfrm>
          <a:off x="195868" y="1764906"/>
          <a:ext cx="356124" cy="356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CD7448-A630-4C3A-AE73-83A1EF524ECE}">
      <dsp:nvSpPr>
        <dsp:cNvPr id="0" name=""/>
        <dsp:cNvSpPr/>
      </dsp:nvSpPr>
      <dsp:spPr>
        <a:xfrm>
          <a:off x="747862" y="1619219"/>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90000"/>
            </a:lnSpc>
            <a:spcBef>
              <a:spcPct val="0"/>
            </a:spcBef>
            <a:spcAft>
              <a:spcPct val="35000"/>
            </a:spcAft>
            <a:buNone/>
          </a:pPr>
          <a:r>
            <a:rPr lang="en-GB" sz="1600" kern="1200"/>
            <a:t>Appeals to emotion</a:t>
          </a:r>
          <a:endParaRPr lang="en-US" sz="1600" kern="1200"/>
        </a:p>
      </dsp:txBody>
      <dsp:txXfrm>
        <a:off x="747862" y="1619219"/>
        <a:ext cx="5515777" cy="647499"/>
      </dsp:txXfrm>
    </dsp:sp>
    <dsp:sp modelId="{658E428E-9623-4B9B-A863-142F42992A85}">
      <dsp:nvSpPr>
        <dsp:cNvPr id="0" name=""/>
        <dsp:cNvSpPr/>
      </dsp:nvSpPr>
      <dsp:spPr>
        <a:xfrm>
          <a:off x="0" y="2428594"/>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99AAE-10E1-47DF-84D4-3134D1F9A225}">
      <dsp:nvSpPr>
        <dsp:cNvPr id="0" name=""/>
        <dsp:cNvSpPr/>
      </dsp:nvSpPr>
      <dsp:spPr>
        <a:xfrm>
          <a:off x="195868" y="2574281"/>
          <a:ext cx="356124" cy="356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BFE4A7-D6BC-42DC-A501-92D461BADCAB}">
      <dsp:nvSpPr>
        <dsp:cNvPr id="0" name=""/>
        <dsp:cNvSpPr/>
      </dsp:nvSpPr>
      <dsp:spPr>
        <a:xfrm>
          <a:off x="747862" y="2428594"/>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90000"/>
            </a:lnSpc>
            <a:spcBef>
              <a:spcPct val="0"/>
            </a:spcBef>
            <a:spcAft>
              <a:spcPct val="35000"/>
            </a:spcAft>
            <a:buNone/>
          </a:pPr>
          <a:r>
            <a:rPr lang="en-GB" sz="1600" kern="1200"/>
            <a:t>Appeals to logic</a:t>
          </a:r>
          <a:endParaRPr lang="en-US" sz="1600" kern="1200"/>
        </a:p>
      </dsp:txBody>
      <dsp:txXfrm>
        <a:off x="747862" y="2428594"/>
        <a:ext cx="5515777" cy="647499"/>
      </dsp:txXfrm>
    </dsp:sp>
    <dsp:sp modelId="{F3726239-9EF0-466A-A87D-C5A3CB545120}">
      <dsp:nvSpPr>
        <dsp:cNvPr id="0" name=""/>
        <dsp:cNvSpPr/>
      </dsp:nvSpPr>
      <dsp:spPr>
        <a:xfrm>
          <a:off x="0" y="3237968"/>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A5DC5-30EE-412C-A3D7-D6068132B790}">
      <dsp:nvSpPr>
        <dsp:cNvPr id="0" name=""/>
        <dsp:cNvSpPr/>
      </dsp:nvSpPr>
      <dsp:spPr>
        <a:xfrm>
          <a:off x="195868" y="3383656"/>
          <a:ext cx="356124" cy="356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BE396F-579A-4653-8F95-C24440CCC5FB}">
      <dsp:nvSpPr>
        <dsp:cNvPr id="0" name=""/>
        <dsp:cNvSpPr/>
      </dsp:nvSpPr>
      <dsp:spPr>
        <a:xfrm>
          <a:off x="747862" y="3237968"/>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90000"/>
            </a:lnSpc>
            <a:spcBef>
              <a:spcPct val="0"/>
            </a:spcBef>
            <a:spcAft>
              <a:spcPct val="35000"/>
            </a:spcAft>
            <a:buNone/>
          </a:pPr>
          <a:r>
            <a:rPr lang="en-GB" sz="1600" kern="1200"/>
            <a:t>Appeals to authority</a:t>
          </a:r>
          <a:endParaRPr lang="en-US" sz="1600" kern="1200"/>
        </a:p>
      </dsp:txBody>
      <dsp:txXfrm>
        <a:off x="747862" y="3237968"/>
        <a:ext cx="5515777" cy="647499"/>
      </dsp:txXfrm>
    </dsp:sp>
    <dsp:sp modelId="{98EE4A0C-FF95-43DB-B95F-76BDA66CFC8C}">
      <dsp:nvSpPr>
        <dsp:cNvPr id="0" name=""/>
        <dsp:cNvSpPr/>
      </dsp:nvSpPr>
      <dsp:spPr>
        <a:xfrm>
          <a:off x="0" y="4047343"/>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5AB76-14E0-475E-9D12-00686C0E01FF}">
      <dsp:nvSpPr>
        <dsp:cNvPr id="0" name=""/>
        <dsp:cNvSpPr/>
      </dsp:nvSpPr>
      <dsp:spPr>
        <a:xfrm>
          <a:off x="195868" y="4193030"/>
          <a:ext cx="356124" cy="3561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2C68CF-B11C-451B-8F32-6D5FF30A63E2}">
      <dsp:nvSpPr>
        <dsp:cNvPr id="0" name=""/>
        <dsp:cNvSpPr/>
      </dsp:nvSpPr>
      <dsp:spPr>
        <a:xfrm>
          <a:off x="747862" y="4047343"/>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90000"/>
            </a:lnSpc>
            <a:spcBef>
              <a:spcPct val="0"/>
            </a:spcBef>
            <a:spcAft>
              <a:spcPct val="35000"/>
            </a:spcAft>
            <a:buNone/>
          </a:pPr>
          <a:r>
            <a:rPr lang="en-GB" sz="1600" kern="1200"/>
            <a:t>Social proof</a:t>
          </a:r>
          <a:endParaRPr lang="en-US" sz="1600" kern="1200"/>
        </a:p>
      </dsp:txBody>
      <dsp:txXfrm>
        <a:off x="747862" y="4047343"/>
        <a:ext cx="5515777" cy="647499"/>
      </dsp:txXfrm>
    </dsp:sp>
    <dsp:sp modelId="{04581653-CD53-48AC-8D56-ADF66C6A3338}">
      <dsp:nvSpPr>
        <dsp:cNvPr id="0" name=""/>
        <dsp:cNvSpPr/>
      </dsp:nvSpPr>
      <dsp:spPr>
        <a:xfrm>
          <a:off x="0" y="4856717"/>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3957CB-EAE7-46D7-A8AD-B3944BA4A633}">
      <dsp:nvSpPr>
        <dsp:cNvPr id="0" name=""/>
        <dsp:cNvSpPr/>
      </dsp:nvSpPr>
      <dsp:spPr>
        <a:xfrm>
          <a:off x="195868" y="5002405"/>
          <a:ext cx="356124" cy="35612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F15FC2-2959-4112-99C8-5C2AE7A3A416}">
      <dsp:nvSpPr>
        <dsp:cNvPr id="0" name=""/>
        <dsp:cNvSpPr/>
      </dsp:nvSpPr>
      <dsp:spPr>
        <a:xfrm>
          <a:off x="747862" y="4856717"/>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711200">
            <a:lnSpc>
              <a:spcPct val="90000"/>
            </a:lnSpc>
            <a:spcBef>
              <a:spcPct val="0"/>
            </a:spcBef>
            <a:spcAft>
              <a:spcPct val="35000"/>
            </a:spcAft>
            <a:buNone/>
          </a:pPr>
          <a:r>
            <a:rPr lang="en-GB" sz="1600" kern="1200"/>
            <a:t>Overt persuasion and pressure</a:t>
          </a:r>
          <a:endParaRPr lang="en-US" sz="1600" kern="1200"/>
        </a:p>
      </dsp:txBody>
      <dsp:txXfrm>
        <a:off x="747862" y="4856717"/>
        <a:ext cx="5515777" cy="647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0B064-2BDC-42E6-8243-BB8537546C87}" type="datetimeFigureOut">
              <a:rPr lang="en-GB" smtClean="0"/>
              <a:t>01/12/2022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5DB96-2488-4E3B-B456-0B6C03CBBDDA}" type="slidenum">
              <a:rPr lang="en-GB" smtClean="0"/>
              <a:t>‹#›</a:t>
            </a:fld>
            <a:endParaRPr lang="en-GB"/>
          </a:p>
        </p:txBody>
      </p:sp>
    </p:spTree>
    <p:extLst>
      <p:ext uri="{BB962C8B-B14F-4D97-AF65-F5344CB8AC3E}">
        <p14:creationId xmlns:p14="http://schemas.microsoft.com/office/powerpoint/2010/main" val="317938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a:t>
            </a:r>
            <a:r>
              <a:rPr lang="en-GB" baseline="0" dirty="0"/>
              <a:t> My name is Rob and I am a research assistant on the project. I specialise in Computational Linguistics which is the convergence of Linguistics and Computer Science. It has been my task to collect the data, analyse the data and model the data. </a:t>
            </a:r>
            <a:endParaRPr lang="en-GB" dirty="0"/>
          </a:p>
        </p:txBody>
      </p:sp>
      <p:sp>
        <p:nvSpPr>
          <p:cNvPr id="4" name="Slide Number Placeholder 3"/>
          <p:cNvSpPr>
            <a:spLocks noGrp="1"/>
          </p:cNvSpPr>
          <p:nvPr>
            <p:ph type="sldNum" sz="quarter" idx="5"/>
          </p:nvPr>
        </p:nvSpPr>
        <p:spPr/>
        <p:txBody>
          <a:bodyPr/>
          <a:lstStyle/>
          <a:p>
            <a:fld id="{BBC5DB96-2488-4E3B-B456-0B6C03CBBDDA}" type="slidenum">
              <a:rPr lang="en-GB" smtClean="0"/>
              <a:t>12</a:t>
            </a:fld>
            <a:endParaRPr lang="en-GB"/>
          </a:p>
        </p:txBody>
      </p:sp>
    </p:spTree>
    <p:extLst>
      <p:ext uri="{BB962C8B-B14F-4D97-AF65-F5344CB8AC3E}">
        <p14:creationId xmlns:p14="http://schemas.microsoft.com/office/powerpoint/2010/main" val="245005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step of the project was to create a dataset that contains persuasive</a:t>
            </a:r>
            <a:r>
              <a:rPr lang="en-GB" baseline="0" dirty="0"/>
              <a:t> strategies that can be distinguishable by human annotators. The framework developed at Bath Spa aims to account for all types of persuasion strategies and importantly across domains. </a:t>
            </a:r>
          </a:p>
          <a:p>
            <a:endParaRPr lang="en-GB" baseline="0" dirty="0"/>
          </a:p>
          <a:p>
            <a:r>
              <a:rPr lang="en-GB" baseline="0" dirty="0"/>
              <a:t>The data we used is from a paper called Persuasion for Good, developed by researchers at the university of x and y. They aimed to see if a model be developed to find a connection between personality types and persuasion strategies, whether or not certain strategies work better on certain personality types. </a:t>
            </a:r>
          </a:p>
          <a:p>
            <a:endParaRPr lang="en-GB" baseline="0" dirty="0"/>
          </a:p>
          <a:p>
            <a:r>
              <a:rPr lang="en-GB" baseline="0" dirty="0"/>
              <a:t>The data was collected using Amazon’s Mechanical Turk platform. Users were tasked with convincing over users to donate the fee for taking part in the experiment to the charity Save the Children. Annotators then marked up the data, identifying the strategies. We have taken the data but are now applying a new persuasive strategy taxonomy.</a:t>
            </a:r>
            <a:endParaRPr lang="en-GB" dirty="0"/>
          </a:p>
        </p:txBody>
      </p:sp>
      <p:sp>
        <p:nvSpPr>
          <p:cNvPr id="4" name="Slide Number Placeholder 3"/>
          <p:cNvSpPr>
            <a:spLocks noGrp="1"/>
          </p:cNvSpPr>
          <p:nvPr>
            <p:ph type="sldNum" sz="quarter" idx="5"/>
          </p:nvPr>
        </p:nvSpPr>
        <p:spPr/>
        <p:txBody>
          <a:bodyPr/>
          <a:lstStyle/>
          <a:p>
            <a:fld id="{BBC5DB96-2488-4E3B-B456-0B6C03CBBDDA}" type="slidenum">
              <a:rPr lang="en-GB" smtClean="0"/>
              <a:t>13</a:t>
            </a:fld>
            <a:endParaRPr lang="en-GB"/>
          </a:p>
        </p:txBody>
      </p:sp>
    </p:spTree>
    <p:extLst>
      <p:ext uri="{BB962C8B-B14F-4D97-AF65-F5344CB8AC3E}">
        <p14:creationId xmlns:p14="http://schemas.microsoft.com/office/powerpoint/2010/main" val="1434921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annotate the data</a:t>
            </a:r>
            <a:r>
              <a:rPr lang="en-GB" baseline="0" dirty="0"/>
              <a:t> we hired 8 PhD students from between the university of Bath and university of Bristol. We chose students as we wanted to be able to have training sessions and get feedback about the task. </a:t>
            </a:r>
          </a:p>
          <a:p>
            <a:endParaRPr lang="en-GB" baseline="0" dirty="0"/>
          </a:p>
          <a:p>
            <a:r>
              <a:rPr lang="en-GB" baseline="0" dirty="0"/>
              <a:t>The data was uploaded to an open source webapp named </a:t>
            </a:r>
            <a:r>
              <a:rPr lang="en-GB" baseline="0" dirty="0" err="1"/>
              <a:t>Doccano</a:t>
            </a:r>
            <a:r>
              <a:rPr lang="en-GB" baseline="0" dirty="0"/>
              <a:t>. The students were given the following instructions</a:t>
            </a:r>
          </a:p>
          <a:p>
            <a:pPr marL="171450" indent="-171450">
              <a:buFontTx/>
              <a:buChar char="-"/>
            </a:pPr>
            <a:r>
              <a:rPr lang="en-GB" baseline="0" dirty="0"/>
              <a:t>Annotate only the persuader’s utterances </a:t>
            </a:r>
          </a:p>
          <a:p>
            <a:pPr marL="171450" indent="-171450">
              <a:buFontTx/>
              <a:buChar char="-"/>
            </a:pPr>
            <a:r>
              <a:rPr lang="en-GB" baseline="0" dirty="0"/>
              <a:t>Annotate full sentences</a:t>
            </a:r>
          </a:p>
          <a:p>
            <a:pPr marL="171450" indent="-171450">
              <a:buFontTx/>
              <a:buChar char="-"/>
            </a:pPr>
            <a:r>
              <a:rPr lang="en-GB" baseline="0" dirty="0"/>
              <a:t>Use more than one label if necessary </a:t>
            </a:r>
          </a:p>
          <a:p>
            <a:pPr marL="171450" indent="-171450">
              <a:buFontTx/>
              <a:buChar char="-"/>
            </a:pPr>
            <a:r>
              <a:rPr lang="en-GB" baseline="0" dirty="0"/>
              <a:t>If no persuasion is present mark it so </a:t>
            </a:r>
          </a:p>
          <a:p>
            <a:pPr marL="171450" indent="-171450">
              <a:buFontTx/>
              <a:buChar char="-"/>
            </a:pPr>
            <a:endParaRPr lang="en-GB" baseline="0" dirty="0"/>
          </a:p>
          <a:p>
            <a:pPr marL="0" indent="0">
              <a:buFontTx/>
              <a:buNone/>
            </a:pPr>
            <a:r>
              <a:rPr lang="en-GB" baseline="0" dirty="0"/>
              <a:t>For the initial data mark up we aimed to provide the annotators with as few as 25 transcripts so we could get an idea of what language was present in the data and if the annotators agree</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BBC5DB96-2488-4E3B-B456-0B6C03CBBDDA}" type="slidenum">
              <a:rPr lang="en-GB" smtClean="0"/>
              <a:t>14</a:t>
            </a:fld>
            <a:endParaRPr lang="en-GB"/>
          </a:p>
        </p:txBody>
      </p:sp>
    </p:spTree>
    <p:extLst>
      <p:ext uri="{BB962C8B-B14F-4D97-AF65-F5344CB8AC3E}">
        <p14:creationId xmlns:p14="http://schemas.microsoft.com/office/powerpoint/2010/main" val="1864549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originally gave the annotators 41 tags that included 8 top level tags, each top level tag having further branches. We wanted to make a compromise between capturing enough types of persuasion and having a realistic amount that annotators would be able to identify. We made the decision to merge the mid layer tags to only consider the top level when it comes to modelling persuasion. To capture the more deeper levels of persuasion would require much more data markup which is very expensive and time consuming. </a:t>
            </a:r>
          </a:p>
          <a:p>
            <a:endParaRPr lang="en-GB" baseline="0" dirty="0"/>
          </a:p>
          <a:p>
            <a:r>
              <a:rPr lang="en-GB" baseline="0" dirty="0"/>
              <a:t>The graph on the right gives an </a:t>
            </a:r>
            <a:r>
              <a:rPr lang="en-GB" baseline="0" dirty="0" err="1"/>
              <a:t>indicitaiton</a:t>
            </a:r>
            <a:r>
              <a:rPr lang="en-GB" baseline="0" dirty="0"/>
              <a:t> of what types of persuasion of more common in this dataset, obviously we would like to equal tags present across the dataset as this would allow our model to generalise better. </a:t>
            </a:r>
            <a:endParaRPr lang="en-GB" dirty="0"/>
          </a:p>
        </p:txBody>
      </p:sp>
      <p:sp>
        <p:nvSpPr>
          <p:cNvPr id="4" name="Slide Number Placeholder 3"/>
          <p:cNvSpPr>
            <a:spLocks noGrp="1"/>
          </p:cNvSpPr>
          <p:nvPr>
            <p:ph type="sldNum" sz="quarter" idx="5"/>
          </p:nvPr>
        </p:nvSpPr>
        <p:spPr/>
        <p:txBody>
          <a:bodyPr/>
          <a:lstStyle/>
          <a:p>
            <a:fld id="{BBC5DB96-2488-4E3B-B456-0B6C03CBBDDA}" type="slidenum">
              <a:rPr lang="en-GB" smtClean="0"/>
              <a:t>15</a:t>
            </a:fld>
            <a:endParaRPr lang="en-GB"/>
          </a:p>
        </p:txBody>
      </p:sp>
    </p:spTree>
    <p:extLst>
      <p:ext uri="{BB962C8B-B14F-4D97-AF65-F5344CB8AC3E}">
        <p14:creationId xmlns:p14="http://schemas.microsoft.com/office/powerpoint/2010/main" val="2578169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marking up an initial batch of transcripts for the purpose of training the annotators,</a:t>
            </a:r>
            <a:r>
              <a:rPr lang="en-GB" baseline="0" dirty="0"/>
              <a:t> we looked at how the annotators agreed on the tags. Measuring the agreement can give an idea of the </a:t>
            </a:r>
            <a:r>
              <a:rPr lang="en-GB" baseline="0" dirty="0" err="1"/>
              <a:t>complexitiy</a:t>
            </a:r>
            <a:r>
              <a:rPr lang="en-GB" baseline="0" dirty="0"/>
              <a:t> of the task and the framework. To measure the agreement we looked at the observed agreement and a metric named Cohen’s kappa. The kappa score gives us an indication if the annotators are agreeing consistently or rather just by chance.</a:t>
            </a:r>
          </a:p>
          <a:p>
            <a:endParaRPr lang="en-GB" baseline="0" dirty="0"/>
          </a:p>
          <a:p>
            <a:r>
              <a:rPr lang="en-GB" baseline="0" dirty="0"/>
              <a:t>We can also look at a confusion matrix, shown on the right, which can show us which tags are more agreed than others and if there are tags that are consistently disagreed. We can use this data to discuss whether there are further tweaks to be made to the framework or further training to be done with the annotators before we mark up the large bulk of the data which is around 1000 transcripts.</a:t>
            </a:r>
            <a:endParaRPr lang="en-GB" dirty="0"/>
          </a:p>
        </p:txBody>
      </p:sp>
      <p:sp>
        <p:nvSpPr>
          <p:cNvPr id="4" name="Slide Number Placeholder 3"/>
          <p:cNvSpPr>
            <a:spLocks noGrp="1"/>
          </p:cNvSpPr>
          <p:nvPr>
            <p:ph type="sldNum" sz="quarter" idx="5"/>
          </p:nvPr>
        </p:nvSpPr>
        <p:spPr/>
        <p:txBody>
          <a:bodyPr/>
          <a:lstStyle/>
          <a:p>
            <a:fld id="{BBC5DB96-2488-4E3B-B456-0B6C03CBBDDA}" type="slidenum">
              <a:rPr lang="en-GB" smtClean="0"/>
              <a:t>16</a:t>
            </a:fld>
            <a:endParaRPr lang="en-GB"/>
          </a:p>
        </p:txBody>
      </p:sp>
    </p:spTree>
    <p:extLst>
      <p:ext uri="{BB962C8B-B14F-4D97-AF65-F5344CB8AC3E}">
        <p14:creationId xmlns:p14="http://schemas.microsoft.com/office/powerpoint/2010/main" val="2499419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a:t>
            </a:r>
            <a:r>
              <a:rPr lang="en-GB" baseline="0" dirty="0"/>
              <a:t> that we have created a dataset we can use a statistical model to try and model the data. Essentially we would like an algorithm to look at the text and the labels given by a human evaluator and accurately predict the label. The steps to achieve this is as follows – </a:t>
            </a:r>
          </a:p>
          <a:p>
            <a:endParaRPr lang="en-GB" baseline="0" dirty="0"/>
          </a:p>
          <a:p>
            <a:r>
              <a:rPr lang="en-GB" baseline="0" dirty="0"/>
              <a:t>The features of the data is extracted, in this case we are using a bag of words representation. Each sentence is turned into a vector which is as long as the amount of unique words in the training data. The index of each word present is incremented by one for </a:t>
            </a:r>
            <a:r>
              <a:rPr lang="en-GB" baseline="0" dirty="0" err="1"/>
              <a:t>everytime</a:t>
            </a:r>
            <a:r>
              <a:rPr lang="en-GB" baseline="0" dirty="0"/>
              <a:t> they are present in the utterance. </a:t>
            </a:r>
          </a:p>
          <a:p>
            <a:endParaRPr lang="en-GB" baseline="0" dirty="0"/>
          </a:p>
          <a:p>
            <a:r>
              <a:rPr lang="en-GB" baseline="0" dirty="0"/>
              <a:t>This is a rather naïve way of representing language as it does not take any context or word relationships into account, it is however a rather good baseline to build off. </a:t>
            </a:r>
          </a:p>
          <a:p>
            <a:endParaRPr lang="en-GB" baseline="0" dirty="0"/>
          </a:p>
          <a:p>
            <a:r>
              <a:rPr lang="en-GB" baseline="0" dirty="0"/>
              <a:t>The baseline model is a multilayer perceptron or feedforward neural network. The input data is fed from layer to layer with different functions being acted upon it at each point. The hidden layer aims to learn the latent features of the language and it’s connection to the output which is the </a:t>
            </a:r>
            <a:r>
              <a:rPr lang="en-GB" baseline="0" dirty="0" err="1"/>
              <a:t>persasive</a:t>
            </a:r>
            <a:r>
              <a:rPr lang="en-GB" baseline="0" dirty="0"/>
              <a:t> strategy given by a human annotator. </a:t>
            </a:r>
          </a:p>
          <a:p>
            <a:endParaRPr lang="en-GB" baseline="0" dirty="0"/>
          </a:p>
          <a:p>
            <a:r>
              <a:rPr lang="en-GB" baseline="0" dirty="0"/>
              <a:t>The model learns by adjusting weights and biases, these essentially tells the mode which features have a greater or lesser effect on an output label. A loss function tells the model how right or wrong it’s prediction is and a clever algorithm called back propagation updates the weights/biases to try and get the model in the right direction for predicting the right label.</a:t>
            </a:r>
          </a:p>
          <a:p>
            <a:endParaRPr lang="en-GB" baseline="0" dirty="0"/>
          </a:p>
          <a:p>
            <a:r>
              <a:rPr lang="en-GB" baseline="0" dirty="0"/>
              <a:t>Once the model is trained it should be able to take unseen data and predict, </a:t>
            </a:r>
            <a:r>
              <a:rPr lang="en-GB" baseline="0" dirty="0" err="1"/>
              <a:t>accuractely</a:t>
            </a:r>
            <a:r>
              <a:rPr lang="en-GB" baseline="0" dirty="0"/>
              <a:t>, a persuasion strategy. </a:t>
            </a:r>
            <a:endParaRPr lang="en-GB" dirty="0"/>
          </a:p>
        </p:txBody>
      </p:sp>
      <p:sp>
        <p:nvSpPr>
          <p:cNvPr id="4" name="Slide Number Placeholder 3"/>
          <p:cNvSpPr>
            <a:spLocks noGrp="1"/>
          </p:cNvSpPr>
          <p:nvPr>
            <p:ph type="sldNum" sz="quarter" idx="5"/>
          </p:nvPr>
        </p:nvSpPr>
        <p:spPr/>
        <p:txBody>
          <a:bodyPr/>
          <a:lstStyle/>
          <a:p>
            <a:fld id="{BBC5DB96-2488-4E3B-B456-0B6C03CBBDDA}" type="slidenum">
              <a:rPr lang="en-GB" smtClean="0"/>
              <a:t>17</a:t>
            </a:fld>
            <a:endParaRPr lang="en-GB"/>
          </a:p>
        </p:txBody>
      </p:sp>
    </p:spTree>
    <p:extLst>
      <p:ext uri="{BB962C8B-B14F-4D97-AF65-F5344CB8AC3E}">
        <p14:creationId xmlns:p14="http://schemas.microsoft.com/office/powerpoint/2010/main" val="139548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experiment is our jumping off point to try and develop a tool that can generalise over all persuasion strategies in any domain. We aim to expand the tool by exploring other sources of data, deeper and more complex representations of the linguistic data with the gradual aim of enabling a tool that will be able to detect persuasion. </a:t>
            </a:r>
          </a:p>
          <a:p>
            <a:endParaRPr lang="en-GB" baseline="0" dirty="0"/>
          </a:p>
          <a:p>
            <a:r>
              <a:rPr lang="en-GB" baseline="0" dirty="0"/>
              <a:t>You can see in the little demo in the corner there the model is trying to predict persuasion strategies, I’ll let you decide if it is predicting accurately. </a:t>
            </a:r>
          </a:p>
          <a:p>
            <a:r>
              <a:rPr lang="en-GB" baseline="0" dirty="0"/>
              <a:t>Thanks for listening</a:t>
            </a:r>
          </a:p>
          <a:p>
            <a:endParaRPr lang="en-GB" baseline="0" dirty="0"/>
          </a:p>
          <a:p>
            <a:r>
              <a:rPr lang="en-GB" baseline="0" dirty="0"/>
              <a:t>:D </a:t>
            </a:r>
          </a:p>
        </p:txBody>
      </p:sp>
      <p:sp>
        <p:nvSpPr>
          <p:cNvPr id="4" name="Slide Number Placeholder 3"/>
          <p:cNvSpPr>
            <a:spLocks noGrp="1"/>
          </p:cNvSpPr>
          <p:nvPr>
            <p:ph type="sldNum" sz="quarter" idx="5"/>
          </p:nvPr>
        </p:nvSpPr>
        <p:spPr/>
        <p:txBody>
          <a:bodyPr/>
          <a:lstStyle/>
          <a:p>
            <a:fld id="{BBC5DB96-2488-4E3B-B456-0B6C03CBBDDA}" type="slidenum">
              <a:rPr lang="en-GB" smtClean="0"/>
              <a:t>18</a:t>
            </a:fld>
            <a:endParaRPr lang="en-GB"/>
          </a:p>
        </p:txBody>
      </p:sp>
    </p:spTree>
    <p:extLst>
      <p:ext uri="{BB962C8B-B14F-4D97-AF65-F5344CB8AC3E}">
        <p14:creationId xmlns:p14="http://schemas.microsoft.com/office/powerpoint/2010/main" val="107171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F848-5EAD-2622-022F-9943F665E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AC1C441-CE2B-47F1-AF12-7984A0101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56F4D7-4BE0-ED8B-A420-31E8A1823EDE}"/>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5" name="Footer Placeholder 4">
            <a:extLst>
              <a:ext uri="{FF2B5EF4-FFF2-40B4-BE49-F238E27FC236}">
                <a16:creationId xmlns:a16="http://schemas.microsoft.com/office/drawing/2014/main" id="{50DF563A-3A9B-A36D-3279-F4B0BD959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1704B1-7F0A-5C79-7BBF-805D2C82B41F}"/>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223282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F3EC-3273-B29B-B92D-3422D5D496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6B49AB-790B-AB10-5900-394E192D4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C6ABC6-BD7B-F91D-E712-6B2EE975BE47}"/>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5" name="Footer Placeholder 4">
            <a:extLst>
              <a:ext uri="{FF2B5EF4-FFF2-40B4-BE49-F238E27FC236}">
                <a16:creationId xmlns:a16="http://schemas.microsoft.com/office/drawing/2014/main" id="{F368828B-6D60-9C35-3408-B3276954ED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D8C3FB-268A-8DB8-12CB-D9C911CDECCA}"/>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126238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AD072E-23A3-A126-3310-102FA87F1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1F9021-B36E-3028-1BE9-683370C7CC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981BBA-9F5C-CDE5-91C2-30AA531F3BBE}"/>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5" name="Footer Placeholder 4">
            <a:extLst>
              <a:ext uri="{FF2B5EF4-FFF2-40B4-BE49-F238E27FC236}">
                <a16:creationId xmlns:a16="http://schemas.microsoft.com/office/drawing/2014/main" id="{DEE33229-6A0C-5E86-322F-B3B2A7B865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C26876-A9AC-F422-137C-F50A6648F307}"/>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192594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EA29-B311-AB3E-E49F-A43B4065B1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EF1609-E8C9-56BB-5FE8-D2F5BA8945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61CF98-8303-3B6E-7575-BE584602C35A}"/>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5" name="Footer Placeholder 4">
            <a:extLst>
              <a:ext uri="{FF2B5EF4-FFF2-40B4-BE49-F238E27FC236}">
                <a16:creationId xmlns:a16="http://schemas.microsoft.com/office/drawing/2014/main" id="{39569EBC-A888-DAC0-A39A-20569BA5EC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6964C7-EB7A-43BC-D5A5-90E56ECEE642}"/>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34295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1E0-3EC0-A5AB-1569-B0E6D0781F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F86A620-C07F-A149-AE80-2BE5CCED6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1F476F-833C-01A4-6552-F752FABBAA8A}"/>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5" name="Footer Placeholder 4">
            <a:extLst>
              <a:ext uri="{FF2B5EF4-FFF2-40B4-BE49-F238E27FC236}">
                <a16:creationId xmlns:a16="http://schemas.microsoft.com/office/drawing/2014/main" id="{CA4D2FE0-80E2-6F88-F4E1-E4921B8561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7AC988-BCF7-0027-590E-DC810AC7BFE7}"/>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36467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61C3-D0CF-A625-99E0-35E40FBDAC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F50D2A-7856-0FB3-01B6-BC98C78533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54FDEC0-E444-EC32-FB2C-F6BC9E45EF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233C5A9-524D-82F6-EBAF-CEDB9CBEC575}"/>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6" name="Footer Placeholder 5">
            <a:extLst>
              <a:ext uri="{FF2B5EF4-FFF2-40B4-BE49-F238E27FC236}">
                <a16:creationId xmlns:a16="http://schemas.microsoft.com/office/drawing/2014/main" id="{1F8AD9BB-3689-4623-0300-03AD27CD52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AFA1C3-57B0-F152-26A0-8874D6DB3473}"/>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31428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3248-AC76-7252-C628-4BAE211DBE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016EC7-A8E3-6AAB-9C2F-D96964570D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6D2E25-933E-FDA0-FC05-0F3BA1A4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59700A-6534-1C0D-D521-BBC2D3415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4DBA49-4488-3BE7-86A0-D5B42CA05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E8E475-2D5C-948F-E190-8AD45435BDB4}"/>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8" name="Footer Placeholder 7">
            <a:extLst>
              <a:ext uri="{FF2B5EF4-FFF2-40B4-BE49-F238E27FC236}">
                <a16:creationId xmlns:a16="http://schemas.microsoft.com/office/drawing/2014/main" id="{4466E710-9E48-F80D-5B83-006D2A864B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5C3703-C084-4793-0ACD-C2D588827F27}"/>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159896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6C58-5A40-B8FB-BF8D-8162DD665AF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FF4E5A-2A3D-3D77-C85D-CB6C6BA84689}"/>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4" name="Footer Placeholder 3">
            <a:extLst>
              <a:ext uri="{FF2B5EF4-FFF2-40B4-BE49-F238E27FC236}">
                <a16:creationId xmlns:a16="http://schemas.microsoft.com/office/drawing/2014/main" id="{F51AE295-228B-A9B6-B966-034BF9D7749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4AFB79-756A-1D64-DF20-568E57F61DC2}"/>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296067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676E-B981-DB51-FD33-B872219EECF6}"/>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3" name="Footer Placeholder 2">
            <a:extLst>
              <a:ext uri="{FF2B5EF4-FFF2-40B4-BE49-F238E27FC236}">
                <a16:creationId xmlns:a16="http://schemas.microsoft.com/office/drawing/2014/main" id="{8F7D5042-8412-BC38-3D8E-18CB109A17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B83180-3034-95B7-5C93-40254F1F42BE}"/>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417873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CB0C-2C19-35DB-7F75-D3E378B6B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949E6A-6861-91D3-1256-0A71AA11CB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F1BBBE6-6D47-99AA-6106-7DD997C94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1F8B0-637E-E51E-1861-D70CCD96B0BE}"/>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6" name="Footer Placeholder 5">
            <a:extLst>
              <a:ext uri="{FF2B5EF4-FFF2-40B4-BE49-F238E27FC236}">
                <a16:creationId xmlns:a16="http://schemas.microsoft.com/office/drawing/2014/main" id="{1C06475A-CA93-DFD7-1A81-EA30183CC1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FBE3E7-002A-F5E9-57BF-301CB6F29584}"/>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204002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62B40-7CE4-F140-566D-0FDEB31B6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9D780A-088D-9A96-1977-2483EA6EE4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A1179D-6342-B47F-1E1B-0E6A32596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83773-FC95-DD00-D358-298035DC4364}"/>
              </a:ext>
            </a:extLst>
          </p:cNvPr>
          <p:cNvSpPr>
            <a:spLocks noGrp="1"/>
          </p:cNvSpPr>
          <p:nvPr>
            <p:ph type="dt" sz="half" idx="10"/>
          </p:nvPr>
        </p:nvSpPr>
        <p:spPr/>
        <p:txBody>
          <a:bodyPr/>
          <a:lstStyle/>
          <a:p>
            <a:fld id="{0CCD1D2B-6B48-4DB5-B90C-956F1E315FF1}" type="datetimeFigureOut">
              <a:rPr lang="en-GB" smtClean="0"/>
              <a:t>01/12/2022</a:t>
            </a:fld>
            <a:endParaRPr lang="en-GB"/>
          </a:p>
        </p:txBody>
      </p:sp>
      <p:sp>
        <p:nvSpPr>
          <p:cNvPr id="6" name="Footer Placeholder 5">
            <a:extLst>
              <a:ext uri="{FF2B5EF4-FFF2-40B4-BE49-F238E27FC236}">
                <a16:creationId xmlns:a16="http://schemas.microsoft.com/office/drawing/2014/main" id="{024F6EBB-C08F-60A2-6EF5-8BEB799ABA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BC7321-0475-F1A3-3165-52DECCF075F3}"/>
              </a:ext>
            </a:extLst>
          </p:cNvPr>
          <p:cNvSpPr>
            <a:spLocks noGrp="1"/>
          </p:cNvSpPr>
          <p:nvPr>
            <p:ph type="sldNum" sz="quarter" idx="12"/>
          </p:nvPr>
        </p:nvSpPr>
        <p:spPr/>
        <p:txBody>
          <a:bodyPr/>
          <a:lstStyle/>
          <a:p>
            <a:fld id="{326EBF1A-54BD-43EB-9308-1FBDA5561C66}" type="slidenum">
              <a:rPr lang="en-GB" smtClean="0"/>
              <a:t>‹#›</a:t>
            </a:fld>
            <a:endParaRPr lang="en-GB"/>
          </a:p>
        </p:txBody>
      </p:sp>
    </p:spTree>
    <p:extLst>
      <p:ext uri="{BB962C8B-B14F-4D97-AF65-F5344CB8AC3E}">
        <p14:creationId xmlns:p14="http://schemas.microsoft.com/office/powerpoint/2010/main" val="44112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7F3557-57F3-535C-1DBE-5869E48AC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096F65-E561-49B3-637B-8D43FA00F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CC5CD2-C9C4-BEE0-B58F-FD167C09E4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D1D2B-6B48-4DB5-B90C-956F1E315FF1}" type="datetimeFigureOut">
              <a:rPr lang="en-GB" smtClean="0"/>
              <a:t>01/12/2022</a:t>
            </a:fld>
            <a:endParaRPr lang="en-GB"/>
          </a:p>
        </p:txBody>
      </p:sp>
      <p:sp>
        <p:nvSpPr>
          <p:cNvPr id="5" name="Footer Placeholder 4">
            <a:extLst>
              <a:ext uri="{FF2B5EF4-FFF2-40B4-BE49-F238E27FC236}">
                <a16:creationId xmlns:a16="http://schemas.microsoft.com/office/drawing/2014/main" id="{DC0CA7F4-0FC6-17CB-3FCC-868A28425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EB377A6-CCC1-24B5-5446-01BAF714D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BF1A-54BD-43EB-9308-1FBDA5561C66}" type="slidenum">
              <a:rPr lang="en-GB" smtClean="0"/>
              <a:t>‹#›</a:t>
            </a:fld>
            <a:endParaRPr lang="en-GB"/>
          </a:p>
        </p:txBody>
      </p:sp>
    </p:spTree>
    <p:extLst>
      <p:ext uri="{BB962C8B-B14F-4D97-AF65-F5344CB8AC3E}">
        <p14:creationId xmlns:p14="http://schemas.microsoft.com/office/powerpoint/2010/main" val="94005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FE9E-5324-5E62-9F6B-DB1DBD781CFB}"/>
              </a:ext>
            </a:extLst>
          </p:cNvPr>
          <p:cNvSpPr>
            <a:spLocks noGrp="1"/>
          </p:cNvSpPr>
          <p:nvPr>
            <p:ph type="ctrTitle"/>
          </p:nvPr>
        </p:nvSpPr>
        <p:spPr>
          <a:xfrm>
            <a:off x="1524000" y="1653306"/>
            <a:ext cx="9144000" cy="2387600"/>
          </a:xfrm>
        </p:spPr>
        <p:txBody>
          <a:bodyPr>
            <a:normAutofit/>
          </a:bodyPr>
          <a:lstStyle/>
          <a:p>
            <a:r>
              <a:rPr lang="en-GB" dirty="0"/>
              <a:t>Persuasive Strategies across Conversational Contexts:</a:t>
            </a:r>
          </a:p>
        </p:txBody>
      </p:sp>
      <p:sp>
        <p:nvSpPr>
          <p:cNvPr id="3" name="Subtitle 2">
            <a:extLst>
              <a:ext uri="{FF2B5EF4-FFF2-40B4-BE49-F238E27FC236}">
                <a16:creationId xmlns:a16="http://schemas.microsoft.com/office/drawing/2014/main" id="{C2509523-BB0E-AAD9-C76B-DE922BA42586}"/>
              </a:ext>
            </a:extLst>
          </p:cNvPr>
          <p:cNvSpPr>
            <a:spLocks noGrp="1"/>
          </p:cNvSpPr>
          <p:nvPr>
            <p:ph type="subTitle" idx="1"/>
          </p:nvPr>
        </p:nvSpPr>
        <p:spPr>
          <a:xfrm>
            <a:off x="1524000" y="4231302"/>
            <a:ext cx="9144000" cy="1655762"/>
          </a:xfrm>
        </p:spPr>
        <p:txBody>
          <a:bodyPr/>
          <a:lstStyle/>
          <a:p>
            <a:r>
              <a:rPr lang="en-GB" dirty="0"/>
              <a:t>Development of a natural language processing tool to detect benign and malicious persuasion in online dialogue</a:t>
            </a:r>
          </a:p>
        </p:txBody>
      </p:sp>
      <p:pic>
        <p:nvPicPr>
          <p:cNvPr id="4" name="Picture 3">
            <a:extLst>
              <a:ext uri="{FF2B5EF4-FFF2-40B4-BE49-F238E27FC236}">
                <a16:creationId xmlns:a16="http://schemas.microsoft.com/office/drawing/2014/main" id="{F3783D08-FC42-22D2-92D1-0C50E0CEF5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7897" y="340137"/>
            <a:ext cx="2042314" cy="838200"/>
          </a:xfrm>
          <a:prstGeom prst="rect">
            <a:avLst/>
          </a:prstGeom>
        </p:spPr>
      </p:pic>
      <p:pic>
        <p:nvPicPr>
          <p:cNvPr id="5" name="Picture 4">
            <a:extLst>
              <a:ext uri="{FF2B5EF4-FFF2-40B4-BE49-F238E27FC236}">
                <a16:creationId xmlns:a16="http://schemas.microsoft.com/office/drawing/2014/main" id="{332266DD-470A-AFF6-99FD-FD2BD4D20F9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29433" y="0"/>
            <a:ext cx="1058333" cy="1066800"/>
          </a:xfrm>
          <a:prstGeom prst="rect">
            <a:avLst/>
          </a:prstGeom>
        </p:spPr>
      </p:pic>
      <p:sp>
        <p:nvSpPr>
          <p:cNvPr id="6" name="TextBox 5">
            <a:extLst>
              <a:ext uri="{FF2B5EF4-FFF2-40B4-BE49-F238E27FC236}">
                <a16:creationId xmlns:a16="http://schemas.microsoft.com/office/drawing/2014/main" id="{B4440EC6-B02F-DA88-0689-50D5AA60DDA2}"/>
              </a:ext>
            </a:extLst>
          </p:cNvPr>
          <p:cNvSpPr txBox="1"/>
          <p:nvPr/>
        </p:nvSpPr>
        <p:spPr>
          <a:xfrm>
            <a:off x="2588669" y="5563898"/>
            <a:ext cx="6631531" cy="646331"/>
          </a:xfrm>
          <a:prstGeom prst="rect">
            <a:avLst/>
          </a:prstGeom>
          <a:noFill/>
        </p:spPr>
        <p:txBody>
          <a:bodyPr wrap="square" rtlCol="0">
            <a:spAutoFit/>
          </a:bodyPr>
          <a:lstStyle/>
          <a:p>
            <a:r>
              <a:rPr lang="en-GB" dirty="0"/>
              <a:t>Kate Muir, Robert Thomas, Ekaterina </a:t>
            </a:r>
            <a:r>
              <a:rPr lang="en-GB" dirty="0" err="1"/>
              <a:t>Kochmar</a:t>
            </a:r>
            <a:r>
              <a:rPr lang="en-GB" dirty="0"/>
              <a:t>, Faye Walker, Nigel Dewdney, &amp; Adam </a:t>
            </a:r>
            <a:r>
              <a:rPr lang="en-GB" dirty="0" err="1"/>
              <a:t>Joinson</a:t>
            </a:r>
            <a:endParaRPr lang="en-GB" dirty="0"/>
          </a:p>
        </p:txBody>
      </p:sp>
    </p:spTree>
    <p:extLst>
      <p:ext uri="{BB962C8B-B14F-4D97-AF65-F5344CB8AC3E}">
        <p14:creationId xmlns:p14="http://schemas.microsoft.com/office/powerpoint/2010/main" val="198914561"/>
      </p:ext>
    </p:extLst>
  </p:cSld>
  <p:clrMapOvr>
    <a:masterClrMapping/>
  </p:clrMapOvr>
  <mc:AlternateContent xmlns:mc="http://schemas.openxmlformats.org/markup-compatibility/2006" xmlns:p14="http://schemas.microsoft.com/office/powerpoint/2010/main">
    <mc:Choice Requires="p14">
      <p:transition spd="slow" p14:dur="2000" advTm="32757"/>
    </mc:Choice>
    <mc:Fallback xmlns="">
      <p:transition spd="slow" advTm="327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7AAF802-16B8-FB9E-7AA2-E4C0EB2E980D}"/>
              </a:ext>
            </a:extLst>
          </p:cNvPr>
          <p:cNvPicPr>
            <a:picLocks noChangeAspect="1"/>
          </p:cNvPicPr>
          <p:nvPr/>
        </p:nvPicPr>
        <p:blipFill>
          <a:blip r:embed="rId2"/>
          <a:stretch>
            <a:fillRect/>
          </a:stretch>
        </p:blipFill>
        <p:spPr>
          <a:xfrm>
            <a:off x="2722880" y="-261387"/>
            <a:ext cx="6738285" cy="7119387"/>
          </a:xfrm>
          <a:prstGeom prst="rect">
            <a:avLst/>
          </a:prstGeom>
        </p:spPr>
      </p:pic>
    </p:spTree>
    <p:extLst>
      <p:ext uri="{BB962C8B-B14F-4D97-AF65-F5344CB8AC3E}">
        <p14:creationId xmlns:p14="http://schemas.microsoft.com/office/powerpoint/2010/main" val="494510661"/>
      </p:ext>
    </p:extLst>
  </p:cSld>
  <p:clrMapOvr>
    <a:masterClrMapping/>
  </p:clrMapOvr>
  <mc:AlternateContent xmlns:mc="http://schemas.openxmlformats.org/markup-compatibility/2006" xmlns:p14="http://schemas.microsoft.com/office/powerpoint/2010/main">
    <mc:Choice Requires="p14">
      <p:transition spd="slow" p14:dur="2000" advTm="16846"/>
    </mc:Choice>
    <mc:Fallback xmlns="">
      <p:transition spd="slow" advTm="1684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07F504-4F69-45D0-D9FC-E3508B175667}"/>
              </a:ext>
            </a:extLst>
          </p:cNvPr>
          <p:cNvSpPr>
            <a:spLocks noGrp="1"/>
          </p:cNvSpPr>
          <p:nvPr>
            <p:ph type="title"/>
          </p:nvPr>
        </p:nvSpPr>
        <p:spPr>
          <a:xfrm>
            <a:off x="524741" y="620392"/>
            <a:ext cx="3808268" cy="5504688"/>
          </a:xfrm>
        </p:spPr>
        <p:txBody>
          <a:bodyPr>
            <a:normAutofit/>
          </a:bodyPr>
          <a:lstStyle/>
          <a:p>
            <a:r>
              <a:rPr lang="en-GB" sz="6000" dirty="0">
                <a:solidFill>
                  <a:schemeClr val="bg1"/>
                </a:solidFill>
              </a:rPr>
              <a:t>Moves, Strategies and Techniques</a:t>
            </a:r>
          </a:p>
        </p:txBody>
      </p:sp>
      <p:graphicFrame>
        <p:nvGraphicFramePr>
          <p:cNvPr id="5" name="Content Placeholder 2">
            <a:extLst>
              <a:ext uri="{FF2B5EF4-FFF2-40B4-BE49-F238E27FC236}">
                <a16:creationId xmlns:a16="http://schemas.microsoft.com/office/drawing/2014/main" id="{221B8BAF-5910-845E-3E53-2409CB5B0F42}"/>
              </a:ext>
            </a:extLst>
          </p:cNvPr>
          <p:cNvGraphicFramePr>
            <a:graphicFrameLocks noGrp="1"/>
          </p:cNvGraphicFramePr>
          <p:nvPr>
            <p:ph idx="1"/>
            <p:extLst>
              <p:ext uri="{D42A27DB-BD31-4B8C-83A1-F6EECF244321}">
                <p14:modId xmlns:p14="http://schemas.microsoft.com/office/powerpoint/2010/main" val="333374458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3814308"/>
      </p:ext>
    </p:extLst>
  </p:cSld>
  <p:clrMapOvr>
    <a:masterClrMapping/>
  </p:clrMapOvr>
  <mc:AlternateContent xmlns:mc="http://schemas.openxmlformats.org/markup-compatibility/2006" xmlns:p14="http://schemas.microsoft.com/office/powerpoint/2010/main">
    <mc:Choice Requires="p14">
      <p:transition spd="slow" p14:dur="2000" advTm="118048"/>
    </mc:Choice>
    <mc:Fallback xmlns="">
      <p:transition spd="slow" advTm="11804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6C151-76F0-4917-A94E-6A5FB437E473}"/>
              </a:ext>
            </a:extLst>
          </p:cNvPr>
          <p:cNvSpPr>
            <a:spLocks noGrp="1"/>
          </p:cNvSpPr>
          <p:nvPr>
            <p:ph type="title"/>
          </p:nvPr>
        </p:nvSpPr>
        <p:spPr>
          <a:xfrm>
            <a:off x="1152653" y="1934328"/>
            <a:ext cx="4036334" cy="3448248"/>
          </a:xfrm>
        </p:spPr>
        <p:txBody>
          <a:bodyPr vert="horz" lIns="91440" tIns="45720" rIns="91440" bIns="45720" rtlCol="0" anchor="t">
            <a:normAutofit fontScale="90000"/>
          </a:bodyPr>
          <a:lstStyle/>
          <a:p>
            <a:r>
              <a:rPr lang="en-US" sz="5400" kern="1200" dirty="0">
                <a:solidFill>
                  <a:schemeClr val="tx1"/>
                </a:solidFill>
                <a:latin typeface="+mj-lt"/>
                <a:ea typeface="+mj-ea"/>
                <a:cs typeface="+mj-cs"/>
              </a:rPr>
              <a:t>Automating Persuasion Detection With Computer Science!</a:t>
            </a:r>
          </a:p>
        </p:txBody>
      </p:sp>
      <p:grpSp>
        <p:nvGrpSpPr>
          <p:cNvPr id="22" name="Group 2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EC7F9D-A657-8274-C4DD-0A00151E9536}"/>
              </a:ext>
            </a:extLst>
          </p:cNvPr>
          <p:cNvPicPr>
            <a:picLocks noChangeAspect="1"/>
          </p:cNvPicPr>
          <p:nvPr/>
        </p:nvPicPr>
        <p:blipFill rotWithShape="1">
          <a:blip r:embed="rId3"/>
          <a:srcRect l="1455" r="27445"/>
          <a:stretch/>
        </p:blipFill>
        <p:spPr>
          <a:xfrm>
            <a:off x="5922492" y="1209750"/>
            <a:ext cx="5536001" cy="4379747"/>
          </a:xfrm>
          <a:prstGeom prst="rect">
            <a:avLst/>
          </a:prstGeom>
        </p:spPr>
      </p:pic>
    </p:spTree>
    <p:extLst>
      <p:ext uri="{BB962C8B-B14F-4D97-AF65-F5344CB8AC3E}">
        <p14:creationId xmlns:p14="http://schemas.microsoft.com/office/powerpoint/2010/main" val="1705067936"/>
      </p:ext>
    </p:extLst>
  </p:cSld>
  <p:clrMapOvr>
    <a:masterClrMapping/>
  </p:clrMapOvr>
  <mc:AlternateContent xmlns:mc="http://schemas.openxmlformats.org/markup-compatibility/2006" xmlns:p14="http://schemas.microsoft.com/office/powerpoint/2010/main">
    <mc:Choice Requires="p14">
      <p:transition spd="slow" p14:dur="2000" advTm="22777"/>
    </mc:Choice>
    <mc:Fallback xmlns="">
      <p:transition spd="slow" advTm="2277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358CA-4B47-4E7D-9C73-895AA9209E44}"/>
              </a:ext>
            </a:extLst>
          </p:cNvPr>
          <p:cNvSpPr>
            <a:spLocks noGrp="1"/>
          </p:cNvSpPr>
          <p:nvPr>
            <p:ph type="title"/>
          </p:nvPr>
        </p:nvSpPr>
        <p:spPr>
          <a:xfrm>
            <a:off x="645064" y="525982"/>
            <a:ext cx="4282983" cy="1200361"/>
          </a:xfrm>
        </p:spPr>
        <p:txBody>
          <a:bodyPr anchor="b">
            <a:normAutofit/>
          </a:bodyPr>
          <a:lstStyle/>
          <a:p>
            <a:r>
              <a:rPr lang="en-GB" sz="3600" dirty="0"/>
              <a:t>Building a Dataset</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B5ABF0-D253-463F-A517-EC894A4E8453}"/>
              </a:ext>
            </a:extLst>
          </p:cNvPr>
          <p:cNvSpPr>
            <a:spLocks noGrp="1"/>
          </p:cNvSpPr>
          <p:nvPr>
            <p:ph idx="1"/>
          </p:nvPr>
        </p:nvSpPr>
        <p:spPr>
          <a:xfrm>
            <a:off x="645066" y="2031101"/>
            <a:ext cx="4282984" cy="3511943"/>
          </a:xfrm>
        </p:spPr>
        <p:txBody>
          <a:bodyPr anchor="ctr">
            <a:normAutofit/>
          </a:bodyPr>
          <a:lstStyle/>
          <a:p>
            <a:r>
              <a:rPr lang="en-GB" sz="1800" dirty="0"/>
              <a:t>Persuasion For Good </a:t>
            </a:r>
          </a:p>
          <a:p>
            <a:r>
              <a:rPr lang="en-GB" sz="1800" dirty="0"/>
              <a:t>Generated online using Amazon Mechanical Turk</a:t>
            </a:r>
          </a:p>
          <a:p>
            <a:r>
              <a:rPr lang="en-GB" sz="1800" dirty="0" err="1"/>
              <a:t>Persader</a:t>
            </a:r>
            <a:r>
              <a:rPr lang="en-GB" sz="1800" dirty="0"/>
              <a:t> tasked with persuading a </a:t>
            </a:r>
            <a:r>
              <a:rPr lang="en-GB" sz="1800" dirty="0" err="1"/>
              <a:t>persuadee</a:t>
            </a:r>
            <a:r>
              <a:rPr lang="en-GB" sz="1800" dirty="0"/>
              <a:t> to donate to charity, persuasively </a:t>
            </a:r>
          </a:p>
          <a:p>
            <a:endParaRPr lang="en-GB" sz="1800" dirty="0"/>
          </a:p>
        </p:txBody>
      </p:sp>
      <p:sp>
        <p:nvSpPr>
          <p:cNvPr id="23"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76F98E-8F64-433E-8956-A05EEADCF331}"/>
              </a:ext>
            </a:extLst>
          </p:cNvPr>
          <p:cNvPicPr>
            <a:picLocks noChangeAspect="1"/>
          </p:cNvPicPr>
          <p:nvPr/>
        </p:nvPicPr>
        <p:blipFill>
          <a:blip r:embed="rId3"/>
          <a:stretch>
            <a:fillRect/>
          </a:stretch>
        </p:blipFill>
        <p:spPr>
          <a:xfrm>
            <a:off x="5987738" y="1898526"/>
            <a:ext cx="5628018" cy="2828078"/>
          </a:xfrm>
          <a:prstGeom prst="rect">
            <a:avLst/>
          </a:prstGeom>
        </p:spPr>
      </p:pic>
    </p:spTree>
    <p:extLst>
      <p:ext uri="{BB962C8B-B14F-4D97-AF65-F5344CB8AC3E}">
        <p14:creationId xmlns:p14="http://schemas.microsoft.com/office/powerpoint/2010/main" val="225205786"/>
      </p:ext>
    </p:extLst>
  </p:cSld>
  <p:clrMapOvr>
    <a:masterClrMapping/>
  </p:clrMapOvr>
  <mc:AlternateContent xmlns:mc="http://schemas.openxmlformats.org/markup-compatibility/2006" xmlns:p14="http://schemas.microsoft.com/office/powerpoint/2010/main">
    <mc:Choice Requires="p14">
      <p:transition spd="slow" p14:dur="2000" advTm="74069"/>
    </mc:Choice>
    <mc:Fallback xmlns="">
      <p:transition spd="slow" advTm="7406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85580-11A5-4224-9343-F2D1C793262A}"/>
              </a:ext>
            </a:extLst>
          </p:cNvPr>
          <p:cNvSpPr>
            <a:spLocks noGrp="1"/>
          </p:cNvSpPr>
          <p:nvPr>
            <p:ph type="title"/>
          </p:nvPr>
        </p:nvSpPr>
        <p:spPr>
          <a:xfrm>
            <a:off x="589560" y="856180"/>
            <a:ext cx="4560584" cy="1128068"/>
          </a:xfrm>
        </p:spPr>
        <p:txBody>
          <a:bodyPr anchor="ctr">
            <a:normAutofit/>
          </a:bodyPr>
          <a:lstStyle/>
          <a:p>
            <a:r>
              <a:rPr lang="en-GB" sz="4000" dirty="0"/>
              <a:t>The Experiment </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484503-733B-4470-A83C-7B69094919E5}"/>
              </a:ext>
            </a:extLst>
          </p:cNvPr>
          <p:cNvSpPr>
            <a:spLocks noGrp="1"/>
          </p:cNvSpPr>
          <p:nvPr>
            <p:ph idx="1"/>
          </p:nvPr>
        </p:nvSpPr>
        <p:spPr>
          <a:xfrm>
            <a:off x="590719" y="2330505"/>
            <a:ext cx="4559425" cy="3979585"/>
          </a:xfrm>
        </p:spPr>
        <p:txBody>
          <a:bodyPr anchor="ctr">
            <a:normAutofit/>
          </a:bodyPr>
          <a:lstStyle/>
          <a:p>
            <a:r>
              <a:rPr lang="en-GB" sz="2000" dirty="0"/>
              <a:t>Open Source - </a:t>
            </a:r>
            <a:r>
              <a:rPr lang="en-GB" sz="2000" dirty="0" err="1"/>
              <a:t>Doccano</a:t>
            </a:r>
            <a:endParaRPr lang="en-GB" sz="2000" dirty="0"/>
          </a:p>
          <a:p>
            <a:r>
              <a:rPr lang="en-GB" sz="2000" dirty="0"/>
              <a:t>8 PhD Students</a:t>
            </a:r>
          </a:p>
          <a:p>
            <a:r>
              <a:rPr lang="en-GB" sz="2000" dirty="0"/>
              <a:t>Instructions</a:t>
            </a:r>
          </a:p>
          <a:p>
            <a:pPr lvl="1"/>
            <a:r>
              <a:rPr lang="en-GB" sz="2000" dirty="0"/>
              <a:t>Annotate only Persuader utterances</a:t>
            </a:r>
          </a:p>
          <a:p>
            <a:pPr lvl="1"/>
            <a:r>
              <a:rPr lang="en-GB" sz="2000" dirty="0"/>
              <a:t>Full Sentences </a:t>
            </a:r>
          </a:p>
          <a:p>
            <a:pPr lvl="1"/>
            <a:r>
              <a:rPr lang="en-GB" sz="2000" dirty="0"/>
              <a:t>More than one tag if necessary</a:t>
            </a:r>
          </a:p>
          <a:p>
            <a:pPr lvl="1"/>
            <a:r>
              <a:rPr lang="en-GB" sz="2000" dirty="0"/>
              <a:t>Mark as no persuasion if none present</a:t>
            </a:r>
            <a:endParaRPr lang="en-GB" sz="2400" dirty="0"/>
          </a:p>
          <a:p>
            <a:pPr marL="0" indent="0">
              <a:buNone/>
            </a:pPr>
            <a:endParaRPr lang="en-GB" sz="2000" dirty="0"/>
          </a:p>
        </p:txBody>
      </p:sp>
      <p:sp>
        <p:nvSpPr>
          <p:cNvPr id="23"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1B8F31-0DE6-4CCD-9B8F-384ED8F212BC}"/>
              </a:ext>
            </a:extLst>
          </p:cNvPr>
          <p:cNvPicPr>
            <a:picLocks noChangeAspect="1"/>
          </p:cNvPicPr>
          <p:nvPr/>
        </p:nvPicPr>
        <p:blipFill rotWithShape="1">
          <a:blip r:embed="rId3"/>
          <a:srcRect l="621" t="-1" r="4454" b="-1"/>
          <a:stretch/>
        </p:blipFill>
        <p:spPr>
          <a:xfrm>
            <a:off x="5873189" y="799352"/>
            <a:ext cx="5821987" cy="5259296"/>
          </a:xfrm>
          <a:prstGeom prst="rect">
            <a:avLst/>
          </a:prstGeom>
        </p:spPr>
      </p:pic>
    </p:spTree>
    <p:extLst>
      <p:ext uri="{BB962C8B-B14F-4D97-AF65-F5344CB8AC3E}">
        <p14:creationId xmlns:p14="http://schemas.microsoft.com/office/powerpoint/2010/main" val="981493292"/>
      </p:ext>
    </p:extLst>
  </p:cSld>
  <p:clrMapOvr>
    <a:masterClrMapping/>
  </p:clrMapOvr>
  <mc:AlternateContent xmlns:mc="http://schemas.openxmlformats.org/markup-compatibility/2006" xmlns:p14="http://schemas.microsoft.com/office/powerpoint/2010/main">
    <mc:Choice Requires="p14">
      <p:transition spd="slow" p14:dur="2000" advTm="48967"/>
    </mc:Choice>
    <mc:Fallback xmlns="">
      <p:transition spd="slow" advTm="4896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958A4-0A63-4A09-81C0-F6B64B849472}"/>
              </a:ext>
            </a:extLst>
          </p:cNvPr>
          <p:cNvSpPr>
            <a:spLocks noGrp="1"/>
          </p:cNvSpPr>
          <p:nvPr>
            <p:ph type="title"/>
          </p:nvPr>
        </p:nvSpPr>
        <p:spPr>
          <a:xfrm>
            <a:off x="1099425" y="1238081"/>
            <a:ext cx="4709345" cy="962953"/>
          </a:xfrm>
        </p:spPr>
        <p:txBody>
          <a:bodyPr anchor="b">
            <a:normAutofit/>
          </a:bodyPr>
          <a:lstStyle/>
          <a:p>
            <a:r>
              <a:rPr lang="en-GB" sz="3800" dirty="0"/>
              <a:t>Distilling the Taxonomy </a:t>
            </a:r>
          </a:p>
        </p:txBody>
      </p:sp>
      <p:sp>
        <p:nvSpPr>
          <p:cNvPr id="18" name="Rectangle 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C588C9-B9A7-47EF-ACC2-70CDDB7D5A4C}"/>
              </a:ext>
            </a:extLst>
          </p:cNvPr>
          <p:cNvSpPr>
            <a:spLocks noGrp="1"/>
          </p:cNvSpPr>
          <p:nvPr>
            <p:ph idx="1"/>
          </p:nvPr>
        </p:nvSpPr>
        <p:spPr>
          <a:xfrm>
            <a:off x="1100736" y="2508105"/>
            <a:ext cx="4709345" cy="3632493"/>
          </a:xfrm>
        </p:spPr>
        <p:txBody>
          <a:bodyPr anchor="ctr">
            <a:normAutofit/>
          </a:bodyPr>
          <a:lstStyle/>
          <a:p>
            <a:r>
              <a:rPr lang="en-GB" sz="2000" dirty="0"/>
              <a:t>Which tags can be merged?</a:t>
            </a:r>
          </a:p>
          <a:p>
            <a:r>
              <a:rPr lang="en-GB" sz="2000" dirty="0"/>
              <a:t>How many is too much?</a:t>
            </a:r>
          </a:p>
          <a:p>
            <a:r>
              <a:rPr lang="en-GB" sz="2000" dirty="0"/>
              <a:t>Can a human tell the difference between persuasion strategies?</a:t>
            </a:r>
          </a:p>
          <a:p>
            <a:pPr lvl="1"/>
            <a:r>
              <a:rPr lang="en-GB" sz="1600" dirty="0"/>
              <a:t>If a human struggles an AI will probably also struggle</a:t>
            </a:r>
          </a:p>
        </p:txBody>
      </p:sp>
      <p:pic>
        <p:nvPicPr>
          <p:cNvPr id="5" name="Picture 4">
            <a:extLst>
              <a:ext uri="{FF2B5EF4-FFF2-40B4-BE49-F238E27FC236}">
                <a16:creationId xmlns:a16="http://schemas.microsoft.com/office/drawing/2014/main" id="{DA1948C0-6712-443C-B6CD-D006B70B944F}"/>
              </a:ext>
            </a:extLst>
          </p:cNvPr>
          <p:cNvPicPr>
            <a:picLocks noChangeAspect="1"/>
          </p:cNvPicPr>
          <p:nvPr/>
        </p:nvPicPr>
        <p:blipFill rotWithShape="1">
          <a:blip r:embed="rId3"/>
          <a:srcRect l="1301" r="-2" b="-2"/>
          <a:stretch/>
        </p:blipFill>
        <p:spPr>
          <a:xfrm>
            <a:off x="6538366" y="1383738"/>
            <a:ext cx="4929098" cy="4756870"/>
          </a:xfrm>
          <a:prstGeom prst="rect">
            <a:avLst/>
          </a:prstGeom>
        </p:spPr>
      </p:pic>
    </p:spTree>
    <p:extLst>
      <p:ext uri="{BB962C8B-B14F-4D97-AF65-F5344CB8AC3E}">
        <p14:creationId xmlns:p14="http://schemas.microsoft.com/office/powerpoint/2010/main" val="2042748520"/>
      </p:ext>
    </p:extLst>
  </p:cSld>
  <p:clrMapOvr>
    <a:masterClrMapping/>
  </p:clrMapOvr>
  <mc:AlternateContent xmlns:mc="http://schemas.openxmlformats.org/markup-compatibility/2006" xmlns:p14="http://schemas.microsoft.com/office/powerpoint/2010/main">
    <mc:Choice Requires="p14">
      <p:transition spd="slow" p14:dur="2000" advTm="53313"/>
    </mc:Choice>
    <mc:Fallback xmlns="">
      <p:transition spd="slow" advTm="5331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6A054-7EFF-450E-833C-717E1F035207}"/>
              </a:ext>
            </a:extLst>
          </p:cNvPr>
          <p:cNvSpPr>
            <a:spLocks noGrp="1"/>
          </p:cNvSpPr>
          <p:nvPr>
            <p:ph type="title"/>
          </p:nvPr>
        </p:nvSpPr>
        <p:spPr>
          <a:xfrm>
            <a:off x="645064" y="525982"/>
            <a:ext cx="4282983" cy="1200361"/>
          </a:xfrm>
        </p:spPr>
        <p:txBody>
          <a:bodyPr anchor="b">
            <a:normAutofit/>
          </a:bodyPr>
          <a:lstStyle/>
          <a:p>
            <a:r>
              <a:rPr lang="en-GB" sz="3600" dirty="0"/>
              <a:t>Measuring Agreement</a:t>
            </a:r>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555EA0B0-8447-CFD7-FB69-93F319AB0ABF}"/>
              </a:ext>
            </a:extLst>
          </p:cNvPr>
          <p:cNvSpPr>
            <a:spLocks noGrp="1"/>
          </p:cNvSpPr>
          <p:nvPr>
            <p:ph idx="1"/>
          </p:nvPr>
        </p:nvSpPr>
        <p:spPr>
          <a:xfrm>
            <a:off x="645066" y="2031101"/>
            <a:ext cx="4282984" cy="3511943"/>
          </a:xfrm>
        </p:spPr>
        <p:txBody>
          <a:bodyPr anchor="ctr">
            <a:normAutofit/>
          </a:bodyPr>
          <a:lstStyle/>
          <a:p>
            <a:pPr lvl="1"/>
            <a:r>
              <a:rPr lang="en-US" sz="1400" dirty="0"/>
              <a:t>Observed Agreement</a:t>
            </a:r>
          </a:p>
          <a:p>
            <a:pPr lvl="2"/>
            <a:r>
              <a:rPr lang="en-US" sz="1000" dirty="0"/>
              <a:t>Total agreed out of total annotations </a:t>
            </a:r>
          </a:p>
          <a:p>
            <a:pPr lvl="1"/>
            <a:r>
              <a:rPr lang="en-US" sz="1400" dirty="0"/>
              <a:t>Cohen’s kappa</a:t>
            </a:r>
          </a:p>
          <a:p>
            <a:pPr lvl="2"/>
            <a:r>
              <a:rPr lang="en-US" sz="1000" dirty="0"/>
              <a:t>Measures agreement taking into account chance encounters </a:t>
            </a:r>
          </a:p>
          <a:p>
            <a:pPr lvl="2"/>
            <a:r>
              <a:rPr lang="en-US" sz="1000" dirty="0"/>
              <a:t>Can be interpreted as consistent agreement and not just by accident </a:t>
            </a:r>
          </a:p>
          <a:p>
            <a:pPr lvl="1"/>
            <a:r>
              <a:rPr lang="en-US" sz="1400" dirty="0"/>
              <a:t>Confusion matrix</a:t>
            </a:r>
          </a:p>
          <a:p>
            <a:pPr lvl="2"/>
            <a:r>
              <a:rPr lang="en-US" sz="1000" dirty="0" err="1"/>
              <a:t>Visualise</a:t>
            </a:r>
            <a:r>
              <a:rPr lang="en-US" sz="1000" dirty="0"/>
              <a:t> tags that are agreed on and which cause disagreement </a:t>
            </a:r>
          </a:p>
          <a:p>
            <a:pPr lvl="1"/>
            <a:r>
              <a:rPr lang="en-US" sz="1400" dirty="0"/>
              <a:t>Training session to discuss agreement </a:t>
            </a:r>
          </a:p>
          <a:p>
            <a:pPr lvl="2"/>
            <a:r>
              <a:rPr lang="en-US" sz="1000" dirty="0"/>
              <a:t>Tags can overlap </a:t>
            </a:r>
          </a:p>
          <a:p>
            <a:pPr lvl="2"/>
            <a:r>
              <a:rPr lang="en-US" sz="1000" dirty="0"/>
              <a:t>Language can be ambiguous </a:t>
            </a:r>
          </a:p>
          <a:p>
            <a:pPr lvl="2"/>
            <a:r>
              <a:rPr lang="en-US" sz="1000" dirty="0" err="1"/>
              <a:t>Minimise</a:t>
            </a:r>
            <a:r>
              <a:rPr lang="en-US" sz="1000" dirty="0"/>
              <a:t> the disagreement </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onfusion Matrix&#10;">
            <a:extLst>
              <a:ext uri="{FF2B5EF4-FFF2-40B4-BE49-F238E27FC236}">
                <a16:creationId xmlns:a16="http://schemas.microsoft.com/office/drawing/2014/main" id="{2A18D7FC-894C-416E-A433-B4AB294C5BC7}"/>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4934"/>
          <a:stretch/>
        </p:blipFill>
        <p:spPr>
          <a:xfrm>
            <a:off x="5987738" y="1173461"/>
            <a:ext cx="5628018" cy="4067133"/>
          </a:xfrm>
          <a:prstGeom prst="rect">
            <a:avLst/>
          </a:prstGeom>
        </p:spPr>
      </p:pic>
    </p:spTree>
    <p:extLst>
      <p:ext uri="{BB962C8B-B14F-4D97-AF65-F5344CB8AC3E}">
        <p14:creationId xmlns:p14="http://schemas.microsoft.com/office/powerpoint/2010/main" val="3322180096"/>
      </p:ext>
    </p:extLst>
  </p:cSld>
  <p:clrMapOvr>
    <a:masterClrMapping/>
  </p:clrMapOvr>
  <mc:AlternateContent xmlns:mc="http://schemas.openxmlformats.org/markup-compatibility/2006" xmlns:p14="http://schemas.microsoft.com/office/powerpoint/2010/main">
    <mc:Choice Requires="p14">
      <p:transition spd="slow" p14:dur="2000" advTm="52533"/>
    </mc:Choice>
    <mc:Fallback xmlns="">
      <p:transition spd="slow" advTm="525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ACAD5-4D91-4037-B3A4-E33C849F619E}"/>
              </a:ext>
            </a:extLst>
          </p:cNvPr>
          <p:cNvSpPr>
            <a:spLocks noGrp="1"/>
          </p:cNvSpPr>
          <p:nvPr>
            <p:ph type="title"/>
          </p:nvPr>
        </p:nvSpPr>
        <p:spPr>
          <a:xfrm>
            <a:off x="793662" y="386930"/>
            <a:ext cx="10066122" cy="1298448"/>
          </a:xfrm>
        </p:spPr>
        <p:txBody>
          <a:bodyPr anchor="b">
            <a:normAutofit/>
          </a:bodyPr>
          <a:lstStyle/>
          <a:p>
            <a:r>
              <a:rPr lang="en-GB" dirty="0"/>
              <a:t>Training a Classifier</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39F713FD-EA4F-6350-6A8B-7E914A5D8C87}"/>
              </a:ext>
            </a:extLst>
          </p:cNvPr>
          <p:cNvSpPr>
            <a:spLocks noGrp="1"/>
          </p:cNvSpPr>
          <p:nvPr>
            <p:ph idx="1"/>
          </p:nvPr>
        </p:nvSpPr>
        <p:spPr>
          <a:xfrm>
            <a:off x="793661" y="2599509"/>
            <a:ext cx="4530898" cy="3639450"/>
          </a:xfrm>
        </p:spPr>
        <p:txBody>
          <a:bodyPr anchor="ctr">
            <a:normAutofit/>
          </a:bodyPr>
          <a:lstStyle/>
          <a:p>
            <a:r>
              <a:rPr lang="en-US" sz="2000" dirty="0"/>
              <a:t>Bag of Words representation</a:t>
            </a:r>
          </a:p>
          <a:p>
            <a:pPr lvl="1"/>
            <a:r>
              <a:rPr lang="en-US" sz="1600" dirty="0"/>
              <a:t>Build vocabulary from training data</a:t>
            </a:r>
          </a:p>
          <a:p>
            <a:pPr lvl="1"/>
            <a:r>
              <a:rPr lang="en-US" sz="1600" dirty="0"/>
              <a:t>Generate vectors representing the sentence</a:t>
            </a:r>
          </a:p>
          <a:p>
            <a:pPr lvl="1"/>
            <a:r>
              <a:rPr lang="en-US" sz="1600" dirty="0"/>
              <a:t>Doesn’t include context or relationship between words</a:t>
            </a:r>
          </a:p>
          <a:p>
            <a:r>
              <a:rPr lang="en-US" sz="2000" dirty="0"/>
              <a:t>Trained using a feedforward neural network</a:t>
            </a:r>
          </a:p>
          <a:p>
            <a:pPr lvl="1"/>
            <a:r>
              <a:rPr lang="en-US" sz="1600" dirty="0"/>
              <a:t>Hidden layer learns latent features of the language </a:t>
            </a:r>
          </a:p>
          <a:p>
            <a:pPr lvl="1"/>
            <a:r>
              <a:rPr lang="en-US" sz="1600" dirty="0"/>
              <a:t>Aims to learn relationship between words and output labels </a:t>
            </a:r>
          </a:p>
          <a:p>
            <a:pPr lvl="1"/>
            <a:endParaRPr lang="en-US" sz="1600" dirty="0"/>
          </a:p>
        </p:txBody>
      </p:sp>
      <p:pic>
        <p:nvPicPr>
          <p:cNvPr id="7" name="Content Placeholder 6" descr="Text&#10;&#10;Description automatically generated with medium confidence">
            <a:extLst>
              <a:ext uri="{FF2B5EF4-FFF2-40B4-BE49-F238E27FC236}">
                <a16:creationId xmlns:a16="http://schemas.microsoft.com/office/drawing/2014/main" id="{729C9D29-578A-4CFB-9053-7912B06FE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723" y="2389218"/>
            <a:ext cx="5150277" cy="1686715"/>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B39E65E3-EC28-403E-A44F-D668FC43A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17" y="4075933"/>
            <a:ext cx="2662888" cy="2375296"/>
          </a:xfrm>
          <a:prstGeom prst="rect">
            <a:avLst/>
          </a:prstGeom>
        </p:spPr>
      </p:pic>
      <p:pic>
        <p:nvPicPr>
          <p:cNvPr id="8" name="Picture 7" descr="A close-up of a brain&#10;&#10;Description automatically generated with low confidence">
            <a:extLst>
              <a:ext uri="{FF2B5EF4-FFF2-40B4-BE49-F238E27FC236}">
                <a16:creationId xmlns:a16="http://schemas.microsoft.com/office/drawing/2014/main" id="{0563C792-99CA-4004-8308-601B777B97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2684" y="210416"/>
            <a:ext cx="2991353" cy="1651476"/>
          </a:xfrm>
          <a:prstGeom prst="rect">
            <a:avLst/>
          </a:prstGeom>
        </p:spPr>
      </p:pic>
    </p:spTree>
    <p:extLst>
      <p:ext uri="{BB962C8B-B14F-4D97-AF65-F5344CB8AC3E}">
        <p14:creationId xmlns:p14="http://schemas.microsoft.com/office/powerpoint/2010/main" val="1273445246"/>
      </p:ext>
    </p:extLst>
  </p:cSld>
  <p:clrMapOvr>
    <a:masterClrMapping/>
  </p:clrMapOvr>
  <mc:AlternateContent xmlns:mc="http://schemas.openxmlformats.org/markup-compatibility/2006" xmlns:p14="http://schemas.microsoft.com/office/powerpoint/2010/main">
    <mc:Choice Requires="p14">
      <p:transition spd="slow" p14:dur="2000" advTm="101388"/>
    </mc:Choice>
    <mc:Fallback xmlns="">
      <p:transition spd="slow" advTm="10138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C05F7-2B79-45D5-824B-323F4B19602B}"/>
              </a:ext>
            </a:extLst>
          </p:cNvPr>
          <p:cNvSpPr>
            <a:spLocks noGrp="1"/>
          </p:cNvSpPr>
          <p:nvPr>
            <p:ph type="title"/>
          </p:nvPr>
        </p:nvSpPr>
        <p:spPr>
          <a:xfrm>
            <a:off x="589560" y="856180"/>
            <a:ext cx="5279408" cy="1128068"/>
          </a:xfrm>
        </p:spPr>
        <p:txBody>
          <a:bodyPr anchor="ctr">
            <a:normAutofit/>
          </a:bodyPr>
          <a:lstStyle/>
          <a:p>
            <a:r>
              <a:rPr lang="en-GB" sz="4000" dirty="0"/>
              <a:t>Future steps </a:t>
            </a:r>
          </a:p>
        </p:txBody>
      </p:sp>
      <p:grpSp>
        <p:nvGrpSpPr>
          <p:cNvPr id="22" name="Group 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1E4364-E51F-442D-B49E-BFD8EB6F3B04}"/>
              </a:ext>
            </a:extLst>
          </p:cNvPr>
          <p:cNvSpPr>
            <a:spLocks noGrp="1"/>
          </p:cNvSpPr>
          <p:nvPr>
            <p:ph idx="1"/>
          </p:nvPr>
        </p:nvSpPr>
        <p:spPr>
          <a:xfrm>
            <a:off x="590719" y="2330505"/>
            <a:ext cx="5278066" cy="3979585"/>
          </a:xfrm>
        </p:spPr>
        <p:txBody>
          <a:bodyPr anchor="ctr">
            <a:normAutofit/>
          </a:bodyPr>
          <a:lstStyle/>
          <a:p>
            <a:r>
              <a:rPr lang="en-GB" sz="2000" dirty="0"/>
              <a:t>Deeper Models </a:t>
            </a:r>
          </a:p>
          <a:p>
            <a:pPr lvl="1"/>
            <a:r>
              <a:rPr lang="en-GB" sz="2000" dirty="0"/>
              <a:t>Include context</a:t>
            </a:r>
          </a:p>
          <a:p>
            <a:pPr lvl="1"/>
            <a:r>
              <a:rPr lang="en-GB" sz="2000" dirty="0"/>
              <a:t>More complex representation of language</a:t>
            </a:r>
          </a:p>
          <a:p>
            <a:r>
              <a:rPr lang="en-GB" sz="2000" dirty="0"/>
              <a:t>More Data to learn from </a:t>
            </a:r>
          </a:p>
          <a:p>
            <a:pPr lvl="1"/>
            <a:r>
              <a:rPr lang="en-GB" sz="2000" dirty="0"/>
              <a:t>Identify further sources of persuasive language</a:t>
            </a:r>
          </a:p>
          <a:p>
            <a:r>
              <a:rPr lang="en-GB" sz="2400" dirty="0"/>
              <a:t>Open source web app</a:t>
            </a:r>
          </a:p>
          <a:p>
            <a:endParaRPr lang="en-GB" sz="2000" dirty="0"/>
          </a:p>
          <a:p>
            <a:pPr lvl="1"/>
            <a:endParaRPr lang="en-GB" sz="2000" dirty="0"/>
          </a:p>
        </p:txBody>
      </p:sp>
      <p:sp>
        <p:nvSpPr>
          <p:cNvPr id="28" name="Rectangle 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B2C0904A-EC2E-41F8-A31C-23B686EE3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503" y="428030"/>
            <a:ext cx="4845487" cy="2822510"/>
          </a:xfrm>
          <a:prstGeom prst="rect">
            <a:avLst/>
          </a:prstGeom>
        </p:spPr>
      </p:pic>
      <p:sp>
        <p:nvSpPr>
          <p:cNvPr id="32" name="Rectangle 3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933814"/>
      </p:ext>
    </p:extLst>
  </p:cSld>
  <p:clrMapOvr>
    <a:masterClrMapping/>
  </p:clrMapOvr>
  <mc:AlternateContent xmlns:mc="http://schemas.openxmlformats.org/markup-compatibility/2006" xmlns:p14="http://schemas.microsoft.com/office/powerpoint/2010/main">
    <mc:Choice Requires="p14">
      <p:transition spd="slow" p14:dur="2000" advTm="33868"/>
    </mc:Choice>
    <mc:Fallback xmlns="">
      <p:transition spd="slow" advTm="3386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E2F397B-4BB1-48C6-9EE0-C8B339968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F739A-83B5-46C1-AFEC-CB606205191D}"/>
              </a:ext>
            </a:extLst>
          </p:cNvPr>
          <p:cNvSpPr>
            <a:spLocks noGrp="1"/>
          </p:cNvSpPr>
          <p:nvPr>
            <p:ph type="title"/>
          </p:nvPr>
        </p:nvSpPr>
        <p:spPr>
          <a:xfrm>
            <a:off x="1113809" y="2814150"/>
            <a:ext cx="5095797" cy="2605597"/>
          </a:xfrm>
        </p:spPr>
        <p:txBody>
          <a:bodyPr vert="horz" lIns="91440" tIns="45720" rIns="91440" bIns="45720" rtlCol="0" anchor="t">
            <a:normAutofit/>
          </a:bodyPr>
          <a:lstStyle/>
          <a:p>
            <a:r>
              <a:rPr lang="en-US" sz="6200" dirty="0"/>
              <a:t>Thank you for listening!</a:t>
            </a:r>
          </a:p>
        </p:txBody>
      </p:sp>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96618"/>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856C990-1500-4B50-B148-B7E1943FE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5" y="268076"/>
            <a:ext cx="4479729" cy="282632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C178FB-461A-42C5-B079-557ECAC31B1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2169" y="535227"/>
            <a:ext cx="2271882" cy="2290058"/>
          </a:xfrm>
          <a:prstGeom prst="rect">
            <a:avLst/>
          </a:prstGeom>
        </p:spPr>
      </p:pic>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6" y="3308462"/>
            <a:ext cx="4479729" cy="282632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0E9B481-A576-403E-B7C5-4A1C3EF0FE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83134" y="3912659"/>
            <a:ext cx="3969953" cy="1629335"/>
          </a:xfrm>
          <a:prstGeom prst="rect">
            <a:avLst/>
          </a:prstGeom>
        </p:spPr>
      </p:pic>
      <p:sp>
        <p:nvSpPr>
          <p:cNvPr id="26"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16753" y="6353865"/>
            <a:ext cx="4478419" cy="46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503353"/>
      </p:ext>
    </p:extLst>
  </p:cSld>
  <p:clrMapOvr>
    <a:masterClrMapping/>
  </p:clrMapOvr>
  <mc:AlternateContent xmlns:mc="http://schemas.openxmlformats.org/markup-compatibility/2006" xmlns:p14="http://schemas.microsoft.com/office/powerpoint/2010/main">
    <mc:Choice Requires="p14">
      <p:transition spd="slow" p14:dur="2000" advTm="2937"/>
    </mc:Choice>
    <mc:Fallback xmlns="">
      <p:transition spd="slow" advTm="29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D7DF-9EB8-41DE-B8B0-A379A2E76A68}"/>
              </a:ext>
            </a:extLst>
          </p:cNvPr>
          <p:cNvSpPr>
            <a:spLocks noGrp="1"/>
          </p:cNvSpPr>
          <p:nvPr>
            <p:ph type="title"/>
          </p:nvPr>
        </p:nvSpPr>
        <p:spPr>
          <a:xfrm>
            <a:off x="648929" y="629266"/>
            <a:ext cx="3651467" cy="1676603"/>
          </a:xfrm>
        </p:spPr>
        <p:txBody>
          <a:bodyPr>
            <a:normAutofit fontScale="90000"/>
          </a:bodyPr>
          <a:lstStyle/>
          <a:p>
            <a:r>
              <a:rPr lang="en-GB" dirty="0"/>
              <a:t>Identifying malicious persuasion</a:t>
            </a:r>
          </a:p>
        </p:txBody>
      </p:sp>
      <p:sp>
        <p:nvSpPr>
          <p:cNvPr id="9" name="Content Placeholder 8">
            <a:extLst>
              <a:ext uri="{FF2B5EF4-FFF2-40B4-BE49-F238E27FC236}">
                <a16:creationId xmlns:a16="http://schemas.microsoft.com/office/drawing/2014/main" id="{6FD66E65-B8F6-49FD-9C5E-2E37A390D019}"/>
              </a:ext>
            </a:extLst>
          </p:cNvPr>
          <p:cNvSpPr>
            <a:spLocks noGrp="1"/>
          </p:cNvSpPr>
          <p:nvPr>
            <p:ph idx="1"/>
          </p:nvPr>
        </p:nvSpPr>
        <p:spPr>
          <a:xfrm>
            <a:off x="648931" y="2438400"/>
            <a:ext cx="3651466" cy="4133850"/>
          </a:xfrm>
        </p:spPr>
        <p:txBody>
          <a:bodyPr>
            <a:normAutofit/>
          </a:bodyPr>
          <a:lstStyle/>
          <a:p>
            <a:r>
              <a:rPr lang="en-US" sz="1800" dirty="0"/>
              <a:t>Given a set of dialogues (forum interactions, messages, emails </a:t>
            </a:r>
            <a:r>
              <a:rPr lang="en-US" sz="1800" dirty="0" err="1"/>
              <a:t>etc</a:t>
            </a:r>
            <a:r>
              <a:rPr lang="en-US" sz="1800" dirty="0"/>
              <a:t>) how can we tell benign persuasion attempts (“Come to the pub tonight?”) from malicious persuasion attempts (“Take off all your clothes?”) without manually reading everything?</a:t>
            </a:r>
            <a:br>
              <a:rPr lang="en-US" sz="1800" dirty="0"/>
            </a:br>
            <a:endParaRPr lang="en-US" sz="1800" dirty="0"/>
          </a:p>
          <a:p>
            <a:r>
              <a:rPr lang="en-US" sz="1800" dirty="0"/>
              <a:t>Project aims to develop </a:t>
            </a:r>
            <a:r>
              <a:rPr lang="en-GB" sz="1800" dirty="0"/>
              <a:t>automated computerized tool to analyse transcripts of conversations to identify the presence of malicious persuasion</a:t>
            </a:r>
            <a:endParaRPr lang="en-US" sz="1800" dirty="0"/>
          </a:p>
        </p:txBody>
      </p:sp>
      <p:pic>
        <p:nvPicPr>
          <p:cNvPr id="5" name="Content Placeholder 4" descr="A picture containing text&#10;&#10;Description automatically generated">
            <a:extLst>
              <a:ext uri="{FF2B5EF4-FFF2-40B4-BE49-F238E27FC236}">
                <a16:creationId xmlns:a16="http://schemas.microsoft.com/office/drawing/2014/main" id="{E3B0B3A7-2924-4B0B-BD09-DCB84F20C72A}"/>
              </a:ext>
            </a:extLst>
          </p:cNvPr>
          <p:cNvPicPr>
            <a:picLocks noChangeAspect="1"/>
          </p:cNvPicPr>
          <p:nvPr/>
        </p:nvPicPr>
        <p:blipFill rotWithShape="1">
          <a:blip r:embed="rId2">
            <a:extLst>
              <a:ext uri="{28A0092B-C50C-407E-A947-70E740481C1C}">
                <a14:useLocalDpi xmlns:a14="http://schemas.microsoft.com/office/drawing/2010/main" val="0"/>
              </a:ext>
            </a:extLst>
          </a:blip>
          <a:srcRect r="26485" b="-1"/>
          <a:stretch/>
        </p:blipFill>
        <p:spPr>
          <a:xfrm>
            <a:off x="4639056" y="10"/>
            <a:ext cx="7552944" cy="6857990"/>
          </a:xfrm>
          <a:prstGeom prst="rect">
            <a:avLst/>
          </a:prstGeom>
          <a:effectLst/>
        </p:spPr>
      </p:pic>
    </p:spTree>
    <p:extLst>
      <p:ext uri="{BB962C8B-B14F-4D97-AF65-F5344CB8AC3E}">
        <p14:creationId xmlns:p14="http://schemas.microsoft.com/office/powerpoint/2010/main" val="4241406297"/>
      </p:ext>
    </p:extLst>
  </p:cSld>
  <p:clrMapOvr>
    <a:masterClrMapping/>
  </p:clrMapOvr>
  <mc:AlternateContent xmlns:mc="http://schemas.openxmlformats.org/markup-compatibility/2006" xmlns:p14="http://schemas.microsoft.com/office/powerpoint/2010/main">
    <mc:Choice Requires="p14">
      <p:transition spd="slow" p14:dur="2000" advTm="47283"/>
    </mc:Choice>
    <mc:Fallback xmlns="">
      <p:transition spd="slow" advTm="4728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0C3A-FE32-483F-8149-FE47E0F0DF91}"/>
              </a:ext>
            </a:extLst>
          </p:cNvPr>
          <p:cNvSpPr>
            <a:spLocks noGrp="1"/>
          </p:cNvSpPr>
          <p:nvPr>
            <p:ph type="title"/>
          </p:nvPr>
        </p:nvSpPr>
        <p:spPr>
          <a:xfrm>
            <a:off x="6096000" y="147522"/>
            <a:ext cx="5244301" cy="1538130"/>
          </a:xfrm>
        </p:spPr>
        <p:txBody>
          <a:bodyPr vert="horz" lIns="91440" tIns="45720" rIns="91440" bIns="45720" rtlCol="0" anchor="ctr">
            <a:normAutofit/>
          </a:bodyPr>
          <a:lstStyle/>
          <a:p>
            <a:r>
              <a:rPr lang="en-US" kern="1200" dirty="0">
                <a:solidFill>
                  <a:schemeClr val="tx1"/>
                </a:solidFill>
                <a:latin typeface="+mj-lt"/>
                <a:ea typeface="+mj-ea"/>
                <a:cs typeface="+mj-cs"/>
              </a:rPr>
              <a:t>Conversational Moves in Persuasion</a:t>
            </a:r>
          </a:p>
        </p:txBody>
      </p:sp>
      <p:pic>
        <p:nvPicPr>
          <p:cNvPr id="7" name="Picture 4" descr="transcript.png">
            <a:extLst>
              <a:ext uri="{FF2B5EF4-FFF2-40B4-BE49-F238E27FC236}">
                <a16:creationId xmlns:a16="http://schemas.microsoft.com/office/drawing/2014/main" id="{A7BCFC68-A874-405F-A8C0-7C1EA8BAE481}"/>
              </a:ext>
            </a:extLst>
          </p:cNvPr>
          <p:cNvPicPr>
            <a:picLocks noChangeAspect="1"/>
          </p:cNvPicPr>
          <p:nvPr/>
        </p:nvPicPr>
        <p:blipFill>
          <a:blip r:embed="rId2" cstate="print"/>
          <a:stretch>
            <a:fillRect/>
          </a:stretch>
        </p:blipFill>
        <p:spPr bwMode="auto">
          <a:xfrm>
            <a:off x="896058" y="445980"/>
            <a:ext cx="4290963" cy="5762445"/>
          </a:xfrm>
          <a:prstGeom prst="rect">
            <a:avLst/>
          </a:prstGeom>
          <a:noFill/>
        </p:spPr>
      </p:pic>
      <p:sp>
        <p:nvSpPr>
          <p:cNvPr id="6" name="TextBox 5">
            <a:extLst>
              <a:ext uri="{FF2B5EF4-FFF2-40B4-BE49-F238E27FC236}">
                <a16:creationId xmlns:a16="http://schemas.microsoft.com/office/drawing/2014/main" id="{2E600D67-0B93-4A0D-B48B-948C0EAC8EDA}"/>
              </a:ext>
            </a:extLst>
          </p:cNvPr>
          <p:cNvSpPr txBox="1"/>
          <p:nvPr/>
        </p:nvSpPr>
        <p:spPr>
          <a:xfrm>
            <a:off x="5956649" y="1685652"/>
            <a:ext cx="3873152" cy="5024826"/>
          </a:xfrm>
          <a:prstGeom prst="rect">
            <a:avLst/>
          </a:prstGeom>
        </p:spPr>
        <p:txBody>
          <a:bodyPr vert="horz" lIns="91440" tIns="45720" rIns="91440" bIns="45720" rtlCol="0">
            <a:normAutofit fontScale="85000" lnSpcReduction="20000"/>
          </a:bodyPr>
          <a:lstStyle/>
          <a:p>
            <a:pPr marL="285750" indent="-228600">
              <a:lnSpc>
                <a:spcPct val="90000"/>
              </a:lnSpc>
              <a:spcAft>
                <a:spcPts val="600"/>
              </a:spcAft>
              <a:buFont typeface="Arial" panose="020B0604020202020204" pitchFamily="34" charset="0"/>
              <a:buChar char="•"/>
            </a:pPr>
            <a:r>
              <a:rPr lang="en-US" sz="3300" dirty="0"/>
              <a:t>We use move analysis (Swales, 1981) as an overarching framework</a:t>
            </a:r>
          </a:p>
          <a:p>
            <a:pPr marL="285750" indent="-228600">
              <a:lnSpc>
                <a:spcPct val="90000"/>
              </a:lnSpc>
              <a:spcAft>
                <a:spcPts val="600"/>
              </a:spcAft>
              <a:buFont typeface="Arial" panose="020B0604020202020204" pitchFamily="34" charset="0"/>
              <a:buChar char="•"/>
            </a:pPr>
            <a:r>
              <a:rPr lang="en-US" sz="3300" dirty="0"/>
              <a:t>Chiang and Grant (2017) identified moves that characterize online grooming conversations</a:t>
            </a:r>
          </a:p>
          <a:p>
            <a:pPr marL="742950" lvl="1" indent="-228600">
              <a:lnSpc>
                <a:spcPct val="90000"/>
              </a:lnSpc>
              <a:spcAft>
                <a:spcPts val="600"/>
              </a:spcAft>
              <a:buFont typeface="Arial" panose="020B0604020202020204" pitchFamily="34" charset="0"/>
              <a:buChar char="•"/>
            </a:pPr>
            <a:r>
              <a:rPr lang="en-US" sz="3300" dirty="0"/>
              <a:t>E.g., building rapport; building sexual rapport; assessing likelihood and extent of engagement</a:t>
            </a:r>
            <a:endParaRPr lang="en-US" sz="1100" dirty="0"/>
          </a:p>
        </p:txBody>
      </p:sp>
      <p:sp>
        <p:nvSpPr>
          <p:cNvPr id="8" name="Left Bracket 7">
            <a:extLst>
              <a:ext uri="{FF2B5EF4-FFF2-40B4-BE49-F238E27FC236}">
                <a16:creationId xmlns:a16="http://schemas.microsoft.com/office/drawing/2014/main" id="{901D5A05-58D7-4654-AE66-0570413863DA}"/>
              </a:ext>
            </a:extLst>
          </p:cNvPr>
          <p:cNvSpPr/>
          <p:nvPr/>
        </p:nvSpPr>
        <p:spPr>
          <a:xfrm>
            <a:off x="493803" y="381401"/>
            <a:ext cx="262904" cy="1628775"/>
          </a:xfrm>
          <a:prstGeom prst="leftBracket">
            <a:avLst>
              <a:gd name="adj" fmla="val 85624"/>
            </a:avLst>
          </a:prstGeom>
          <a:ln w="635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C415B969-E500-43E7-8E46-84F86C8EAC5F}"/>
              </a:ext>
            </a:extLst>
          </p:cNvPr>
          <p:cNvSpPr/>
          <p:nvPr/>
        </p:nvSpPr>
        <p:spPr>
          <a:xfrm>
            <a:off x="3041539" y="4275275"/>
            <a:ext cx="2069476" cy="17501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Bracket 9">
            <a:extLst>
              <a:ext uri="{FF2B5EF4-FFF2-40B4-BE49-F238E27FC236}">
                <a16:creationId xmlns:a16="http://schemas.microsoft.com/office/drawing/2014/main" id="{D250E76A-7EDC-469C-8F2E-7959F20F1EEA}"/>
              </a:ext>
            </a:extLst>
          </p:cNvPr>
          <p:cNvSpPr/>
          <p:nvPr/>
        </p:nvSpPr>
        <p:spPr>
          <a:xfrm>
            <a:off x="5187022" y="3955983"/>
            <a:ext cx="241626" cy="2368995"/>
          </a:xfrm>
          <a:prstGeom prst="rightBracket">
            <a:avLst>
              <a:gd name="adj" fmla="val 87964"/>
            </a:avLst>
          </a:prstGeom>
          <a:ln w="635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ectangle 14">
            <a:extLst>
              <a:ext uri="{FF2B5EF4-FFF2-40B4-BE49-F238E27FC236}">
                <a16:creationId xmlns:a16="http://schemas.microsoft.com/office/drawing/2014/main" id="{04A7BC05-9287-47E0-B778-0FF65F557D4B}"/>
              </a:ext>
            </a:extLst>
          </p:cNvPr>
          <p:cNvSpPr/>
          <p:nvPr/>
        </p:nvSpPr>
        <p:spPr>
          <a:xfrm>
            <a:off x="870556" y="644893"/>
            <a:ext cx="2151777" cy="1232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3545280"/>
      </p:ext>
    </p:extLst>
  </p:cSld>
  <p:clrMapOvr>
    <a:masterClrMapping/>
  </p:clrMapOvr>
  <mc:AlternateContent xmlns:mc="http://schemas.openxmlformats.org/markup-compatibility/2006" xmlns:p14="http://schemas.microsoft.com/office/powerpoint/2010/main">
    <mc:Choice Requires="p14">
      <p:transition spd="slow" p14:dur="2000" advTm="88977"/>
    </mc:Choice>
    <mc:Fallback xmlns="">
      <p:transition spd="slow" advTm="8897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Devil face with no fill">
            <a:extLst>
              <a:ext uri="{FF2B5EF4-FFF2-40B4-BE49-F238E27FC236}">
                <a16:creationId xmlns:a16="http://schemas.microsoft.com/office/drawing/2014/main" id="{6C18FA0A-6196-4575-A983-FB8AB061E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4107" y="2095220"/>
            <a:ext cx="1673624" cy="1673624"/>
          </a:xfrm>
          <a:prstGeom prst="rect">
            <a:avLst/>
          </a:prstGeom>
        </p:spPr>
      </p:pic>
      <p:sp>
        <p:nvSpPr>
          <p:cNvPr id="6" name="Thought Bubble: Cloud 5">
            <a:extLst>
              <a:ext uri="{FF2B5EF4-FFF2-40B4-BE49-F238E27FC236}">
                <a16:creationId xmlns:a16="http://schemas.microsoft.com/office/drawing/2014/main" id="{C29F875B-33D6-41EE-80F4-D2D93971E954}"/>
              </a:ext>
            </a:extLst>
          </p:cNvPr>
          <p:cNvSpPr/>
          <p:nvPr/>
        </p:nvSpPr>
        <p:spPr>
          <a:xfrm>
            <a:off x="185657" y="303056"/>
            <a:ext cx="2588023" cy="1444464"/>
          </a:xfrm>
          <a:prstGeom prst="cloudCallout">
            <a:avLst>
              <a:gd name="adj1" fmla="val 60648"/>
              <a:gd name="adj2" fmla="val 65134"/>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Build rapport</a:t>
            </a:r>
          </a:p>
        </p:txBody>
      </p:sp>
      <p:sp>
        <p:nvSpPr>
          <p:cNvPr id="7" name="Speech Bubble: Rectangle with Corners Rounded 6">
            <a:extLst>
              <a:ext uri="{FF2B5EF4-FFF2-40B4-BE49-F238E27FC236}">
                <a16:creationId xmlns:a16="http://schemas.microsoft.com/office/drawing/2014/main" id="{61F58CAE-21BA-423F-BE97-A02DFD9558B7}"/>
              </a:ext>
            </a:extLst>
          </p:cNvPr>
          <p:cNvSpPr/>
          <p:nvPr/>
        </p:nvSpPr>
        <p:spPr>
          <a:xfrm>
            <a:off x="4965462" y="110888"/>
            <a:ext cx="3870960" cy="1074060"/>
          </a:xfrm>
          <a:prstGeom prst="wedgeRoundRectCallout">
            <a:avLst>
              <a:gd name="adj1" fmla="val -66346"/>
              <a:gd name="adj2" fmla="val 6083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t>
            </a:r>
            <a:r>
              <a:rPr lang="en-GB" dirty="0">
                <a:solidFill>
                  <a:srgbClr val="FF0000"/>
                </a:solidFill>
              </a:rPr>
              <a:t>I</a:t>
            </a:r>
            <a:r>
              <a:rPr lang="en-GB" dirty="0">
                <a:solidFill>
                  <a:schemeClr val="tx1"/>
                </a:solidFill>
              </a:rPr>
              <a:t> like cats.  </a:t>
            </a:r>
            <a:r>
              <a:rPr lang="en-GB" dirty="0">
                <a:solidFill>
                  <a:srgbClr val="FF0000"/>
                </a:solidFill>
              </a:rPr>
              <a:t>I</a:t>
            </a:r>
            <a:r>
              <a:rPr lang="en-GB" dirty="0">
                <a:solidFill>
                  <a:schemeClr val="tx1"/>
                </a:solidFill>
              </a:rPr>
              <a:t> have a cat called fluffy.”</a:t>
            </a:r>
          </a:p>
        </p:txBody>
      </p:sp>
      <p:sp>
        <p:nvSpPr>
          <p:cNvPr id="8" name="Thought Bubble: Cloud 7">
            <a:extLst>
              <a:ext uri="{FF2B5EF4-FFF2-40B4-BE49-F238E27FC236}">
                <a16:creationId xmlns:a16="http://schemas.microsoft.com/office/drawing/2014/main" id="{C4FEB792-4B87-4A0C-9A50-26A72859051A}"/>
              </a:ext>
            </a:extLst>
          </p:cNvPr>
          <p:cNvSpPr/>
          <p:nvPr/>
        </p:nvSpPr>
        <p:spPr>
          <a:xfrm>
            <a:off x="185659" y="4181634"/>
            <a:ext cx="2831862" cy="1528286"/>
          </a:xfrm>
          <a:prstGeom prst="cloudCallout">
            <a:avLst>
              <a:gd name="adj1" fmla="val 44522"/>
              <a:gd name="adj2" fmla="val -8215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Assess target potential</a:t>
            </a:r>
          </a:p>
        </p:txBody>
      </p:sp>
      <p:sp>
        <p:nvSpPr>
          <p:cNvPr id="9" name="Speech Bubble: Rectangle with Corners Rounded 8">
            <a:extLst>
              <a:ext uri="{FF2B5EF4-FFF2-40B4-BE49-F238E27FC236}">
                <a16:creationId xmlns:a16="http://schemas.microsoft.com/office/drawing/2014/main" id="{6A8379A6-A344-4CDE-B448-D4D6D6D2E26B}"/>
              </a:ext>
            </a:extLst>
          </p:cNvPr>
          <p:cNvSpPr/>
          <p:nvPr/>
        </p:nvSpPr>
        <p:spPr>
          <a:xfrm>
            <a:off x="4965462" y="4766834"/>
            <a:ext cx="3955018" cy="1115806"/>
          </a:xfrm>
          <a:prstGeom prst="wedgeRoundRectCallout">
            <a:avLst>
              <a:gd name="adj1" fmla="val -81613"/>
              <a:gd name="adj2" fmla="val -6998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r>
              <a:rPr lang="en-GB" dirty="0">
                <a:solidFill>
                  <a:schemeClr val="tx1"/>
                </a:solidFill>
              </a:rPr>
              <a:t>How do you pay for your cat? Do you have your own </a:t>
            </a:r>
            <a:r>
              <a:rPr lang="en-GB" dirty="0">
                <a:solidFill>
                  <a:srgbClr val="FF0000"/>
                </a:solidFill>
              </a:rPr>
              <a:t>bank account?</a:t>
            </a:r>
            <a:r>
              <a:rPr lang="en-GB" dirty="0"/>
              <a:t>?”</a:t>
            </a:r>
          </a:p>
        </p:txBody>
      </p:sp>
      <p:sp>
        <p:nvSpPr>
          <p:cNvPr id="10" name="Speech Bubble: Rectangle with Corners Rounded 9">
            <a:extLst>
              <a:ext uri="{FF2B5EF4-FFF2-40B4-BE49-F238E27FC236}">
                <a16:creationId xmlns:a16="http://schemas.microsoft.com/office/drawing/2014/main" id="{61E0DE99-2188-41F4-AE7D-1B59412597E8}"/>
              </a:ext>
            </a:extLst>
          </p:cNvPr>
          <p:cNvSpPr/>
          <p:nvPr/>
        </p:nvSpPr>
        <p:spPr>
          <a:xfrm>
            <a:off x="4970540" y="1429224"/>
            <a:ext cx="3870960" cy="816136"/>
          </a:xfrm>
          <a:prstGeom prst="wedgeRoundRectCallout">
            <a:avLst>
              <a:gd name="adj1" fmla="val 74967"/>
              <a:gd name="adj2" fmla="val 10731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 too!  Cats are the best!”</a:t>
            </a:r>
          </a:p>
        </p:txBody>
      </p:sp>
      <p:sp>
        <p:nvSpPr>
          <p:cNvPr id="11" name="Speech Bubble: Rectangle with Corners Rounded 10">
            <a:extLst>
              <a:ext uri="{FF2B5EF4-FFF2-40B4-BE49-F238E27FC236}">
                <a16:creationId xmlns:a16="http://schemas.microsoft.com/office/drawing/2014/main" id="{AC507A98-D34E-4DC6-818F-002A4C37AB3B}"/>
              </a:ext>
            </a:extLst>
          </p:cNvPr>
          <p:cNvSpPr/>
          <p:nvPr/>
        </p:nvSpPr>
        <p:spPr>
          <a:xfrm>
            <a:off x="4965462" y="2668230"/>
            <a:ext cx="3955018" cy="760770"/>
          </a:xfrm>
          <a:prstGeom prst="wedgeRoundRectCallout">
            <a:avLst>
              <a:gd name="adj1" fmla="val -66157"/>
              <a:gd name="adj2" fmla="val 395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“Cats are real pricy to keep though </a:t>
            </a:r>
            <a:r>
              <a:rPr lang="en-GB" dirty="0">
                <a:solidFill>
                  <a:schemeClr val="tx1"/>
                </a:solidFill>
                <a:sym typeface="Wingdings" panose="05000000000000000000" pitchFamily="2" charset="2"/>
              </a:rPr>
              <a:t>”</a:t>
            </a:r>
            <a:endParaRPr lang="en-GB" dirty="0">
              <a:solidFill>
                <a:schemeClr val="tx1"/>
              </a:solidFill>
            </a:endParaRPr>
          </a:p>
        </p:txBody>
      </p:sp>
      <p:sp>
        <p:nvSpPr>
          <p:cNvPr id="12" name="Speech Bubble: Rectangle with Corners Rounded 11">
            <a:extLst>
              <a:ext uri="{FF2B5EF4-FFF2-40B4-BE49-F238E27FC236}">
                <a16:creationId xmlns:a16="http://schemas.microsoft.com/office/drawing/2014/main" id="{161DFAB3-3D89-46C3-9AD8-6D5D92BC5837}"/>
              </a:ext>
            </a:extLst>
          </p:cNvPr>
          <p:cNvSpPr/>
          <p:nvPr/>
        </p:nvSpPr>
        <p:spPr>
          <a:xfrm>
            <a:off x="4965462" y="3728642"/>
            <a:ext cx="3870960" cy="816136"/>
          </a:xfrm>
          <a:prstGeom prst="wedgeRoundRectCallout">
            <a:avLst>
              <a:gd name="adj1" fmla="val 80741"/>
              <a:gd name="adj2" fmla="val -6696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“Yeah”</a:t>
            </a:r>
          </a:p>
        </p:txBody>
      </p:sp>
      <p:pic>
        <p:nvPicPr>
          <p:cNvPr id="14" name="Graphic 13" descr="Angel face with no fill">
            <a:extLst>
              <a:ext uri="{FF2B5EF4-FFF2-40B4-BE49-F238E27FC236}">
                <a16:creationId xmlns:a16="http://schemas.microsoft.com/office/drawing/2014/main" id="{C9B3564B-D753-4D81-B76A-C122E5ACAA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95840" y="2367202"/>
            <a:ext cx="1574800" cy="1574800"/>
          </a:xfrm>
          <a:prstGeom prst="rect">
            <a:avLst/>
          </a:prstGeom>
        </p:spPr>
      </p:pic>
      <p:sp>
        <p:nvSpPr>
          <p:cNvPr id="17" name="Rectangle: Rounded Corners 16">
            <a:extLst>
              <a:ext uri="{FF2B5EF4-FFF2-40B4-BE49-F238E27FC236}">
                <a16:creationId xmlns:a16="http://schemas.microsoft.com/office/drawing/2014/main" id="{9D23FB40-F805-40FD-88CC-D38B67165B3A}"/>
              </a:ext>
            </a:extLst>
          </p:cNvPr>
          <p:cNvSpPr/>
          <p:nvPr/>
        </p:nvSpPr>
        <p:spPr>
          <a:xfrm>
            <a:off x="185657" y="6177280"/>
            <a:ext cx="2760743" cy="59944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Conversational Move</a:t>
            </a:r>
          </a:p>
        </p:txBody>
      </p:sp>
      <p:sp>
        <p:nvSpPr>
          <p:cNvPr id="18" name="Rectangle: Rounded Corners 17">
            <a:extLst>
              <a:ext uri="{FF2B5EF4-FFF2-40B4-BE49-F238E27FC236}">
                <a16:creationId xmlns:a16="http://schemas.microsoft.com/office/drawing/2014/main" id="{89D5C2D4-56B2-47F6-9D45-98DCD80D3910}"/>
              </a:ext>
            </a:extLst>
          </p:cNvPr>
          <p:cNvSpPr/>
          <p:nvPr/>
        </p:nvSpPr>
        <p:spPr>
          <a:xfrm>
            <a:off x="4038599" y="6163280"/>
            <a:ext cx="2760743" cy="5994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Tactic</a:t>
            </a:r>
          </a:p>
        </p:txBody>
      </p:sp>
      <p:sp>
        <p:nvSpPr>
          <p:cNvPr id="19" name="Rectangle: Rounded Corners 18">
            <a:extLst>
              <a:ext uri="{FF2B5EF4-FFF2-40B4-BE49-F238E27FC236}">
                <a16:creationId xmlns:a16="http://schemas.microsoft.com/office/drawing/2014/main" id="{5D474B11-3FA9-46EE-8255-1F07939BBD27}"/>
              </a:ext>
            </a:extLst>
          </p:cNvPr>
          <p:cNvSpPr/>
          <p:nvPr/>
        </p:nvSpPr>
        <p:spPr>
          <a:xfrm>
            <a:off x="8920480" y="363144"/>
            <a:ext cx="2760743" cy="5994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Personal Disclosure</a:t>
            </a:r>
          </a:p>
        </p:txBody>
      </p:sp>
      <p:sp>
        <p:nvSpPr>
          <p:cNvPr id="20" name="Rectangle: Rounded Corners 19">
            <a:extLst>
              <a:ext uri="{FF2B5EF4-FFF2-40B4-BE49-F238E27FC236}">
                <a16:creationId xmlns:a16="http://schemas.microsoft.com/office/drawing/2014/main" id="{C1E20965-01CF-495C-A830-48CFEED25C65}"/>
              </a:ext>
            </a:extLst>
          </p:cNvPr>
          <p:cNvSpPr/>
          <p:nvPr/>
        </p:nvSpPr>
        <p:spPr>
          <a:xfrm>
            <a:off x="9115584" y="4188896"/>
            <a:ext cx="2760743" cy="5994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Finance related question</a:t>
            </a:r>
          </a:p>
        </p:txBody>
      </p:sp>
      <p:sp>
        <p:nvSpPr>
          <p:cNvPr id="23" name="Rectangle: Rounded Corners 22">
            <a:extLst>
              <a:ext uri="{FF2B5EF4-FFF2-40B4-BE49-F238E27FC236}">
                <a16:creationId xmlns:a16="http://schemas.microsoft.com/office/drawing/2014/main" id="{33C75322-8FD8-4D63-85C4-1B2699A23522}"/>
              </a:ext>
            </a:extLst>
          </p:cNvPr>
          <p:cNvSpPr/>
          <p:nvPr/>
        </p:nvSpPr>
        <p:spPr>
          <a:xfrm>
            <a:off x="7307341" y="6147672"/>
            <a:ext cx="2122410" cy="5994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Linguistic technique</a:t>
            </a:r>
          </a:p>
        </p:txBody>
      </p:sp>
      <p:sp>
        <p:nvSpPr>
          <p:cNvPr id="24" name="Arrow: Right 23">
            <a:extLst>
              <a:ext uri="{FF2B5EF4-FFF2-40B4-BE49-F238E27FC236}">
                <a16:creationId xmlns:a16="http://schemas.microsoft.com/office/drawing/2014/main" id="{16282D6F-3AB1-4172-8BA5-45A0B237D530}"/>
              </a:ext>
            </a:extLst>
          </p:cNvPr>
          <p:cNvSpPr/>
          <p:nvPr/>
        </p:nvSpPr>
        <p:spPr>
          <a:xfrm rot="10800000">
            <a:off x="6799340" y="6289488"/>
            <a:ext cx="508000" cy="375023"/>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A7E8DAA8-5642-40F7-AC33-5D5785470F2B}"/>
              </a:ext>
            </a:extLst>
          </p:cNvPr>
          <p:cNvSpPr/>
          <p:nvPr/>
        </p:nvSpPr>
        <p:spPr>
          <a:xfrm rot="10800000">
            <a:off x="2946398" y="6289488"/>
            <a:ext cx="1092201" cy="347024"/>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423693"/>
      </p:ext>
    </p:extLst>
  </p:cSld>
  <p:clrMapOvr>
    <a:masterClrMapping/>
  </p:clrMapOvr>
  <mc:AlternateContent xmlns:mc="http://schemas.openxmlformats.org/markup-compatibility/2006" xmlns:p14="http://schemas.microsoft.com/office/powerpoint/2010/main">
    <mc:Choice Requires="p14">
      <p:transition spd="slow" p14:dur="2000" advTm="70366"/>
    </mc:Choice>
    <mc:Fallback xmlns="">
      <p:transition spd="slow" advTm="7036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B731-9096-6749-1FA8-35153DD126F3}"/>
              </a:ext>
            </a:extLst>
          </p:cNvPr>
          <p:cNvSpPr>
            <a:spLocks noGrp="1"/>
          </p:cNvSpPr>
          <p:nvPr>
            <p:ph type="title"/>
          </p:nvPr>
        </p:nvSpPr>
        <p:spPr>
          <a:xfrm>
            <a:off x="4965430" y="629268"/>
            <a:ext cx="6586491" cy="1286160"/>
          </a:xfrm>
        </p:spPr>
        <p:txBody>
          <a:bodyPr anchor="b">
            <a:normAutofit/>
          </a:bodyPr>
          <a:lstStyle/>
          <a:p>
            <a:r>
              <a:rPr lang="en-GB" sz="4100" dirty="0"/>
              <a:t>Building theoretical model of persuasion in dialogue</a:t>
            </a:r>
          </a:p>
        </p:txBody>
      </p:sp>
      <p:sp>
        <p:nvSpPr>
          <p:cNvPr id="3" name="Content Placeholder 2">
            <a:extLst>
              <a:ext uri="{FF2B5EF4-FFF2-40B4-BE49-F238E27FC236}">
                <a16:creationId xmlns:a16="http://schemas.microsoft.com/office/drawing/2014/main" id="{138F1650-B4B0-AB6D-9DA5-C37FCE0F48F6}"/>
              </a:ext>
            </a:extLst>
          </p:cNvPr>
          <p:cNvSpPr>
            <a:spLocks noGrp="1"/>
          </p:cNvSpPr>
          <p:nvPr>
            <p:ph idx="1"/>
          </p:nvPr>
        </p:nvSpPr>
        <p:spPr>
          <a:xfrm>
            <a:off x="4965431" y="2438400"/>
            <a:ext cx="5035819" cy="4305298"/>
          </a:xfrm>
        </p:spPr>
        <p:txBody>
          <a:bodyPr>
            <a:normAutofit fontScale="92500" lnSpcReduction="20000"/>
          </a:bodyPr>
          <a:lstStyle/>
          <a:p>
            <a:r>
              <a:rPr lang="en-GB" sz="3000" dirty="0"/>
              <a:t>Systematic search of psychology, linguistics, and computational linguistics literature</a:t>
            </a:r>
          </a:p>
          <a:p>
            <a:r>
              <a:rPr lang="en-US" sz="3000" dirty="0">
                <a:effectLst/>
                <a:ea typeface="Calibri" panose="020F0502020204030204" pitchFamily="34" charset="0"/>
              </a:rPr>
              <a:t>List of moves assessed for those which appeared across multiple contexts and grouped into conceptually similar moves and strategies</a:t>
            </a:r>
          </a:p>
          <a:p>
            <a:r>
              <a:rPr lang="en-US" sz="3000" dirty="0">
                <a:ea typeface="Calibri" panose="020F0502020204030204" pitchFamily="34" charset="0"/>
              </a:rPr>
              <a:t>Initial list of ten conversational moves which appeared across conversational contexts</a:t>
            </a:r>
            <a:endParaRPr lang="en-US" sz="2000" dirty="0">
              <a:effectLst/>
              <a:ea typeface="Calibri" panose="020F0502020204030204" pitchFamily="34" charset="0"/>
            </a:endParaRPr>
          </a:p>
        </p:txBody>
      </p:sp>
      <p:pic>
        <p:nvPicPr>
          <p:cNvPr id="5" name="Picture 4" descr="Multi-coloured dialogue boxes">
            <a:extLst>
              <a:ext uri="{FF2B5EF4-FFF2-40B4-BE49-F238E27FC236}">
                <a16:creationId xmlns:a16="http://schemas.microsoft.com/office/drawing/2014/main" id="{5E954DAE-3D82-1F91-F103-EFB345859C46}"/>
              </a:ext>
            </a:extLst>
          </p:cNvPr>
          <p:cNvPicPr>
            <a:picLocks noChangeAspect="1"/>
          </p:cNvPicPr>
          <p:nvPr/>
        </p:nvPicPr>
        <p:blipFill rotWithShape="1">
          <a:blip r:embed="rId2"/>
          <a:srcRect l="21756" r="25860"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90C2F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820264"/>
      </p:ext>
    </p:extLst>
  </p:cSld>
  <p:clrMapOvr>
    <a:masterClrMapping/>
  </p:clrMapOvr>
  <mc:AlternateContent xmlns:mc="http://schemas.openxmlformats.org/markup-compatibility/2006" xmlns:p14="http://schemas.microsoft.com/office/powerpoint/2010/main">
    <mc:Choice Requires="p14">
      <p:transition spd="slow" p14:dur="2000" advTm="25389"/>
    </mc:Choice>
    <mc:Fallback xmlns="">
      <p:transition spd="slow" advTm="2538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72963A5-5D7C-91A7-6DCF-6F40196E00A1}"/>
              </a:ext>
            </a:extLst>
          </p:cNvPr>
          <p:cNvGraphicFramePr>
            <a:graphicFrameLocks noGrp="1"/>
          </p:cNvGraphicFramePr>
          <p:nvPr>
            <p:ph idx="1"/>
            <p:extLst>
              <p:ext uri="{D42A27DB-BD31-4B8C-83A1-F6EECF244321}">
                <p14:modId xmlns:p14="http://schemas.microsoft.com/office/powerpoint/2010/main" val="700243907"/>
              </p:ext>
            </p:extLst>
          </p:nvPr>
        </p:nvGraphicFramePr>
        <p:xfrm>
          <a:off x="176981" y="255639"/>
          <a:ext cx="11523407" cy="6328147"/>
        </p:xfrm>
        <a:graphic>
          <a:graphicData uri="http://schemas.openxmlformats.org/drawingml/2006/table">
            <a:tbl>
              <a:tblPr firstRow="1" firstCol="1" bandRow="1"/>
              <a:tblGrid>
                <a:gridCol w="1366684">
                  <a:extLst>
                    <a:ext uri="{9D8B030D-6E8A-4147-A177-3AD203B41FA5}">
                      <a16:colId xmlns:a16="http://schemas.microsoft.com/office/drawing/2014/main" val="1232083872"/>
                    </a:ext>
                  </a:extLst>
                </a:gridCol>
                <a:gridCol w="2330245">
                  <a:extLst>
                    <a:ext uri="{9D8B030D-6E8A-4147-A177-3AD203B41FA5}">
                      <a16:colId xmlns:a16="http://schemas.microsoft.com/office/drawing/2014/main" val="3156860751"/>
                    </a:ext>
                  </a:extLst>
                </a:gridCol>
                <a:gridCol w="5073445">
                  <a:extLst>
                    <a:ext uri="{9D8B030D-6E8A-4147-A177-3AD203B41FA5}">
                      <a16:colId xmlns:a16="http://schemas.microsoft.com/office/drawing/2014/main" val="2195636918"/>
                    </a:ext>
                  </a:extLst>
                </a:gridCol>
                <a:gridCol w="2753033">
                  <a:extLst>
                    <a:ext uri="{9D8B030D-6E8A-4147-A177-3AD203B41FA5}">
                      <a16:colId xmlns:a16="http://schemas.microsoft.com/office/drawing/2014/main" val="4098788466"/>
                    </a:ext>
                  </a:extLst>
                </a:gridCol>
              </a:tblGrid>
              <a:tr h="151663">
                <a:tc>
                  <a:txBody>
                    <a:bodyPr/>
                    <a:lstStyle/>
                    <a:p>
                      <a:pPr algn="l">
                        <a:lnSpc>
                          <a:spcPct val="150000"/>
                        </a:lnSpc>
                        <a:spcAft>
                          <a:spcPts val="800"/>
                        </a:spcAft>
                      </a:pPr>
                      <a:r>
                        <a:rPr lang="en-GB" sz="1200" b="1">
                          <a:effectLst/>
                          <a:latin typeface="Times New Roman" panose="02020603050405020304" pitchFamily="18" charset="0"/>
                          <a:ea typeface="Times New Roman" panose="02020603050405020304" pitchFamily="18" charset="0"/>
                          <a:cs typeface="Times New Roman" panose="02020603050405020304" pitchFamily="18" charset="0"/>
                        </a:rPr>
                        <a:t>Move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b="1">
                          <a:effectLst/>
                          <a:latin typeface="Times New Roman" panose="02020603050405020304" pitchFamily="18" charset="0"/>
                          <a:ea typeface="Times New Roman" panose="02020603050405020304" pitchFamily="18" charset="0"/>
                          <a:cs typeface="Times New Roman" panose="02020603050405020304" pitchFamily="18" charset="0"/>
                        </a:rPr>
                        <a:t>Contexts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lnSpc>
                          <a:spcPct val="150000"/>
                        </a:lnSpc>
                        <a:spcAft>
                          <a:spcPts val="800"/>
                        </a:spcAft>
                      </a:pPr>
                      <a:r>
                        <a:rPr lang="en-GB" sz="1200" b="1">
                          <a:effectLst/>
                          <a:latin typeface="Times New Roman" panose="02020603050405020304" pitchFamily="18" charset="0"/>
                          <a:ea typeface="Times New Roman" panose="02020603050405020304" pitchFamily="18" charset="0"/>
                          <a:cs typeface="Times New Roman" panose="02020603050405020304" pitchFamily="18" charset="0"/>
                        </a:rPr>
                        <a:t>Source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GB"/>
                    </a:p>
                  </a:txBody>
                  <a:tcPr/>
                </a:tc>
                <a:extLst>
                  <a:ext uri="{0D108BD9-81ED-4DB2-BD59-A6C34878D82A}">
                    <a16:rowId xmlns:a16="http://schemas.microsoft.com/office/drawing/2014/main" val="3483394600"/>
                  </a:ext>
                </a:extLst>
              </a:tr>
              <a:tr h="151663">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b="1">
                          <a:effectLst/>
                          <a:latin typeface="Times New Roman" panose="02020603050405020304" pitchFamily="18" charset="0"/>
                          <a:ea typeface="Times New Roman" panose="02020603050405020304" pitchFamily="18" charset="0"/>
                          <a:cs typeface="Times New Roman" panose="02020603050405020304" pitchFamily="18" charset="0"/>
                        </a:rPr>
                        <a:t>Data-driven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b="1">
                          <a:effectLst/>
                          <a:latin typeface="Times New Roman" panose="02020603050405020304" pitchFamily="18" charset="0"/>
                          <a:ea typeface="Times New Roman" panose="02020603050405020304" pitchFamily="18" charset="0"/>
                          <a:cs typeface="Times New Roman" panose="02020603050405020304" pitchFamily="18" charset="0"/>
                        </a:rPr>
                        <a:t>Theory-driven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9793419"/>
                  </a:ext>
                </a:extLst>
              </a:tr>
              <a:tr h="151663">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Rapport and liking</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Generic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Wang et al. (2019)</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Marwell and Schmitt (1967)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37751471"/>
                  </a:ext>
                </a:extLst>
              </a:tr>
              <a:tr h="323990">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Grooming</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Chiang and Grant (2017); Chiang and Grant (2018)</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Edwards and Leatherman (2009)</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4157961945"/>
                  </a:ext>
                </a:extLst>
              </a:tr>
              <a:tr h="323990">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Negotiations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Young, Martell, Anand, Ortiz, and Gilbert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1113155235"/>
                  </a:ext>
                </a:extLst>
              </a:tr>
              <a:tr h="151663">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Argumentation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Bender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804753334"/>
                  </a:ext>
                </a:extLst>
              </a:tr>
              <a:tr h="151663">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Children and teen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Sinha, Zhao, and Cassell (2015)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3006645"/>
                  </a:ext>
                </a:extLst>
              </a:tr>
              <a:tr h="151663">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Ideological</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Prentice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1100260030"/>
                  </a:ext>
                </a:extLst>
              </a:tr>
              <a:tr h="151663">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327313"/>
                  </a:ext>
                </a:extLst>
              </a:tr>
              <a:tr h="151663">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Negotiating</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Generic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D'Zurilla (1966); Ho (2018)</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7650414"/>
                  </a:ext>
                </a:extLst>
              </a:tr>
              <a:tr h="151663">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Negotiations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Young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Sokolova and Szpakowicz (2007)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2190484385"/>
                  </a:ext>
                </a:extLst>
              </a:tr>
              <a:tr h="323990">
                <a:tc>
                  <a:txBody>
                    <a:bodyPr/>
                    <a:lstStyle/>
                    <a:p>
                      <a:pPr algn="l">
                        <a:lnSpc>
                          <a:spcPct val="107000"/>
                        </a:lnSpc>
                      </a:pPr>
                      <a:endParaRPr lang="en-GB" sz="1200" dirty="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Children and teen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Bartsch, Wright, and Estes (2010), Palan and Wilkes (1997)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1265372714"/>
                  </a:ext>
                </a:extLst>
              </a:tr>
              <a:tr h="151663">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4169000"/>
                  </a:ext>
                </a:extLst>
              </a:tr>
              <a:tr h="496317">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Promising rewards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Generic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Barton and Eggly (2009); Scully and Moital (2016)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Adler, Iacobelli, and Gutstein (2016); Marwell and Schmitt (1967); Wilson (2003)</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98584418"/>
                  </a:ext>
                </a:extLst>
              </a:tr>
              <a:tr h="151663">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Children and teen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Bartsch et al. (2010)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2849273430"/>
                  </a:ext>
                </a:extLst>
              </a:tr>
              <a:tr h="151663">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Ideological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Prentice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27495024"/>
                  </a:ext>
                </a:extLst>
              </a:tr>
              <a:tr h="151663">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901265"/>
                  </a:ext>
                </a:extLst>
              </a:tr>
              <a:tr h="620715">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Appeals to emotion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Generic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Rocklage, Rucker, and Nordgren (2018); Scully &amp; Moital (2016);</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Wang et al (2019)</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Marwell &amp; Schmitt (1967); Adler et al. (2016); </a:t>
                      </a:r>
                      <a:r>
                        <a:rPr lang="en-US" sz="1200" i="1">
                          <a:effectLst/>
                          <a:latin typeface="Times New Roman" panose="02020603050405020304" pitchFamily="18" charset="0"/>
                          <a:ea typeface="Calibri" panose="020F0502020204030204" pitchFamily="34" charset="0"/>
                          <a:cs typeface="Times New Roman" panose="02020603050405020304" pitchFamily="18" charset="0"/>
                        </a:rPr>
                        <a:t>Ferrari (2007)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36697249"/>
                  </a:ext>
                </a:extLst>
              </a:tr>
              <a:tr h="151663">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Ideological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Prentice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1646201558"/>
                  </a:ext>
                </a:extLst>
              </a:tr>
              <a:tr h="151663">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Children and teen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Palan &amp; Wilkes (1997)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a:noFill/>
                    </a:lnB>
                  </a:tcPr>
                </a:tc>
                <a:extLst>
                  <a:ext uri="{0D108BD9-81ED-4DB2-BD59-A6C34878D82A}">
                    <a16:rowId xmlns:a16="http://schemas.microsoft.com/office/drawing/2014/main" val="3127764390"/>
                  </a:ext>
                </a:extLst>
              </a:tr>
              <a:tr h="323990">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Logical Arguments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Hidey, Musi, Hwang, Muresan, and McKeown (2017)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07000"/>
                        </a:lnSpc>
                      </a:pPr>
                      <a:endParaRPr lang="en-GB" sz="1200" dirty="0">
                        <a:effectLst/>
                        <a:latin typeface="Calibri" panose="020F0502020204030204" pitchFamily="34" charset="0"/>
                        <a:cs typeface="Arial" panose="020B0604020202020204" pitchFamily="34" charset="0"/>
                      </a:endParaRPr>
                    </a:p>
                  </a:txBody>
                  <a:tcPr marL="29899" marR="298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082527"/>
                  </a:ext>
                </a:extLst>
              </a:tr>
            </a:tbl>
          </a:graphicData>
        </a:graphic>
      </p:graphicFrame>
    </p:spTree>
    <p:extLst>
      <p:ext uri="{BB962C8B-B14F-4D97-AF65-F5344CB8AC3E}">
        <p14:creationId xmlns:p14="http://schemas.microsoft.com/office/powerpoint/2010/main" val="3924482907"/>
      </p:ext>
    </p:extLst>
  </p:cSld>
  <p:clrMapOvr>
    <a:masterClrMapping/>
  </p:clrMapOvr>
  <mc:AlternateContent xmlns:mc="http://schemas.openxmlformats.org/markup-compatibility/2006" xmlns:p14="http://schemas.microsoft.com/office/powerpoint/2010/main">
    <mc:Choice Requires="p14">
      <p:transition spd="slow" p14:dur="2000" advTm="26852"/>
    </mc:Choice>
    <mc:Fallback xmlns="">
      <p:transition spd="slow" advTm="268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0C31475-7E9F-F30D-18CF-461B2213C5E8}"/>
              </a:ext>
            </a:extLst>
          </p:cNvPr>
          <p:cNvGraphicFramePr>
            <a:graphicFrameLocks noGrp="1"/>
          </p:cNvGraphicFramePr>
          <p:nvPr>
            <p:ph idx="1"/>
            <p:extLst>
              <p:ext uri="{D42A27DB-BD31-4B8C-83A1-F6EECF244321}">
                <p14:modId xmlns:p14="http://schemas.microsoft.com/office/powerpoint/2010/main" val="3293726244"/>
              </p:ext>
            </p:extLst>
          </p:nvPr>
        </p:nvGraphicFramePr>
        <p:xfrm>
          <a:off x="314632" y="1278195"/>
          <a:ext cx="11039168" cy="4030374"/>
        </p:xfrm>
        <a:graphic>
          <a:graphicData uri="http://schemas.openxmlformats.org/drawingml/2006/table">
            <a:tbl>
              <a:tblPr firstRow="1" firstCol="1" bandRow="1"/>
              <a:tblGrid>
                <a:gridCol w="2759792">
                  <a:extLst>
                    <a:ext uri="{9D8B030D-6E8A-4147-A177-3AD203B41FA5}">
                      <a16:colId xmlns:a16="http://schemas.microsoft.com/office/drawing/2014/main" val="3028086048"/>
                    </a:ext>
                  </a:extLst>
                </a:gridCol>
                <a:gridCol w="2759792">
                  <a:extLst>
                    <a:ext uri="{9D8B030D-6E8A-4147-A177-3AD203B41FA5}">
                      <a16:colId xmlns:a16="http://schemas.microsoft.com/office/drawing/2014/main" val="85340870"/>
                    </a:ext>
                  </a:extLst>
                </a:gridCol>
                <a:gridCol w="2759792">
                  <a:extLst>
                    <a:ext uri="{9D8B030D-6E8A-4147-A177-3AD203B41FA5}">
                      <a16:colId xmlns:a16="http://schemas.microsoft.com/office/drawing/2014/main" val="935238889"/>
                    </a:ext>
                  </a:extLst>
                </a:gridCol>
                <a:gridCol w="2759792">
                  <a:extLst>
                    <a:ext uri="{9D8B030D-6E8A-4147-A177-3AD203B41FA5}">
                      <a16:colId xmlns:a16="http://schemas.microsoft.com/office/drawing/2014/main" val="807275540"/>
                    </a:ext>
                  </a:extLst>
                </a:gridCol>
              </a:tblGrid>
              <a:tr h="1374521">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Guilt tripping</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Generic persuasion</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Scully &amp;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Moital</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(2016);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Vangelisti</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Daly, and Rudnick (1991);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Wang et al (2019)</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50000"/>
                        </a:lnSpc>
                        <a:spcAft>
                          <a:spcPts val="800"/>
                        </a:spcAft>
                      </a:pP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Marwell</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&amp; Schmitt (1967)</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7801610"/>
                  </a:ext>
                </a:extLst>
              </a:tr>
              <a:tr h="372164">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lnSpc>
                          <a:spcPct val="150000"/>
                        </a:lnSpc>
                        <a:spcAft>
                          <a:spcPts val="80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Ideological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lnSpc>
                          <a:spcPct val="150000"/>
                        </a:lnSpc>
                        <a:spcAft>
                          <a:spcPts val="80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Prentice et al. (2011)</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755250260"/>
                  </a:ext>
                </a:extLst>
              </a:tr>
              <a:tr h="372164">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Children and teen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Palan</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&amp; Wilkes (1997)</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07000"/>
                        </a:lnSpc>
                      </a:pPr>
                      <a:endParaRPr lang="en-GB" sz="12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403426582"/>
                  </a:ext>
                </a:extLst>
              </a:tr>
              <a:tr h="372164">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05909"/>
                  </a:ext>
                </a:extLst>
              </a:tr>
              <a:tr h="372164">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Appeals to logic</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Generic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Wang et al (2019)</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Wilson (2003); Prakken (2006)</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15330974"/>
                  </a:ext>
                </a:extLst>
              </a:tr>
              <a:tr h="372164">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lnSpc>
                          <a:spcPct val="150000"/>
                        </a:lnSpc>
                        <a:spcAft>
                          <a:spcPts val="80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Ideological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lnSpc>
                          <a:spcPct val="150000"/>
                        </a:lnSpc>
                        <a:spcAft>
                          <a:spcPts val="80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Prentice et al. (2011)</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480085501"/>
                  </a:ext>
                </a:extLst>
              </a:tr>
              <a:tr h="795033">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Logical arguments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Felton, Garcia‐Mila, Villarroel, and Gilabert (2015); Hidey et al. (2017)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Habernal</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Gurevych</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(2017)</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499462618"/>
                  </a:ext>
                </a:extLst>
              </a:tr>
            </a:tbl>
          </a:graphicData>
        </a:graphic>
      </p:graphicFrame>
    </p:spTree>
    <p:extLst>
      <p:ext uri="{BB962C8B-B14F-4D97-AF65-F5344CB8AC3E}">
        <p14:creationId xmlns:p14="http://schemas.microsoft.com/office/powerpoint/2010/main" val="3233750421"/>
      </p:ext>
    </p:extLst>
  </p:cSld>
  <p:clrMapOvr>
    <a:masterClrMapping/>
  </p:clrMapOvr>
  <mc:AlternateContent xmlns:mc="http://schemas.openxmlformats.org/markup-compatibility/2006" xmlns:p14="http://schemas.microsoft.com/office/powerpoint/2010/main">
    <mc:Choice Requires="p14">
      <p:transition spd="slow" p14:dur="2000" advTm="1960"/>
    </mc:Choice>
    <mc:Fallback xmlns="">
      <p:transition spd="slow" advTm="196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F90824B-B2C7-6DDC-8552-9095FCE9E0B6}"/>
              </a:ext>
            </a:extLst>
          </p:cNvPr>
          <p:cNvGraphicFramePr>
            <a:graphicFrameLocks noGrp="1"/>
          </p:cNvGraphicFramePr>
          <p:nvPr>
            <p:ph idx="1"/>
            <p:extLst>
              <p:ext uri="{D42A27DB-BD31-4B8C-83A1-F6EECF244321}">
                <p14:modId xmlns:p14="http://schemas.microsoft.com/office/powerpoint/2010/main" val="2061911871"/>
              </p:ext>
            </p:extLst>
          </p:nvPr>
        </p:nvGraphicFramePr>
        <p:xfrm>
          <a:off x="324465" y="2241756"/>
          <a:ext cx="11029336" cy="2690257"/>
        </p:xfrm>
        <a:graphic>
          <a:graphicData uri="http://schemas.openxmlformats.org/drawingml/2006/table">
            <a:tbl>
              <a:tblPr firstRow="1" firstCol="1" bandRow="1"/>
              <a:tblGrid>
                <a:gridCol w="2757334">
                  <a:extLst>
                    <a:ext uri="{9D8B030D-6E8A-4147-A177-3AD203B41FA5}">
                      <a16:colId xmlns:a16="http://schemas.microsoft.com/office/drawing/2014/main" val="2902358095"/>
                    </a:ext>
                  </a:extLst>
                </a:gridCol>
                <a:gridCol w="2757334">
                  <a:extLst>
                    <a:ext uri="{9D8B030D-6E8A-4147-A177-3AD203B41FA5}">
                      <a16:colId xmlns:a16="http://schemas.microsoft.com/office/drawing/2014/main" val="2798536592"/>
                    </a:ext>
                  </a:extLst>
                </a:gridCol>
                <a:gridCol w="2757334">
                  <a:extLst>
                    <a:ext uri="{9D8B030D-6E8A-4147-A177-3AD203B41FA5}">
                      <a16:colId xmlns:a16="http://schemas.microsoft.com/office/drawing/2014/main" val="1580201893"/>
                    </a:ext>
                  </a:extLst>
                </a:gridCol>
                <a:gridCol w="2757334">
                  <a:extLst>
                    <a:ext uri="{9D8B030D-6E8A-4147-A177-3AD203B41FA5}">
                      <a16:colId xmlns:a16="http://schemas.microsoft.com/office/drawing/2014/main" val="798738622"/>
                    </a:ext>
                  </a:extLst>
                </a:gridCol>
              </a:tblGrid>
              <a:tr h="348924">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Appeals to authority</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Negotiations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Young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934204607"/>
                  </a:ext>
                </a:extLst>
              </a:tr>
              <a:tr h="348924">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Ideological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Prentice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104155044"/>
                  </a:ext>
                </a:extLst>
              </a:tr>
              <a:tr h="348924">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Child and teen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Bartsch et al. (2010)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764357448"/>
                  </a:ext>
                </a:extLst>
              </a:tr>
              <a:tr h="348924">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Logical Arguments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Bender et al. (2011); Hidey et al. (2017)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855136339"/>
                  </a:ext>
                </a:extLst>
              </a:tr>
              <a:tr h="348924">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071475"/>
                  </a:ext>
                </a:extLst>
              </a:tr>
              <a:tr h="348924">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Moral proof</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Generic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Marwell &amp; Schmitt (1967)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88360999"/>
                  </a:ext>
                </a:extLst>
              </a:tr>
              <a:tr h="348924">
                <a:tc>
                  <a:txBody>
                    <a:bodyPr/>
                    <a:lstStyle/>
                    <a:p>
                      <a:pPr algn="l">
                        <a:lnSpc>
                          <a:spcPct val="150000"/>
                        </a:lnSpc>
                        <a:spcAft>
                          <a:spcPts val="800"/>
                        </a:spcAft>
                      </a:pPr>
                      <a:r>
                        <a:rPr lang="en-GB" sz="12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Ideological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Prentice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lnSpc>
                          <a:spcPct val="150000"/>
                        </a:lnSpc>
                        <a:spcAft>
                          <a:spcPts val="800"/>
                        </a:spcAft>
                      </a:pPr>
                      <a:r>
                        <a:rPr lang="en-GB" sz="12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746943063"/>
                  </a:ext>
                </a:extLst>
              </a:tr>
              <a:tr h="247789">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07000"/>
                        </a:lnSpc>
                      </a:pPr>
                      <a:endParaRPr lang="en-GB" sz="12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07000"/>
                        </a:lnSpc>
                      </a:pPr>
                      <a:endParaRPr lang="en-GB" sz="12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07000"/>
                        </a:lnSpc>
                      </a:pPr>
                      <a:endParaRPr lang="en-GB" sz="12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5666378"/>
                  </a:ext>
                </a:extLst>
              </a:tr>
            </a:tbl>
          </a:graphicData>
        </a:graphic>
      </p:graphicFrame>
    </p:spTree>
    <p:extLst>
      <p:ext uri="{BB962C8B-B14F-4D97-AF65-F5344CB8AC3E}">
        <p14:creationId xmlns:p14="http://schemas.microsoft.com/office/powerpoint/2010/main" val="1177444057"/>
      </p:ext>
    </p:extLst>
  </p:cSld>
  <p:clrMapOvr>
    <a:masterClrMapping/>
  </p:clrMapOvr>
  <mc:AlternateContent xmlns:mc="http://schemas.openxmlformats.org/markup-compatibility/2006" xmlns:p14="http://schemas.microsoft.com/office/powerpoint/2010/main">
    <mc:Choice Requires="p14">
      <p:transition spd="slow" p14:dur="2000" advTm="1937"/>
    </mc:Choice>
    <mc:Fallback xmlns="">
      <p:transition spd="slow" advTm="193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DFA9573-15BD-8EAC-CD1D-9FF599C2891C}"/>
              </a:ext>
            </a:extLst>
          </p:cNvPr>
          <p:cNvGraphicFramePr>
            <a:graphicFrameLocks noGrp="1"/>
          </p:cNvGraphicFramePr>
          <p:nvPr>
            <p:ph idx="1"/>
            <p:extLst>
              <p:ext uri="{D42A27DB-BD31-4B8C-83A1-F6EECF244321}">
                <p14:modId xmlns:p14="http://schemas.microsoft.com/office/powerpoint/2010/main" val="3186288797"/>
              </p:ext>
            </p:extLst>
          </p:nvPr>
        </p:nvGraphicFramePr>
        <p:xfrm>
          <a:off x="176980" y="1818967"/>
          <a:ext cx="11651224" cy="3942739"/>
        </p:xfrm>
        <a:graphic>
          <a:graphicData uri="http://schemas.openxmlformats.org/drawingml/2006/table">
            <a:tbl>
              <a:tblPr firstRow="1" firstCol="1" bandRow="1"/>
              <a:tblGrid>
                <a:gridCol w="2912806">
                  <a:extLst>
                    <a:ext uri="{9D8B030D-6E8A-4147-A177-3AD203B41FA5}">
                      <a16:colId xmlns:a16="http://schemas.microsoft.com/office/drawing/2014/main" val="4017027655"/>
                    </a:ext>
                  </a:extLst>
                </a:gridCol>
                <a:gridCol w="2912806">
                  <a:extLst>
                    <a:ext uri="{9D8B030D-6E8A-4147-A177-3AD203B41FA5}">
                      <a16:colId xmlns:a16="http://schemas.microsoft.com/office/drawing/2014/main" val="2121774982"/>
                    </a:ext>
                  </a:extLst>
                </a:gridCol>
                <a:gridCol w="2912806">
                  <a:extLst>
                    <a:ext uri="{9D8B030D-6E8A-4147-A177-3AD203B41FA5}">
                      <a16:colId xmlns:a16="http://schemas.microsoft.com/office/drawing/2014/main" val="1433679063"/>
                    </a:ext>
                  </a:extLst>
                </a:gridCol>
                <a:gridCol w="2912806">
                  <a:extLst>
                    <a:ext uri="{9D8B030D-6E8A-4147-A177-3AD203B41FA5}">
                      <a16:colId xmlns:a16="http://schemas.microsoft.com/office/drawing/2014/main" val="3380353815"/>
                    </a:ext>
                  </a:extLst>
                </a:gridCol>
              </a:tblGrid>
              <a:tr h="294043">
                <a:tc>
                  <a:txBody>
                    <a:bodyPr/>
                    <a:lstStyle/>
                    <a:p>
                      <a:pPr algn="l">
                        <a:lnSpc>
                          <a:spcPct val="150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Social proof</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Generic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Marwell &amp; Schmitt (1967)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0835735"/>
                  </a:ext>
                </a:extLst>
              </a:tr>
              <a:tr h="294043">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Negotiations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Young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7351243"/>
                  </a:ext>
                </a:extLst>
              </a:tr>
              <a:tr h="294043">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Ideological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Prentice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618723832"/>
                  </a:ext>
                </a:extLst>
              </a:tr>
              <a:tr h="294043">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Child and teen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Palan &amp; Wilkes (1997)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508798172"/>
                  </a:ext>
                </a:extLst>
              </a:tr>
              <a:tr h="294043">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Argumentation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Bender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987016254"/>
                  </a:ext>
                </a:extLst>
              </a:tr>
              <a:tr h="294043">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0342767"/>
                  </a:ext>
                </a:extLst>
              </a:tr>
              <a:tr h="628146">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Overt persuasion and pressure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Generic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Scully &amp; Moital (2016); D’Zurilla (1966)</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Wilson (2003); Marwell &amp; Schmitt (1967)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68234843"/>
                  </a:ext>
                </a:extLst>
              </a:tr>
              <a:tr h="294043">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Ideological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Prentice et al. (2011)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99414217"/>
                  </a:ext>
                </a:extLst>
              </a:tr>
              <a:tr h="628146">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Grooming</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Chiang &amp; Grant (2018); Schneevogt, Chiang, and Grant (2018) </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329535446"/>
                  </a:ext>
                </a:extLst>
              </a:tr>
              <a:tr h="628146">
                <a:tc>
                  <a:txBody>
                    <a:bodyPr/>
                    <a:lstStyle/>
                    <a:p>
                      <a:pPr algn="l">
                        <a:lnSpc>
                          <a:spcPct val="107000"/>
                        </a:lnSpc>
                      </a:pPr>
                      <a:endParaRPr lang="en-GB" sz="120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Children and teen persuasion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Bartsch et al. (2010); Palan &amp; Wilkes (1997)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07000"/>
                        </a:lnSpc>
                      </a:pPr>
                      <a:endParaRPr lang="en-GB" sz="12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3613511"/>
                  </a:ext>
                </a:extLst>
              </a:tr>
            </a:tbl>
          </a:graphicData>
        </a:graphic>
      </p:graphicFrame>
    </p:spTree>
    <p:extLst>
      <p:ext uri="{BB962C8B-B14F-4D97-AF65-F5344CB8AC3E}">
        <p14:creationId xmlns:p14="http://schemas.microsoft.com/office/powerpoint/2010/main" val="3906981896"/>
      </p:ext>
    </p:extLst>
  </p:cSld>
  <p:clrMapOvr>
    <a:masterClrMapping/>
  </p:clrMapOvr>
  <mc:AlternateContent xmlns:mc="http://schemas.openxmlformats.org/markup-compatibility/2006" xmlns:p14="http://schemas.microsoft.com/office/powerpoint/2010/main">
    <mc:Choice Requires="p14">
      <p:transition spd="slow" p14:dur="2000" advTm="2054"/>
    </mc:Choice>
    <mc:Fallback xmlns="">
      <p:transition spd="slow" advTm="205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2129</Words>
  <Application>Microsoft Office PowerPoint</Application>
  <PresentationFormat>Widescreen</PresentationFormat>
  <Paragraphs>272</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Persuasive Strategies across Conversational Contexts:</vt:lpstr>
      <vt:lpstr>Identifying malicious persuasion</vt:lpstr>
      <vt:lpstr>Conversational Moves in Persuasion</vt:lpstr>
      <vt:lpstr>PowerPoint Presentation</vt:lpstr>
      <vt:lpstr>Building theoretical model of persuasion in dialogue</vt:lpstr>
      <vt:lpstr>PowerPoint Presentation</vt:lpstr>
      <vt:lpstr>PowerPoint Presentation</vt:lpstr>
      <vt:lpstr>PowerPoint Presentation</vt:lpstr>
      <vt:lpstr>PowerPoint Presentation</vt:lpstr>
      <vt:lpstr>PowerPoint Presentation</vt:lpstr>
      <vt:lpstr>Moves, Strategies and Techniques</vt:lpstr>
      <vt:lpstr>Automating Persuasion Detection With Computer Science!</vt:lpstr>
      <vt:lpstr>Building a Dataset</vt:lpstr>
      <vt:lpstr>The Experiment </vt:lpstr>
      <vt:lpstr>Distilling the Taxonomy </vt:lpstr>
      <vt:lpstr>Measuring Agreement</vt:lpstr>
      <vt:lpstr>Training a Classifier</vt:lpstr>
      <vt:lpstr>Future steps </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Persuasive Strategies across Conversational Contexts:</dc:title>
  <dc:creator>Kate Muir</dc:creator>
  <cp:lastModifiedBy>Robert Thomas</cp:lastModifiedBy>
  <cp:revision>8</cp:revision>
  <dcterms:created xsi:type="dcterms:W3CDTF">2022-09-28T09:36:14Z</dcterms:created>
  <dcterms:modified xsi:type="dcterms:W3CDTF">2022-12-01T15:35:57Z</dcterms:modified>
</cp:coreProperties>
</file>