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71" r:id="rId7"/>
    <p:sldId id="273" r:id="rId8"/>
    <p:sldId id="258" r:id="rId9"/>
    <p:sldId id="259" r:id="rId10"/>
    <p:sldId id="260" r:id="rId11"/>
    <p:sldId id="283" r:id="rId12"/>
    <p:sldId id="261" r:id="rId13"/>
    <p:sldId id="269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74" r:id="rId22"/>
    <p:sldId id="275" r:id="rId23"/>
    <p:sldId id="277" r:id="rId24"/>
    <p:sldId id="278" r:id="rId25"/>
    <p:sldId id="285" r:id="rId26"/>
    <p:sldId id="290" r:id="rId27"/>
    <p:sldId id="291" r:id="rId28"/>
    <p:sldId id="293" r:id="rId29"/>
    <p:sldId id="292" r:id="rId30"/>
    <p:sldId id="294" r:id="rId31"/>
    <p:sldId id="284" r:id="rId3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6149B-19C0-6C0C-0185-4060E84B9217}" v="3" dt="2024-11-07T15:25:22.100"/>
    <p1510:client id="{94A5234D-4A62-1AD0-9EC3-6697DEAF70DE}" v="20" dt="2024-11-07T09:13:14.962"/>
    <p1510:client id="{C03CCBA4-2901-42E9-C9C9-05E8038D6A64}" v="24" dt="2024-11-07T14:20:58.148"/>
    <p1510:client id="{C98E11A3-F43F-836F-FF15-D1B6A6B9C6BD}" v="155" dt="2024-11-07T10:23:12.168"/>
    <p1510:client id="{CF2FC8D6-8157-D1C1-1BDC-358DF808A10C}" v="4" dt="2024-11-07T15:22:1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6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6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toole7/git-workflow-dem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pensci/geojsonio/pull/17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3762338/how-to-remove-file-from-git-histo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gitwithr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hshitgit.com/" TargetMode="External"/><Relationship Id="rId4" Type="http://schemas.openxmlformats.org/officeDocument/2006/relationships/hyperlink" Target="https://www.atlassian.com/git/tutoria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(Advanced?) Git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Paddy O'Toole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8542-9E72-EF5D-031E-E45DC279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Command line or GUI?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F637-60FC-0492-19A1-6CAB0B10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GUIs are great but you will have to use command line for some of the more complex topics later on. But they should be sufficient for 95% of what you do day to day</a:t>
            </a:r>
          </a:p>
          <a:p>
            <a:r>
              <a:rPr lang="en-GB">
                <a:ea typeface="Calibri"/>
                <a:cs typeface="Calibri"/>
              </a:rPr>
              <a:t>GitHub desktop is good</a:t>
            </a:r>
          </a:p>
          <a:p>
            <a:r>
              <a:rPr lang="en-GB">
                <a:ea typeface="Calibri"/>
                <a:cs typeface="Calibri"/>
              </a:rPr>
              <a:t>RStudio has a built in one </a:t>
            </a:r>
          </a:p>
          <a:p>
            <a:r>
              <a:rPr lang="en-GB">
                <a:ea typeface="Calibri"/>
                <a:cs typeface="Calibri"/>
              </a:rPr>
              <a:t>Other IDEs have built in git</a:t>
            </a:r>
          </a:p>
        </p:txBody>
      </p:sp>
    </p:spTree>
    <p:extLst>
      <p:ext uri="{BB962C8B-B14F-4D97-AF65-F5344CB8AC3E}">
        <p14:creationId xmlns:p14="http://schemas.microsoft.com/office/powerpoint/2010/main" val="37982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BC97-FD3A-35A1-6A72-DCB37921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Commit messages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B7F5-E8C9-0F81-C372-A974E32D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One set of related changes</a:t>
            </a:r>
          </a:p>
          <a:p>
            <a:r>
              <a:rPr lang="en-GB">
                <a:ea typeface="Calibri"/>
                <a:cs typeface="Calibri"/>
              </a:rPr>
              <a:t>Commit message explains why they were needed</a:t>
            </a:r>
          </a:p>
          <a:p>
            <a:r>
              <a:rPr lang="en-GB">
                <a:ea typeface="Calibri"/>
                <a:cs typeface="Calibri"/>
              </a:rPr>
              <a:t>Short title (&lt;60 character)</a:t>
            </a:r>
          </a:p>
          <a:p>
            <a:r>
              <a:rPr lang="en-GB">
                <a:ea typeface="Calibri"/>
                <a:cs typeface="Calibri"/>
              </a:rPr>
              <a:t>Blank line, then any further discussion</a:t>
            </a:r>
          </a:p>
          <a:p>
            <a:r>
              <a:rPr lang="en-GB">
                <a:ea typeface="Calibri"/>
                <a:cs typeface="Calibri"/>
              </a:rPr>
              <a:t>I usually try to complete the sentence "When applied this commit will …" (imperative case!)</a:t>
            </a: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59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8CC-6AE1-2D72-2884-93F5FE63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Solo Workflow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AFFF-36B0-DA9C-8CFD-DDAC1394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Create a new repo</a:t>
            </a:r>
            <a:endParaRPr lang="en-US"/>
          </a:p>
          <a:p>
            <a:r>
              <a:rPr lang="en-GB">
                <a:ea typeface="Calibri"/>
                <a:cs typeface="Calibri"/>
              </a:rPr>
              <a:t>Work on main always</a:t>
            </a:r>
          </a:p>
          <a:p>
            <a:r>
              <a:rPr lang="en-GB">
                <a:ea typeface="Calibri"/>
                <a:cs typeface="Calibri"/>
              </a:rPr>
              <a:t>Make changes</a:t>
            </a:r>
          </a:p>
          <a:p>
            <a:r>
              <a:rPr lang="en-GB">
                <a:ea typeface="Calibri"/>
                <a:cs typeface="Calibri"/>
              </a:rPr>
              <a:t>Commit them</a:t>
            </a:r>
          </a:p>
          <a:p>
            <a:r>
              <a:rPr lang="en-GB">
                <a:ea typeface="Calibri"/>
                <a:cs typeface="Calibri"/>
              </a:rPr>
              <a:t>Push them</a:t>
            </a:r>
          </a:p>
          <a:p>
            <a:endParaRPr lang="en-GB">
              <a:ea typeface="Calibri"/>
              <a:cs typeface="Calibri"/>
            </a:endParaRPr>
          </a:p>
        </p:txBody>
      </p:sp>
      <p:pic>
        <p:nvPicPr>
          <p:cNvPr id="4" name="Picture 3" descr="A black and blue circle with black lines&#10;&#10;Description automatically generated">
            <a:extLst>
              <a:ext uri="{FF2B5EF4-FFF2-40B4-BE49-F238E27FC236}">
                <a16:creationId xmlns:a16="http://schemas.microsoft.com/office/drawing/2014/main" id="{D0DC27D2-10AE-F961-8EF3-BD7E2047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92" y="5075161"/>
            <a:ext cx="5915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0ECE-FD87-5761-E2BF-FBBC87A6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Branches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7B39-B807-4FC2-25C8-A1A3EB67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For collaborative workflows you will want to use branches</a:t>
            </a:r>
            <a:endParaRPr lang="en-GB"/>
          </a:p>
        </p:txBody>
      </p:sp>
      <p:pic>
        <p:nvPicPr>
          <p:cNvPr id="4" name="Graphic 3" descr="Git branch">
            <a:extLst>
              <a:ext uri="{FF2B5EF4-FFF2-40B4-BE49-F238E27FC236}">
                <a16:creationId xmlns:a16="http://schemas.microsoft.com/office/drawing/2014/main" id="{A4471414-ED8D-1E59-A750-F6D25009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4696" y="2709611"/>
            <a:ext cx="6506162" cy="37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E7513-589A-AA4B-C73B-8DC6408B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F8847-45F7-4E0D-F4D7-3DF57B8145FE}"/>
              </a:ext>
            </a:extLst>
          </p:cNvPr>
          <p:cNvCxnSpPr/>
          <p:nvPr/>
        </p:nvCxnSpPr>
        <p:spPr>
          <a:xfrm>
            <a:off x="10755085" y="3189514"/>
            <a:ext cx="7257" cy="37918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B7A44E-DF27-F48D-E71E-559CA87A344B}"/>
              </a:ext>
            </a:extLst>
          </p:cNvPr>
          <p:cNvCxnSpPr>
            <a:cxnSpLocks/>
          </p:cNvCxnSpPr>
          <p:nvPr/>
        </p:nvCxnSpPr>
        <p:spPr>
          <a:xfrm flipH="1" flipV="1">
            <a:off x="9891484" y="4811485"/>
            <a:ext cx="10885" cy="41003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EB001EF3-CC46-7DF8-D8BF-7A2AA96773BA}"/>
              </a:ext>
            </a:extLst>
          </p:cNvPr>
          <p:cNvSpPr/>
          <p:nvPr/>
        </p:nvSpPr>
        <p:spPr>
          <a:xfrm rot="5400000">
            <a:off x="9479639" y="3274786"/>
            <a:ext cx="1097643" cy="1496786"/>
          </a:xfrm>
          <a:prstGeom prst="arc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7BB3C76-DE10-A384-55DE-3DB514900B6C}"/>
              </a:ext>
            </a:extLst>
          </p:cNvPr>
          <p:cNvSpPr/>
          <p:nvPr/>
        </p:nvSpPr>
        <p:spPr>
          <a:xfrm rot="10800000">
            <a:off x="8073570" y="3338286"/>
            <a:ext cx="1623785" cy="1279071"/>
          </a:xfrm>
          <a:prstGeom prst="arc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AD31F-88BA-9EE2-1BCF-E48513F2C2BF}"/>
              </a:ext>
            </a:extLst>
          </p:cNvPr>
          <p:cNvCxnSpPr>
            <a:cxnSpLocks/>
          </p:cNvCxnSpPr>
          <p:nvPr/>
        </p:nvCxnSpPr>
        <p:spPr>
          <a:xfrm flipH="1" flipV="1">
            <a:off x="8297454" y="3797296"/>
            <a:ext cx="222177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E14A3-5D59-EA7E-3996-2493877FBCC3}"/>
              </a:ext>
            </a:extLst>
          </p:cNvPr>
          <p:cNvCxnSpPr>
            <a:cxnSpLocks/>
          </p:cNvCxnSpPr>
          <p:nvPr/>
        </p:nvCxnSpPr>
        <p:spPr>
          <a:xfrm flipH="1" flipV="1">
            <a:off x="9168310" y="4577439"/>
            <a:ext cx="616132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5747CC-90AB-D7C5-08EF-645681BA2167}"/>
              </a:ext>
            </a:extLst>
          </p:cNvPr>
          <p:cNvCxnSpPr/>
          <p:nvPr/>
        </p:nvCxnSpPr>
        <p:spPr>
          <a:xfrm flipH="1" flipV="1">
            <a:off x="7263312" y="3797297"/>
            <a:ext cx="616132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169DE7-55E7-4E78-7CA0-7B38CFC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Collaborative workflow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3432-8312-5DF2-DCCF-521CE569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581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Calibri"/>
                <a:cs typeface="Calibri"/>
              </a:rPr>
              <a:t>Create a new repo</a:t>
            </a:r>
            <a:endParaRPr lang="en-US"/>
          </a:p>
          <a:p>
            <a:r>
              <a:rPr lang="en-GB">
                <a:ea typeface="Calibri"/>
                <a:cs typeface="Calibri"/>
              </a:rPr>
              <a:t>Create a branch from main</a:t>
            </a:r>
          </a:p>
          <a:p>
            <a:r>
              <a:rPr lang="en-GB">
                <a:ea typeface="Calibri"/>
                <a:cs typeface="Calibri"/>
              </a:rPr>
              <a:t>Make changes</a:t>
            </a:r>
          </a:p>
          <a:p>
            <a:r>
              <a:rPr lang="en-GB">
                <a:ea typeface="Calibri"/>
                <a:cs typeface="Calibri"/>
              </a:rPr>
              <a:t>Commit them to a branch</a:t>
            </a:r>
          </a:p>
          <a:p>
            <a:r>
              <a:rPr lang="en-GB">
                <a:ea typeface="Calibri"/>
                <a:cs typeface="Calibri"/>
              </a:rPr>
              <a:t>Push to remote</a:t>
            </a:r>
          </a:p>
          <a:p>
            <a:r>
              <a:rPr lang="en-GB">
                <a:ea typeface="Calibri"/>
                <a:cs typeface="Calibri"/>
              </a:rPr>
              <a:t>Create a pull request</a:t>
            </a:r>
          </a:p>
          <a:p>
            <a:r>
              <a:rPr lang="en-GB">
                <a:ea typeface="Calibri"/>
                <a:cs typeface="Calibri"/>
              </a:rPr>
              <a:t>Get a review from a collaborator</a:t>
            </a:r>
          </a:p>
          <a:p>
            <a:r>
              <a:rPr lang="en-GB">
                <a:ea typeface="Calibri"/>
                <a:cs typeface="Calibri"/>
              </a:rPr>
              <a:t>Make any requested changes</a:t>
            </a:r>
          </a:p>
          <a:p>
            <a:r>
              <a:rPr lang="en-GB">
                <a:ea typeface="Calibri"/>
                <a:cs typeface="Calibri"/>
              </a:rPr>
              <a:t>Merge into main</a:t>
            </a: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A91781-D311-0070-0800-368B20615384}"/>
              </a:ext>
            </a:extLst>
          </p:cNvPr>
          <p:cNvSpPr/>
          <p:nvPr/>
        </p:nvSpPr>
        <p:spPr>
          <a:xfrm>
            <a:off x="6807269" y="3561712"/>
            <a:ext cx="479777" cy="476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EFDEE1-33E9-1D2D-C9E8-8BD119D5A34A}"/>
              </a:ext>
            </a:extLst>
          </p:cNvPr>
          <p:cNvSpPr/>
          <p:nvPr/>
        </p:nvSpPr>
        <p:spPr>
          <a:xfrm>
            <a:off x="7835364" y="3561712"/>
            <a:ext cx="479777" cy="476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5131DA-C399-EAE6-5165-96586A6905BD}"/>
              </a:ext>
            </a:extLst>
          </p:cNvPr>
          <p:cNvSpPr/>
          <p:nvPr/>
        </p:nvSpPr>
        <p:spPr>
          <a:xfrm>
            <a:off x="8830196" y="4341854"/>
            <a:ext cx="479777" cy="4762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D90902-3DD4-FD37-A5CC-2EBE830B3E4F}"/>
              </a:ext>
            </a:extLst>
          </p:cNvPr>
          <p:cNvSpPr/>
          <p:nvPr/>
        </p:nvSpPr>
        <p:spPr>
          <a:xfrm>
            <a:off x="9655695" y="4341853"/>
            <a:ext cx="479777" cy="4762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3FE630-DF92-69E3-8C0E-B6A8130208DD}"/>
              </a:ext>
            </a:extLst>
          </p:cNvPr>
          <p:cNvSpPr/>
          <p:nvPr/>
        </p:nvSpPr>
        <p:spPr>
          <a:xfrm>
            <a:off x="10517481" y="3561709"/>
            <a:ext cx="479777" cy="476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FE6186-03D5-8C8F-12F2-CB9A34EB4536}"/>
              </a:ext>
            </a:extLst>
          </p:cNvPr>
          <p:cNvSpPr/>
          <p:nvPr/>
        </p:nvSpPr>
        <p:spPr>
          <a:xfrm>
            <a:off x="10123714" y="2712357"/>
            <a:ext cx="1179285" cy="480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498F26-E447-F271-5FD0-687DB62B7695}"/>
              </a:ext>
            </a:extLst>
          </p:cNvPr>
          <p:cNvSpPr/>
          <p:nvPr/>
        </p:nvSpPr>
        <p:spPr>
          <a:xfrm>
            <a:off x="9307284" y="5197927"/>
            <a:ext cx="1179285" cy="480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61507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CD00-188F-55AF-265A-FFAE1BAF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Collaborative workflow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B50F-F2B2-D088-F7BE-8C2CCDAD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ea typeface="Calibri"/>
                <a:cs typeface="Calibri"/>
              </a:rPr>
              <a:t>Pair up</a:t>
            </a:r>
          </a:p>
          <a:p>
            <a:r>
              <a:rPr lang="en-GB">
                <a:ea typeface="Calibri"/>
                <a:cs typeface="Calibri"/>
              </a:rPr>
              <a:t>Give me at least one of your </a:t>
            </a:r>
            <a:r>
              <a:rPr lang="en-GB" err="1">
                <a:ea typeface="Calibri"/>
                <a:cs typeface="Calibri"/>
              </a:rPr>
              <a:t>github</a:t>
            </a:r>
            <a:r>
              <a:rPr lang="en-GB">
                <a:ea typeface="Calibri"/>
                <a:cs typeface="Calibri"/>
              </a:rPr>
              <a:t> usernames to add as collaborator </a:t>
            </a:r>
          </a:p>
          <a:p>
            <a:r>
              <a:rPr lang="en-GB">
                <a:ea typeface="Calibri"/>
                <a:cs typeface="Calibri"/>
              </a:rPr>
              <a:t>Clone demo repo </a:t>
            </a:r>
            <a:r>
              <a:rPr lang="en-GB">
                <a:ea typeface="Calibri"/>
                <a:cs typeface="Calibri"/>
                <a:hlinkClick r:id="rId2"/>
              </a:rPr>
              <a:t>https://github.com/potoole7/git-workflow-demo</a:t>
            </a:r>
            <a:r>
              <a:rPr lang="en-GB">
                <a:ea typeface="Calibri"/>
                <a:cs typeface="Calibri"/>
              </a:rPr>
              <a:t> </a:t>
            </a:r>
          </a:p>
          <a:p>
            <a:r>
              <a:rPr lang="en-GB">
                <a:ea typeface="Calibri"/>
                <a:cs typeface="Calibri"/>
              </a:rPr>
              <a:t>Try the collaborative workflow</a:t>
            </a:r>
            <a:endParaRPr lang="en-GB"/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Create a branch from main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Make changes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Commit them to a branch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Push to remote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Create a pull request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Get a review from the person next to you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Make any requested changes</a:t>
            </a:r>
            <a:endParaRPr lang="en-US">
              <a:ea typeface="Calibri"/>
              <a:cs typeface="Calibri"/>
            </a:endParaRPr>
          </a:p>
          <a:p>
            <a:pPr lvl="1" indent="-457200">
              <a:buAutoNum type="arabicPeriod"/>
            </a:pPr>
            <a:r>
              <a:rPr lang="en-GB">
                <a:ea typeface="Calibri"/>
                <a:cs typeface="Calibri"/>
              </a:rPr>
              <a:t>Merge into main</a:t>
            </a:r>
          </a:p>
        </p:txBody>
      </p:sp>
    </p:spTree>
    <p:extLst>
      <p:ext uri="{BB962C8B-B14F-4D97-AF65-F5344CB8AC3E}">
        <p14:creationId xmlns:p14="http://schemas.microsoft.com/office/powerpoint/2010/main" val="62954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E91D-10B9-4829-3169-4C5137D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Collaborative workflow – forking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4E9C-629A-8243-DF1A-B808A4ED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If you want to make changes to a repo you don't have access to, you'll have to fork it</a:t>
            </a:r>
          </a:p>
          <a:p>
            <a:r>
              <a:rPr lang="en-GB">
                <a:ea typeface="Calibri"/>
                <a:cs typeface="Calibri"/>
              </a:rPr>
              <a:t>Fork is a copy of a repo into your (or some other) namespace</a:t>
            </a:r>
          </a:p>
          <a:p>
            <a:r>
              <a:rPr lang="en-GB">
                <a:ea typeface="Calibri"/>
                <a:cs typeface="Calibri"/>
              </a:rPr>
              <a:t>You can create a pull request into their repo from yours</a:t>
            </a:r>
          </a:p>
          <a:p>
            <a:r>
              <a:rPr lang="en-GB">
                <a:ea typeface="+mn-lt"/>
                <a:cs typeface="+mn-lt"/>
                <a:hlinkClick r:id="rId2"/>
              </a:rPr>
              <a:t>https://github.com/ropensci/geojsonio/pull/177</a:t>
            </a:r>
            <a:r>
              <a:rPr lang="en-GB">
                <a:ea typeface="+mn-lt"/>
                <a:cs typeface="+mn-lt"/>
              </a:rPr>
              <a:t> 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31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94F-9D00-DC9F-FC2F-CE8B5D2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Useful 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A1D1-270E-9725-60DC-3894F41B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I usually lock main branch on collaborative repos to avoid accidental pushes</a:t>
            </a:r>
          </a:p>
          <a:p>
            <a:endParaRPr lang="en-GB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E898B7-AA90-D251-AAF5-CA9F502A1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" b="48235"/>
          <a:stretch/>
        </p:blipFill>
        <p:spPr>
          <a:xfrm>
            <a:off x="1405945" y="2789684"/>
            <a:ext cx="9378264" cy="35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F688-A0B1-74C3-8A09-E3AFFA19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Maintaining a clean git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D2BC-8E60-DDF3-BEAD-EE4E38BA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Prevention is much easier than tidying up later</a:t>
            </a: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8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4B7D-32D8-776C-C6BC-3FE8CB9D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Not everything belongs in git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7A42-E790-4720-56C0-E29D0ABA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Large files (so hard to remove once committed!)</a:t>
            </a:r>
          </a:p>
          <a:p>
            <a:r>
              <a:rPr lang="en-GB">
                <a:ea typeface="Calibri"/>
                <a:cs typeface="Calibri"/>
              </a:rPr>
              <a:t>Passwords</a:t>
            </a:r>
          </a:p>
          <a:p>
            <a:r>
              <a:rPr lang="en-GB">
                <a:ea typeface="Calibri"/>
                <a:cs typeface="Calibri"/>
              </a:rPr>
              <a:t>Outputs (sometimes)</a:t>
            </a:r>
          </a:p>
          <a:p>
            <a:r>
              <a:rPr lang="en-GB">
                <a:ea typeface="Calibri"/>
                <a:cs typeface="Calibri"/>
              </a:rPr>
              <a:t>Use .</a:t>
            </a:r>
            <a:r>
              <a:rPr lang="en-GB" err="1">
                <a:ea typeface="Calibri"/>
                <a:cs typeface="Calibri"/>
              </a:rPr>
              <a:t>gitignore</a:t>
            </a:r>
            <a:r>
              <a:rPr lang="en-GB">
                <a:ea typeface="Calibri"/>
                <a:cs typeface="Calibri"/>
              </a:rPr>
              <a:t> (helpful templates at </a:t>
            </a:r>
            <a:r>
              <a:rPr lang="en-GB">
                <a:ea typeface="+mn-lt"/>
                <a:cs typeface="+mn-lt"/>
                <a:hlinkClick r:id="rId2"/>
              </a:rPr>
              <a:t>https://github.com/github/gitignore</a:t>
            </a:r>
            <a:r>
              <a:rPr lang="en-GB">
                <a:ea typeface="+mn-lt"/>
                <a:cs typeface="+mn-lt"/>
              </a:rPr>
              <a:t>)</a:t>
            </a:r>
          </a:p>
          <a:p>
            <a:r>
              <a:rPr lang="en-GB">
                <a:ea typeface="Calibri"/>
                <a:cs typeface="Calibri"/>
              </a:rPr>
              <a:t>Tools will often automatically update your .</a:t>
            </a:r>
            <a:r>
              <a:rPr lang="en-GB" err="1">
                <a:ea typeface="Calibri"/>
                <a:cs typeface="Calibri"/>
              </a:rPr>
              <a:t>gitignore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3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0752-8E7D-9C4E-ABDF-9D147346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Topics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2DB9-990C-1470-2EA9-F0817C5B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Introduction to git</a:t>
            </a:r>
          </a:p>
          <a:p>
            <a:r>
              <a:rPr lang="en-GB">
                <a:ea typeface="Calibri"/>
                <a:cs typeface="Calibri"/>
              </a:rPr>
              <a:t>How we collaborate on bigger projects using pull requests, and reviews</a:t>
            </a:r>
          </a:p>
          <a:p>
            <a:r>
              <a:rPr lang="en-GB">
                <a:ea typeface="Calibri"/>
                <a:cs typeface="Calibri"/>
              </a:rPr>
              <a:t>Maintaining a "clean" git</a:t>
            </a:r>
          </a:p>
          <a:p>
            <a:r>
              <a:rPr lang="en-GB">
                <a:ea typeface="Calibri"/>
                <a:cs typeface="Calibri"/>
              </a:rPr>
              <a:t>Reverting and not ruining everything</a:t>
            </a: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46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3DE-8531-C881-0926-851F8AE0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Removing accidentally pushed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7082-301C-8CAF-33E8-9529C444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Deleting it and committing the deletion is not enough</a:t>
            </a:r>
          </a:p>
          <a:p>
            <a:r>
              <a:rPr lang="en-GB">
                <a:ea typeface="Calibri"/>
                <a:cs typeface="Calibri"/>
              </a:rPr>
              <a:t>You'll probably have to force push</a:t>
            </a:r>
          </a:p>
          <a:p>
            <a:r>
              <a:rPr lang="en-GB">
                <a:ea typeface="+mn-lt"/>
                <a:cs typeface="+mn-lt"/>
                <a:hlinkClick r:id="rId2"/>
              </a:rPr>
              <a:t>https://stackoverflow.com/questions/43762338/how-to-remove-file-from-git-history</a:t>
            </a:r>
            <a:r>
              <a:rPr lang="en-GB">
                <a:ea typeface="+mn-lt"/>
                <a:cs typeface="+mn-lt"/>
              </a:rPr>
              <a:t> 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02A9-82BB-A966-E19D-B29BC9E6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Stashing to save for later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7D71-2223-1F61-2F1F-2A3A7D8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git stash - to stash current changes</a:t>
            </a:r>
          </a:p>
          <a:p>
            <a:r>
              <a:rPr lang="en-GB">
                <a:ea typeface="Calibri"/>
                <a:cs typeface="Calibri"/>
              </a:rPr>
              <a:t>git stash pop - to pop changes off stash</a:t>
            </a:r>
          </a:p>
          <a:p>
            <a:r>
              <a:rPr lang="en-GB">
                <a:ea typeface="Calibri"/>
                <a:cs typeface="Calibri"/>
              </a:rPr>
              <a:t>git stash list - to see what you have stashed</a:t>
            </a:r>
          </a:p>
          <a:p>
            <a:r>
              <a:rPr lang="en-GB">
                <a:ea typeface="Calibri"/>
                <a:cs typeface="Calibri"/>
              </a:rPr>
              <a:t>Stash is not per branch, so I'd be careful using these for anything longer than a quick temporary switch</a:t>
            </a:r>
          </a:p>
          <a:p>
            <a:r>
              <a:rPr lang="en-GB">
                <a:ea typeface="Calibri"/>
                <a:cs typeface="Calibri"/>
              </a:rPr>
              <a:t>git stash –-all</a:t>
            </a:r>
          </a:p>
        </p:txBody>
      </p:sp>
    </p:spTree>
    <p:extLst>
      <p:ext uri="{BB962C8B-B14F-4D97-AF65-F5344CB8AC3E}">
        <p14:creationId xmlns:p14="http://schemas.microsoft.com/office/powerpoint/2010/main" val="110837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FE5-F198-946D-9DEC-7AB613D7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Reverting and not ruining everything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7440-9891-1169-4863-D13173B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Commit amend</a:t>
            </a:r>
          </a:p>
          <a:p>
            <a:r>
              <a:rPr lang="en-GB">
                <a:cs typeface="Calibri"/>
              </a:rPr>
              <a:t>Reverting a commit</a:t>
            </a:r>
          </a:p>
          <a:p>
            <a:r>
              <a:rPr lang="en-GB">
                <a:cs typeface="Calibri"/>
              </a:rPr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124581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EBAC-A879-3482-01E2-BA0DFE5C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Committed an update and immediately realise I need to make one small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FF6-CCE2-5ED3-DA86-47E7DD4A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If you've not pushed it yet – very easy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Make the change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`git add .`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`git commit --amend` (or `git commit --amend --no-edit)</a:t>
            </a:r>
          </a:p>
          <a:p>
            <a:pPr marL="228600" lvl="1" indent="0">
              <a:buNone/>
            </a:pPr>
            <a:endParaRPr lang="en-GB" sz="2800">
              <a:ea typeface="+mn-lt"/>
              <a:cs typeface="+mn-lt"/>
            </a:endParaRPr>
          </a:p>
          <a:p>
            <a:pPr marL="228600" lvl="1" indent="0">
              <a:buNone/>
            </a:pPr>
            <a:r>
              <a:rPr lang="en-GB" sz="2800">
                <a:ea typeface="+mn-lt"/>
                <a:cs typeface="+mn-lt"/>
              </a:rPr>
              <a:t>If you have commited you need to be more careful, but you do the above and then `git push --force-with-lease` </a:t>
            </a:r>
            <a:endParaRPr lang="en-GB" sz="2800">
              <a:cs typeface="Calibri"/>
            </a:endParaRPr>
          </a:p>
          <a:p>
            <a:pPr marL="228600" lvl="1" indent="0">
              <a:buNone/>
            </a:pPr>
            <a:endParaRPr lang="en-GB" sz="2800">
              <a:cs typeface="Calibri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22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278F-A9BA-777B-B250-7B2D847F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Force pushing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5DCC-A923-D70F-A1EE-F2B8FCCC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cs typeface="Calibri"/>
              </a:rPr>
              <a:t>If you try to push to revert an issue you might see an error like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You'll have to force push to overwrite the remote</a:t>
            </a:r>
          </a:p>
          <a:p>
            <a:r>
              <a:rPr lang="en-GB">
                <a:cs typeface="Calibri"/>
              </a:rPr>
              <a:t>`git push --force` will replace the remote with your working copy</a:t>
            </a:r>
          </a:p>
          <a:p>
            <a:r>
              <a:rPr lang="en-GB">
                <a:cs typeface="Calibri"/>
              </a:rPr>
              <a:t>`git push --force-with-lease` will replace the remote with your working copy only if no more commits have been added to the remote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50B40-E03B-D6FA-1D10-24AE2432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64" y="2608767"/>
            <a:ext cx="6038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604C-69CA-3F54-1C90-C1C805D6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Git revert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50AF-357E-97CC-D226-E43264C0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You can revert an individual commit</a:t>
            </a:r>
          </a:p>
          <a:p>
            <a:r>
              <a:rPr lang="en-GB">
                <a:cs typeface="Calibri"/>
              </a:rPr>
              <a:t>Find the hash of the commit</a:t>
            </a:r>
          </a:p>
          <a:p>
            <a:r>
              <a:rPr lang="en-GB">
                <a:cs typeface="Calibri"/>
              </a:rPr>
              <a:t>`git revert &lt;hash&gt;` - this creates a new commit that undoes that commit so can be a little ugly!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2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34E3-0F99-8332-D17B-60B89A89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Accidentally committed to main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E2BD-CA57-9C8D-3518-1F00B4E2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Easier if you haven't pushed yet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`git branch new-branch` - create a new branch for your change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`git reset HEAD~1 --hard` - remove the last commit from the master branch</a:t>
            </a:r>
          </a:p>
          <a:p>
            <a:r>
              <a:rPr lang="en-GB">
                <a:cs typeface="Calibri"/>
              </a:rPr>
              <a:t>If you have pushed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Push after creating your new branch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Do the reset, then force push with lease</a:t>
            </a:r>
          </a:p>
        </p:txBody>
      </p:sp>
    </p:spTree>
    <p:extLst>
      <p:ext uri="{BB962C8B-B14F-4D97-AF65-F5344CB8AC3E}">
        <p14:creationId xmlns:p14="http://schemas.microsoft.com/office/powerpoint/2010/main" val="3258938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1754-7E6C-9938-3512-F99A6B81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Accidentally committing to wrong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087-DBEA-916B-9E0F-95D30343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`git reset HEAD~1 --soft` - undo the last commit but leave the changes available</a:t>
            </a:r>
          </a:p>
          <a:p>
            <a:r>
              <a:rPr lang="en-GB">
                <a:cs typeface="Calibri"/>
              </a:rPr>
              <a:t>`git stash`</a:t>
            </a:r>
          </a:p>
          <a:p>
            <a:r>
              <a:rPr lang="en-GB">
                <a:cs typeface="Calibri"/>
              </a:rPr>
              <a:t>`git checkout correct-branch`</a:t>
            </a:r>
          </a:p>
          <a:p>
            <a:r>
              <a:rPr lang="en-GB">
                <a:cs typeface="Calibri"/>
              </a:rPr>
              <a:t>`git stash pop`</a:t>
            </a:r>
          </a:p>
          <a:p>
            <a:r>
              <a:rPr lang="en-GB">
                <a:cs typeface="Calibri"/>
              </a:rPr>
              <a:t>`git add .`</a:t>
            </a:r>
          </a:p>
          <a:p>
            <a:r>
              <a:rPr lang="en-GB">
                <a:cs typeface="Calibri"/>
              </a:rPr>
              <a:t>`git commit --m "message here"`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87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FB25-33CD-9A2D-19FE-032D36EF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E384-44A9-BA64-2D21-2CC89085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  <a:hlinkClick r:id="rId2"/>
              </a:rPr>
              <a:t>Pro Git</a:t>
            </a:r>
            <a:r>
              <a:rPr lang="en-GB">
                <a:ea typeface="Calibri"/>
                <a:cs typeface="Calibri"/>
              </a:rPr>
              <a:t> - Best book on Git, helped me learn! (Don't have to read it all right away)</a:t>
            </a:r>
            <a:endParaRPr lang="en-GB">
              <a:cs typeface="Calibri"/>
            </a:endParaRPr>
          </a:p>
          <a:p>
            <a:r>
              <a:rPr lang="en-GB">
                <a:cs typeface="Calibri"/>
                <a:hlinkClick r:id="rId3"/>
              </a:rPr>
              <a:t>Happy Git with R</a:t>
            </a:r>
            <a:r>
              <a:rPr lang="en-GB">
                <a:cs typeface="Calibri"/>
              </a:rPr>
              <a:t> - git guide for data scientists from R</a:t>
            </a:r>
            <a:endParaRPr lang="en-GB"/>
          </a:p>
          <a:p>
            <a:r>
              <a:rPr lang="en-GB">
                <a:cs typeface="Calibri"/>
                <a:hlinkClick r:id="rId4"/>
              </a:rPr>
              <a:t>Atlassian git tutorials</a:t>
            </a:r>
            <a:r>
              <a:rPr lang="en-GB">
                <a:cs typeface="Calibri"/>
              </a:rPr>
              <a:t> - well explained overviews of git commands and concepts</a:t>
            </a:r>
          </a:p>
          <a:p>
            <a:r>
              <a:rPr lang="en-GB">
                <a:cs typeface="Calibri"/>
                <a:hlinkClick r:id="rId5"/>
              </a:rPr>
              <a:t>Oh Shit, Git</a:t>
            </a:r>
            <a:r>
              <a:rPr lang="en-GB">
                <a:cs typeface="Calibri"/>
              </a:rPr>
              <a:t> - help to fix a screwed up git</a:t>
            </a:r>
            <a:endParaRPr lang="en-GB">
              <a:ea typeface="Calibri"/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67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6E3A-F99B-14B8-6800-9BA63105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Who is using git?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1768-9F96-483E-DE25-4ED1B8445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Who uses git on the command line?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966F-47B3-DA39-D562-2E93C198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3828-B09D-CD1F-05EA-94B08003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What is git?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965C-6CBE-AE8A-310F-089A0CE9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Git manages the evolution of a set of files in a structured way</a:t>
            </a:r>
          </a:p>
          <a:p>
            <a:r>
              <a:rPr lang="en-GB">
                <a:ea typeface="Calibri"/>
                <a:cs typeface="Calibri"/>
              </a:rPr>
              <a:t>Stores metadata and history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Who: The name of the person making changes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When: Date and time change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What: contents of files changed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Why: motivation for the change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GB">
                <a:ea typeface="Calibri"/>
                <a:cs typeface="Calibri"/>
              </a:rPr>
              <a:t>Plus tools for working with the metadata</a:t>
            </a: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75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5D8-7C53-246A-D662-573C3346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Why not just use Dropbox/</a:t>
            </a:r>
            <a:r>
              <a:rPr lang="en-GB" err="1">
                <a:ea typeface="Calibri Light"/>
                <a:cs typeface="Calibri Light"/>
              </a:rPr>
              <a:t>Sharepoint</a:t>
            </a:r>
            <a:r>
              <a:rPr lang="en-GB">
                <a:ea typeface="Calibri Light"/>
                <a:cs typeface="Calibri Light"/>
              </a:rPr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B3B1-A5F8-B524-F874-3317DD4E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Initial learning curve can be quite steep so why all the effort?</a:t>
            </a:r>
          </a:p>
          <a:p>
            <a:r>
              <a:rPr lang="en-GB">
                <a:ea typeface="Calibri"/>
                <a:cs typeface="Calibri"/>
              </a:rPr>
              <a:t>Collaboration! Git allows you to work independently, then share your own work or integrate work from others at time of your choosing</a:t>
            </a:r>
          </a:p>
          <a:p>
            <a:r>
              <a:rPr lang="en-GB">
                <a:ea typeface="Calibri"/>
                <a:cs typeface="Calibri"/>
              </a:rPr>
              <a:t>Does dropbox have a history?</a:t>
            </a: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3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403-9979-A845-7060-FD1B9257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Terminology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FD17-2D26-768B-6868-C80FF676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Repository – git's database which might be local or on GitHub</a:t>
            </a:r>
          </a:p>
          <a:p>
            <a:r>
              <a:rPr lang="en-GB">
                <a:ea typeface="Calibri"/>
                <a:cs typeface="Calibri"/>
              </a:rPr>
              <a:t>Working copy – the files you actually work with</a:t>
            </a:r>
          </a:p>
          <a:p>
            <a:r>
              <a:rPr lang="en-GB">
                <a:ea typeface="Calibri"/>
                <a:cs typeface="Calibri"/>
              </a:rPr>
              <a:t>Hash – a fingerprint of a file or a repository</a:t>
            </a:r>
          </a:p>
          <a:p>
            <a:r>
              <a:rPr lang="en-GB">
                <a:ea typeface="Calibri"/>
                <a:cs typeface="Calibri"/>
              </a:rPr>
              <a:t>Commit – a snapshot of all the files in the repo, and the act of creating a snapshot. A commit is just a tag on a hash</a:t>
            </a:r>
          </a:p>
        </p:txBody>
      </p:sp>
    </p:spTree>
    <p:extLst>
      <p:ext uri="{BB962C8B-B14F-4D97-AF65-F5344CB8AC3E}">
        <p14:creationId xmlns:p14="http://schemas.microsoft.com/office/powerpoint/2010/main" val="23263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65B7-71B2-4931-FA93-BE24F2F9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Git and GitHub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5BC8-713F-B7A5-4F94-2D5E12DB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Git is not GitHub, git is the version control system, </a:t>
            </a:r>
            <a:r>
              <a:rPr lang="en-GB" err="1">
                <a:ea typeface="Calibri"/>
                <a:cs typeface="Calibri"/>
              </a:rPr>
              <a:t>github</a:t>
            </a:r>
            <a:r>
              <a:rPr lang="en-GB">
                <a:ea typeface="Calibri"/>
                <a:cs typeface="Calibri"/>
              </a:rPr>
              <a:t> is a hosting service for git repositories</a:t>
            </a:r>
          </a:p>
          <a:p>
            <a:r>
              <a:rPr lang="en-GB">
                <a:ea typeface="Calibri"/>
                <a:cs typeface="Calibri"/>
              </a:rPr>
              <a:t>GitLab is an open source GitHub alternative</a:t>
            </a:r>
          </a:p>
          <a:p>
            <a:r>
              <a:rPr lang="en-GB">
                <a:ea typeface="Calibri"/>
                <a:cs typeface="Calibri"/>
              </a:rPr>
              <a:t>GitHub adds helpful tooling including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Issues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Pull request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Organisations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GB">
                <a:ea typeface="Calibri"/>
                <a:cs typeface="Calibri"/>
              </a:rPr>
              <a:t>Hosting webpages on gh-pages</a:t>
            </a:r>
          </a:p>
        </p:txBody>
      </p:sp>
    </p:spTree>
    <p:extLst>
      <p:ext uri="{BB962C8B-B14F-4D97-AF65-F5344CB8AC3E}">
        <p14:creationId xmlns:p14="http://schemas.microsoft.com/office/powerpoint/2010/main" val="87796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AE97-38F3-8F53-9337-579B868A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Things to note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BEA5-C589-1D45-1B07-ECA78D8C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Git doesn't store diffs</a:t>
            </a:r>
          </a:p>
          <a:p>
            <a:r>
              <a:rPr lang="en-GB">
                <a:ea typeface="Calibri"/>
                <a:cs typeface="Calibri"/>
              </a:rPr>
              <a:t>It stores snapshots of the files you work with but is very space efficient</a:t>
            </a:r>
          </a:p>
          <a:p>
            <a:r>
              <a:rPr lang="en-GB">
                <a:ea typeface="Calibri"/>
                <a:cs typeface="Calibri"/>
              </a:rPr>
              <a:t>If you put something into git you can probably get it out again later (see git </a:t>
            </a:r>
            <a:r>
              <a:rPr lang="en-GB" err="1">
                <a:ea typeface="Calibri"/>
                <a:cs typeface="Calibri"/>
              </a:rPr>
              <a:t>reflog</a:t>
            </a:r>
            <a:r>
              <a:rPr lang="en-GB">
                <a:ea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41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dc1a27-8fd1-4eb7-8f25-b1d0e792ecfc">
      <Terms xmlns="http://schemas.microsoft.com/office/infopath/2007/PartnerControls"/>
    </lcf76f155ced4ddcb4097134ff3c332f>
    <TaxCatchAll xmlns="3e389212-b381-48da-a401-274b0f99e1a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7B6B9204D094EB67E1AC825F1626F" ma:contentTypeVersion="18" ma:contentTypeDescription="Create a new document." ma:contentTypeScope="" ma:versionID="44661e2c58f242aded184f0a0d7756a6">
  <xsd:schema xmlns:xsd="http://www.w3.org/2001/XMLSchema" xmlns:xs="http://www.w3.org/2001/XMLSchema" xmlns:p="http://schemas.microsoft.com/office/2006/metadata/properties" xmlns:ns2="badc1a27-8fd1-4eb7-8f25-b1d0e792ecfc" xmlns:ns3="3e389212-b381-48da-a401-274b0f99e1a9" targetNamespace="http://schemas.microsoft.com/office/2006/metadata/properties" ma:root="true" ma:fieldsID="c999df10119fff328a5afc7f3a0b358a" ns2:_="" ns3:_="">
    <xsd:import namespace="badc1a27-8fd1-4eb7-8f25-b1d0e792ecfc"/>
    <xsd:import namespace="3e389212-b381-48da-a401-274b0f99e1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c1a27-8fd1-4eb7-8f25-b1d0e792e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89212-b381-48da-a401-274b0f99e1a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2dd34ce-39c7-4c55-9c29-6cbb3b09d124}" ma:internalName="TaxCatchAll" ma:showField="CatchAllData" ma:web="3e389212-b381-48da-a401-274b0f99e1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57764A-94C8-44CF-BFCF-6F5482A08F44}">
  <ds:schemaRefs>
    <ds:schemaRef ds:uri="3e389212-b381-48da-a401-274b0f99e1a9"/>
    <ds:schemaRef ds:uri="badc1a27-8fd1-4eb7-8f25-b1d0e792ecf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CDFBD0-04DE-44D5-9275-30B634E8F60E}">
  <ds:schemaRefs>
    <ds:schemaRef ds:uri="3e389212-b381-48da-a401-274b0f99e1a9"/>
    <ds:schemaRef ds:uri="badc1a27-8fd1-4eb7-8f25-b1d0e792ec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B7A34D-EBFE-4048-95BE-055502AFBB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(Advanced?) Git</vt:lpstr>
      <vt:lpstr>Topics</vt:lpstr>
      <vt:lpstr>Who is using git?</vt:lpstr>
      <vt:lpstr>Who uses git on the command line?</vt:lpstr>
      <vt:lpstr>What is git?</vt:lpstr>
      <vt:lpstr>Why not just use Dropbox/Sharepoint?</vt:lpstr>
      <vt:lpstr>Terminology</vt:lpstr>
      <vt:lpstr>Git and GitHub</vt:lpstr>
      <vt:lpstr>Things to note</vt:lpstr>
      <vt:lpstr>Command line or GUI?</vt:lpstr>
      <vt:lpstr>Commit messages</vt:lpstr>
      <vt:lpstr>Solo Workflow</vt:lpstr>
      <vt:lpstr>Branches</vt:lpstr>
      <vt:lpstr>Collaborative workflow</vt:lpstr>
      <vt:lpstr>Collaborative workflow</vt:lpstr>
      <vt:lpstr>Collaborative workflow – forking</vt:lpstr>
      <vt:lpstr>Useful things to note</vt:lpstr>
      <vt:lpstr>Maintaining a clean git</vt:lpstr>
      <vt:lpstr>Not everything belongs in git</vt:lpstr>
      <vt:lpstr>Removing accidentally pushed file</vt:lpstr>
      <vt:lpstr>Stashing to save for later</vt:lpstr>
      <vt:lpstr>Reverting and not ruining everything</vt:lpstr>
      <vt:lpstr>Committed an update and immediately realise I need to make one small change</vt:lpstr>
      <vt:lpstr>Force pushing</vt:lpstr>
      <vt:lpstr>Git revert</vt:lpstr>
      <vt:lpstr>Accidentally committed to main</vt:lpstr>
      <vt:lpstr>Accidentally committing to wrong branch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2024-01-15T16:44:00Z</dcterms:created>
  <dcterms:modified xsi:type="dcterms:W3CDTF">2024-11-07T15:26:35Z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0x010100B0B7B6B9204D094EB67E1AC825F1626F</vt:lpwstr>
  </property>
  <property fmtid="{D5CDD505-2E9C-101B-9397-08002B2CF9AE}" pid="3" name="MediaServiceImageTags">
    <vt:lpwstr/>
  </property>
</Properties>
</file>