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306" r:id="rId5"/>
    <p:sldId id="307" r:id="rId6"/>
    <p:sldId id="309" r:id="rId7"/>
    <p:sldId id="294" r:id="rId8"/>
    <p:sldId id="314" r:id="rId9"/>
    <p:sldId id="315" r:id="rId10"/>
    <p:sldId id="316" r:id="rId11"/>
    <p:sldId id="321" r:id="rId12"/>
    <p:sldId id="318" r:id="rId13"/>
    <p:sldId id="320" r:id="rId14"/>
    <p:sldId id="322" r:id="rId15"/>
    <p:sldId id="323" r:id="rId16"/>
    <p:sldId id="327" r:id="rId17"/>
    <p:sldId id="329" r:id="rId18"/>
    <p:sldId id="328" r:id="rId19"/>
    <p:sldId id="330" r:id="rId20"/>
    <p:sldId id="331" r:id="rId21"/>
    <p:sldId id="333" r:id="rId22"/>
    <p:sldId id="334" r:id="rId23"/>
    <p:sldId id="310" r:id="rId24"/>
    <p:sldId id="312"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A52A2A"/>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72204" autoAdjust="0"/>
  </p:normalViewPr>
  <p:slideViewPr>
    <p:cSldViewPr snapToGrid="0">
      <p:cViewPr varScale="1">
        <p:scale>
          <a:sx n="76" d="100"/>
          <a:sy n="76" d="100"/>
        </p:scale>
        <p:origin x="1960"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18/02/2023</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18/02/2023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 everyone! Welcome to Python 101. </a:t>
            </a:r>
          </a:p>
          <a:p>
            <a:r>
              <a:rPr lang="en-GB" dirty="0"/>
              <a:t>My name is Erin and I’m going to be leading this quick session on the basics of Python. I know a lot of you probably have at least experience coding in Python, so this will be just a refresher on the basics for people who have less experience. Feel free to zone out and prepare for the rest of the day if this isn’t going to be much use for you! </a:t>
            </a:r>
          </a:p>
          <a:p>
            <a:r>
              <a:rPr lang="en-GB" dirty="0"/>
              <a:t>So a bit of background on myself quickly, I joined the Women in Tech committee this year and we are so thrilled to be able to help out at this event because it’s really a first of its kind. Last summer I graduated from my bachelors in Physics and stayed in Bath to study for a masters in Business Analytics. Over the past 5 years I have used a fair few different coding languages, Python being the one I chose to use for my final year project in Physics.</a:t>
            </a:r>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Python, the difference between a built-in function and a module is that built-in functions are functions that are included with the Python language and are available for use without having to import anything. Modules, on the other hand, are collections of functions, classes, and other code that can be imported into a Python script for use.</a:t>
            </a:r>
          </a:p>
          <a:p>
            <a:r>
              <a:rPr lang="en-GB" dirty="0"/>
              <a:t>For example, the print() function is a built-in function that is always available in Python, while the math module provides a collection of mathematical functions, such as square roots, trigonometric functions, and more. </a:t>
            </a:r>
          </a:p>
          <a:p>
            <a:r>
              <a:rPr lang="en-GB" dirty="0"/>
              <a:t>Once you have imported the math module, you can then use its functions in your code. </a:t>
            </a:r>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12</a:t>
            </a:fld>
            <a:endParaRPr lang="en-GB" noProof="0"/>
          </a:p>
        </p:txBody>
      </p:sp>
    </p:spTree>
    <p:extLst>
      <p:ext uri="{BB962C8B-B14F-4D97-AF65-F5344CB8AC3E}">
        <p14:creationId xmlns:p14="http://schemas.microsoft.com/office/powerpoint/2010/main" val="238628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defined functions are a key part of programming, allowing the user to build their own functions which can be called multiple times during a script. They can be saved into a different .</a:t>
            </a:r>
            <a:r>
              <a:rPr lang="en-US" dirty="0" err="1"/>
              <a:t>py</a:t>
            </a:r>
            <a:r>
              <a:rPr lang="en-US" dirty="0"/>
              <a:t> file and imported into a script too to make things cleaner. </a:t>
            </a:r>
            <a:br>
              <a:rPr lang="en-US" dirty="0"/>
            </a:br>
            <a:r>
              <a:rPr lang="en-US" dirty="0"/>
              <a:t>Here’s two very simple examples of a user defined function, both of them have an input argument which is then used in the function. The function doesn’t have to have an input argument but a lot of the time it does.</a:t>
            </a:r>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13</a:t>
            </a:fld>
            <a:endParaRPr lang="en-GB" noProof="0"/>
          </a:p>
        </p:txBody>
      </p:sp>
    </p:spTree>
    <p:extLst>
      <p:ext uri="{BB962C8B-B14F-4D97-AF65-F5344CB8AC3E}">
        <p14:creationId xmlns:p14="http://schemas.microsoft.com/office/powerpoint/2010/main" val="1527905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and While loops are a key part of any programming language. The code block within the for or while statement will repeat while that statement holds true.</a:t>
            </a:r>
          </a:p>
          <a:p>
            <a:r>
              <a:rPr lang="en-GB" dirty="0"/>
              <a:t>This For loop example is basically saying print each element of the list fruits, so for each fruit in fruits, print fruit. We can also use the example below with range and </a:t>
            </a:r>
            <a:r>
              <a:rPr lang="en-GB" dirty="0" err="1"/>
              <a:t>len</a:t>
            </a:r>
            <a:r>
              <a:rPr lang="en-GB" dirty="0"/>
              <a:t> which is going to return the range of the length of fruits as an integer so the computer knows how many steps to take. </a:t>
            </a:r>
          </a:p>
          <a:p>
            <a:r>
              <a:rPr lang="en-GB" dirty="0"/>
              <a:t>The while loop example executes the indented code block as long as count is less than 5. The value of count is incremented by 1 at the end of each iteration, so that eventually the condition becomes false and the loop terminates. You can see the counter has been initiated as 0. </a:t>
            </a:r>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15</a:t>
            </a:fld>
            <a:endParaRPr lang="en-GB" noProof="0"/>
          </a:p>
        </p:txBody>
      </p:sp>
    </p:spTree>
    <p:extLst>
      <p:ext uri="{BB962C8B-B14F-4D97-AF65-F5344CB8AC3E}">
        <p14:creationId xmlns:p14="http://schemas.microsoft.com/office/powerpoint/2010/main" val="203564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and else statements in Python are used to control the flow of execution based on certain conditions. An if statement allows you to test a condition, and if the condition is true, execute a block of code. The else statement allows you to tell the computer what to execute if the condition isn’t true, instead of it just doing nothing. </a:t>
            </a:r>
          </a:p>
          <a:p>
            <a:endParaRPr lang="en-GB" dirty="0"/>
          </a:p>
          <a:p>
            <a:r>
              <a:rPr lang="en-GB" dirty="0"/>
              <a:t>It's possible to chain multiple if-else statements together to handle more complex conditions. In this example, the code first tests whether x is greater than 10. If it is not, it then tests whether x is greater than 0, and if it is, it prints the message "x is positive but not greater than 10". If neither of the conditions are true, the code in the else statement is executed, printing the message "x is not positive".</a:t>
            </a:r>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16</a:t>
            </a:fld>
            <a:endParaRPr lang="en-GB" noProof="0"/>
          </a:p>
        </p:txBody>
      </p:sp>
    </p:spTree>
    <p:extLst>
      <p:ext uri="{BB962C8B-B14F-4D97-AF65-F5344CB8AC3E}">
        <p14:creationId xmlns:p14="http://schemas.microsoft.com/office/powerpoint/2010/main" val="18360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slides</a:t>
            </a:r>
          </a:p>
          <a:p>
            <a:r>
              <a:rPr lang="en-GB" dirty="0"/>
              <a:t>Python is an object-oriented language, which means it has built-in support for creating and working with objects.</a:t>
            </a:r>
          </a:p>
          <a:p>
            <a:endParaRPr lang="en-US" dirty="0"/>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18</a:t>
            </a:fld>
            <a:endParaRPr lang="en-GB" noProof="0"/>
          </a:p>
        </p:txBody>
      </p:sp>
    </p:spTree>
    <p:extLst>
      <p:ext uri="{BB962C8B-B14F-4D97-AF65-F5344CB8AC3E}">
        <p14:creationId xmlns:p14="http://schemas.microsoft.com/office/powerpoint/2010/main" val="64608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example, we've defined a class called Car, which has three data attributes (make, model, and year) and one method (start). The __</a:t>
            </a:r>
            <a:r>
              <a:rPr lang="en-GB" dirty="0" err="1"/>
              <a:t>init</a:t>
            </a:r>
            <a:r>
              <a:rPr lang="en-GB" dirty="0"/>
              <a:t>__ method is a special method that is called when an instance of the class is created, and it is used to initialize the data attributes.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create an instance of the Car class, we can call the class like a function, passing in the required arguments</a:t>
            </a:r>
          </a:p>
          <a:p>
            <a:endParaRPr lang="en-US" dirty="0"/>
          </a:p>
          <a:p>
            <a:r>
              <a:rPr lang="en-GB" dirty="0"/>
              <a:t>Now, </a:t>
            </a:r>
            <a:r>
              <a:rPr lang="en-GB" dirty="0" err="1"/>
              <a:t>my_car</a:t>
            </a:r>
            <a:r>
              <a:rPr lang="en-GB" dirty="0"/>
              <a:t> is an instance of the Car class, and we can access its data attributes and call its methods</a:t>
            </a:r>
          </a:p>
          <a:p>
            <a:endParaRPr lang="en-GB" dirty="0"/>
          </a:p>
          <a:p>
            <a:r>
              <a:rPr lang="en-GB" dirty="0"/>
              <a:t>Object oriented programming is super important when it comes to using packages so if you don’t know how to make a class, </a:t>
            </a:r>
            <a:r>
              <a:rPr lang="en-GB"/>
              <a:t>just know how to use it! </a:t>
            </a:r>
          </a:p>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19</a:t>
            </a:fld>
            <a:endParaRPr lang="en-GB" noProof="0"/>
          </a:p>
        </p:txBody>
      </p:sp>
    </p:spTree>
    <p:extLst>
      <p:ext uri="{BB962C8B-B14F-4D97-AF65-F5344CB8AC3E}">
        <p14:creationId xmlns:p14="http://schemas.microsoft.com/office/powerpoint/2010/main" val="68821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20</a:t>
            </a:fld>
            <a:endParaRPr lang="en-GB"/>
          </a:p>
        </p:txBody>
      </p:sp>
    </p:spTree>
    <p:extLst>
      <p:ext uri="{BB962C8B-B14F-4D97-AF65-F5344CB8AC3E}">
        <p14:creationId xmlns:p14="http://schemas.microsoft.com/office/powerpoint/2010/main" val="1045073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21</a:t>
            </a:fld>
            <a:endParaRPr lang="en-GB"/>
          </a:p>
        </p:txBody>
      </p:sp>
    </p:spTree>
    <p:extLst>
      <p:ext uri="{BB962C8B-B14F-4D97-AF65-F5344CB8AC3E}">
        <p14:creationId xmlns:p14="http://schemas.microsoft.com/office/powerpoint/2010/main" val="299450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126397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is a high-level coding language. This means it hides away the 1’s and 0’s of the computers hardware and provides a human-readable way of coding. They are generally much easier to learn than low level languages such as C. </a:t>
            </a:r>
          </a:p>
          <a:p>
            <a:r>
              <a:rPr lang="en-GB" dirty="0"/>
              <a:t>One of the reasons for Python's popularity is its versatility. Python can be used for a wide range of tasks, from simple scripts to complex applications, and it has a vast library of modules and packages that makes it easy to perform a variety of tasks. Additionally, Python's syntax is simple, intuitive, and easy to learn, making it a popular choice for beginners and experienced programmers alike.</a:t>
            </a:r>
          </a:p>
          <a:p>
            <a:r>
              <a:rPr lang="en-GB" dirty="0"/>
              <a:t>Another reason for Python's popularity is its strong community of users and developers. Python has a large and active community of contributors who maintain and update the language, libraries, and tools, making it a stable and well-supported platform.</a:t>
            </a:r>
          </a:p>
          <a:p>
            <a:endParaRPr lang="en-GB" dirty="0"/>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369081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dirty="0"/>
              <a:t> Easy to learn and use: Python's simple and intuitive syntax makes it a great language for beginners to learn. It is designed to be easy to read and write, and it requires fewer lines of code to perform the same tasks compared to other programming languages.</a:t>
            </a:r>
          </a:p>
          <a:p>
            <a:pPr>
              <a:buFont typeface="+mj-lt"/>
              <a:buAutoNum type="arabicPeriod"/>
            </a:pPr>
            <a:r>
              <a:rPr lang="en-GB" dirty="0"/>
              <a:t>Versatile: Python can be used for a wide range of tasks, such as web development, scientific computing, data analysis, artificial intelligence, and more. Its vast library of modules and packages makes it easy to perform a variety of tasks, and its interpreted nature makes it possible to quickly test and iterate code.</a:t>
            </a:r>
          </a:p>
          <a:p>
            <a:pPr>
              <a:buFont typeface="+mj-lt"/>
              <a:buAutoNum type="arabicPeriod"/>
            </a:pPr>
            <a:r>
              <a:rPr lang="en-GB" dirty="0"/>
              <a:t>Strong community: Python has a large and active community of contributors who maintain and update the language, libraries, and tools, making it a stable and well-supported platform. </a:t>
            </a:r>
          </a:p>
          <a:p>
            <a:pPr>
              <a:buFont typeface="+mj-lt"/>
              <a:buAutoNum type="arabicPeriod"/>
            </a:pPr>
            <a:r>
              <a:rPr lang="en-GB" dirty="0"/>
              <a:t>Cross-platform: Python can run on multiple platforms, including Windows, macOS, and Linux, making it a flexible choice for a variety of projects.</a:t>
            </a:r>
          </a:p>
          <a:p>
            <a:pPr>
              <a:buFont typeface="+mj-lt"/>
              <a:buAutoNum type="arabicPeriod"/>
            </a:pPr>
            <a:r>
              <a:rPr lang="en-GB" dirty="0"/>
              <a:t>Easy to integrate with other technologies: Python can easily interface with other technologies, such as databases, web services, and other programming languages, making it a great choice for building complex applications that involve multiple components.</a:t>
            </a:r>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5</a:t>
            </a:fld>
            <a:endParaRPr lang="en-GB" noProof="0"/>
          </a:p>
        </p:txBody>
      </p:sp>
    </p:spTree>
    <p:extLst>
      <p:ext uri="{BB962C8B-B14F-4D97-AF65-F5344CB8AC3E}">
        <p14:creationId xmlns:p14="http://schemas.microsoft.com/office/powerpoint/2010/main" val="4253833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 generally means how a code is structured and used correctly. In python we can use hashtags or </a:t>
            </a:r>
            <a:r>
              <a:rPr lang="en-US" dirty="0" err="1"/>
              <a:t>appostrophes</a:t>
            </a:r>
            <a:r>
              <a:rPr lang="en-US" dirty="0"/>
              <a:t> to make comments in your code. This is important to remember what steps you’ve taken! </a:t>
            </a:r>
          </a:p>
          <a:p>
            <a:r>
              <a:rPr lang="en-US" dirty="0"/>
              <a:t>Indentation is really important in python as it can throw an error if not done correctly. It’s quickest to just tab when you start a new code block, this is a big enough gap so that its clear where each block starts and ends. </a:t>
            </a:r>
          </a:p>
          <a:p>
            <a:r>
              <a:rPr lang="en-US" dirty="0"/>
              <a:t>Backslash can be used to continue a long line of code onto the next line, without the computer being confused as to what you’re doing. If you’re writing something inside brackets this will be done automatically so that’s good practice. </a:t>
            </a:r>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7</a:t>
            </a:fld>
            <a:endParaRPr lang="en-GB" noProof="0"/>
          </a:p>
        </p:txBody>
      </p:sp>
    </p:spTree>
    <p:extLst>
      <p:ext uri="{BB962C8B-B14F-4D97-AF65-F5344CB8AC3E}">
        <p14:creationId xmlns:p14="http://schemas.microsoft.com/office/powerpoint/2010/main" val="239395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are a key part to any coding language. In python variables are case sensitive, so you can see here name and Name are two different variables – but don’t do this! </a:t>
            </a:r>
          </a:p>
          <a:p>
            <a:r>
              <a:rPr lang="en-US" dirty="0"/>
              <a:t>Variables do not need to be declared with their type, but we can cast them to be a specific type if that’s needed, shown here with the different examples of x = 3. </a:t>
            </a:r>
          </a:p>
          <a:p>
            <a:r>
              <a:rPr lang="en-US" dirty="0"/>
              <a:t>Variables are overwritten when </a:t>
            </a:r>
            <a:r>
              <a:rPr lang="en-US" dirty="0" err="1"/>
              <a:t>theyre</a:t>
            </a:r>
            <a:r>
              <a:rPr lang="en-US" dirty="0"/>
              <a:t> declared again later in code and strings can be made using either single or double apostrophes. </a:t>
            </a:r>
          </a:p>
          <a:p>
            <a:r>
              <a:rPr lang="en-US" dirty="0"/>
              <a:t>I’ll head onto in-built functions later but if you’re unsure of what type a variable is you can check using this code. </a:t>
            </a:r>
          </a:p>
          <a:p>
            <a:endParaRPr lang="en-US" dirty="0"/>
          </a:p>
          <a:p>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8</a:t>
            </a:fld>
            <a:endParaRPr lang="en-GB" noProof="0"/>
          </a:p>
        </p:txBody>
      </p:sp>
    </p:spTree>
    <p:extLst>
      <p:ext uri="{BB962C8B-B14F-4D97-AF65-F5344CB8AC3E}">
        <p14:creationId xmlns:p14="http://schemas.microsoft.com/office/powerpoint/2010/main" val="51451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data types here are the different data types in Python. There are more than this but I tried to pick ones which were most significant. </a:t>
            </a:r>
          </a:p>
          <a:p>
            <a:r>
              <a:rPr lang="en-US" dirty="0"/>
              <a:t>The text type is known as a string. Numeric types are integers, floats and complex, floats is basically anything with a decimal and complex is then complex numbers. </a:t>
            </a:r>
          </a:p>
          <a:p>
            <a:r>
              <a:rPr lang="en-US" dirty="0"/>
              <a:t>Sequence types are lists, tuples and range. Lists are dynamic and can be appended and modified (mutable) but tuples cannot be changed once they have been created (they’re immutable) however tuples are faster. </a:t>
            </a:r>
          </a:p>
          <a:p>
            <a:r>
              <a:rPr lang="en-GB" dirty="0"/>
              <a:t>The range() function returns a sequence of numbers, starting from 0 by default, and increments by 1 (by default), and stops before a specified number – useful for loops!</a:t>
            </a:r>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9</a:t>
            </a:fld>
            <a:endParaRPr lang="en-GB" noProof="0"/>
          </a:p>
        </p:txBody>
      </p:sp>
    </p:spTree>
    <p:extLst>
      <p:ext uri="{BB962C8B-B14F-4D97-AF65-F5344CB8AC3E}">
        <p14:creationId xmlns:p14="http://schemas.microsoft.com/office/powerpoint/2010/main" val="134569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Dictionaries are used to store data values in </a:t>
            </a:r>
            <a:r>
              <a:rPr lang="en-GB" dirty="0" err="1"/>
              <a:t>key:value</a:t>
            </a:r>
            <a:r>
              <a:rPr lang="en-GB" dirty="0"/>
              <a:t> pairs. A dictionary is a collection which is ordered*, changeable and do not allow duplicates.</a:t>
            </a:r>
          </a:p>
          <a:p>
            <a:r>
              <a:rPr lang="en-GB" dirty="0"/>
              <a:t>Sets are used to store multiple items in a single variable, written with curly brackets. </a:t>
            </a:r>
          </a:p>
          <a:p>
            <a:r>
              <a:rPr lang="en-GB" dirty="0"/>
              <a:t>Boolean type is the standard true/false and none type is just none. </a:t>
            </a:r>
            <a:endParaRPr lang="en-US" dirty="0"/>
          </a:p>
        </p:txBody>
      </p:sp>
      <p:sp>
        <p:nvSpPr>
          <p:cNvPr id="4" name="Slide Number Placeholder 3"/>
          <p:cNvSpPr>
            <a:spLocks noGrp="1"/>
          </p:cNvSpPr>
          <p:nvPr>
            <p:ph type="sldNum" sz="quarter" idx="5"/>
          </p:nvPr>
        </p:nvSpPr>
        <p:spPr/>
        <p:txBody>
          <a:bodyPr/>
          <a:lstStyle/>
          <a:p>
            <a:pPr rtl="0"/>
            <a:fld id="{D5939589-3E79-4C82-AA4A-FE78234FAA59}" type="slidenum">
              <a:rPr lang="en-GB" noProof="0" smtClean="0"/>
              <a:t>10</a:t>
            </a:fld>
            <a:endParaRPr lang="en-GB" noProof="0"/>
          </a:p>
        </p:txBody>
      </p:sp>
    </p:spTree>
    <p:extLst>
      <p:ext uri="{BB962C8B-B14F-4D97-AF65-F5344CB8AC3E}">
        <p14:creationId xmlns:p14="http://schemas.microsoft.com/office/powerpoint/2010/main" val="410861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GB" noProof="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GB"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GB"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GB" noProof="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document/d/1XqyITHP75sF6j2bIqAMaOxnHnSNZJ6FrmdIw5YaeeDo/edit"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en-GB" sz="5400" spc="400" dirty="0">
                <a:solidFill>
                  <a:schemeClr val="bg1"/>
                </a:solidFill>
              </a:rPr>
              <a:t>Python 101</a:t>
            </a:r>
            <a:endParaRPr lang="en-GB"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6473120" y="4438996"/>
            <a:ext cx="5093208" cy="1824644"/>
          </a:xfrm>
        </p:spPr>
        <p:txBody>
          <a:bodyPr rtlCol="0">
            <a:normAutofit/>
          </a:bodyPr>
          <a:lstStyle/>
          <a:p>
            <a:pPr rtl="0"/>
            <a:r>
              <a:rPr lang="en-GB" sz="2000" dirty="0">
                <a:solidFill>
                  <a:schemeClr val="bg1"/>
                </a:solidFill>
              </a:rPr>
              <a:t>Erin Hayward-Lang</a:t>
            </a:r>
          </a:p>
          <a:p>
            <a:pPr rtl="0"/>
            <a:r>
              <a:rPr lang="en-GB" dirty="0"/>
              <a:t>Women in Tech Committee</a:t>
            </a:r>
          </a:p>
          <a:p>
            <a:pPr rtl="0"/>
            <a:r>
              <a:rPr lang="en-GB" sz="2000" dirty="0">
                <a:solidFill>
                  <a:schemeClr val="bg1"/>
                </a:solidFill>
              </a:rPr>
              <a:t>BSc Physics</a:t>
            </a:r>
          </a:p>
          <a:p>
            <a:pPr rtl="0"/>
            <a:r>
              <a:rPr lang="en-GB" dirty="0"/>
              <a:t>MSc Business Analytics </a:t>
            </a:r>
            <a:endParaRPr lang="en-GB" sz="2000" dirty="0">
              <a:solidFill>
                <a:schemeClr val="bg1"/>
              </a:solidFill>
            </a:endParaRPr>
          </a:p>
          <a:p>
            <a:pPr rtl="0"/>
            <a:endParaRPr lang="en-GB"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057E-1718-6A36-2287-0392D250C73F}"/>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8150512-4586-3CC0-4A8A-67408E6A9D84}"/>
              </a:ext>
            </a:extLst>
          </p:cNvPr>
          <p:cNvSpPr>
            <a:spLocks noGrp="1"/>
          </p:cNvSpPr>
          <p:nvPr>
            <p:ph sz="half" idx="1"/>
          </p:nvPr>
        </p:nvSpPr>
        <p:spPr>
          <a:xfrm>
            <a:off x="1444751" y="1825625"/>
            <a:ext cx="10357782" cy="4351338"/>
          </a:xfrm>
        </p:spPr>
        <p:txBody>
          <a:bodyPr/>
          <a:lstStyle/>
          <a:p>
            <a:r>
              <a:rPr lang="en-US" dirty="0"/>
              <a:t>Mapping Type</a:t>
            </a:r>
            <a:br>
              <a:rPr lang="en-US" dirty="0"/>
            </a:br>
            <a:r>
              <a:rPr lang="en-US" dirty="0"/>
              <a:t>- dictionary </a:t>
            </a:r>
            <a:r>
              <a:rPr lang="en-US" dirty="0" err="1">
                <a:solidFill>
                  <a:srgbClr val="A52A2A"/>
                </a:solidFill>
                <a:highlight>
                  <a:srgbClr val="E7E7E7"/>
                </a:highlight>
                <a:latin typeface="Consolas" panose="020B0609020204030204" pitchFamily="49" charset="0"/>
                <a:cs typeface="Consolas" panose="020B0609020204030204" pitchFamily="49" charset="0"/>
              </a:rPr>
              <a:t>dict</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"name" </a:t>
            </a:r>
            <a:r>
              <a:rPr lang="en-GB" dirty="0">
                <a:latin typeface="Consolas" panose="020B0609020204030204" pitchFamily="49" charset="0"/>
                <a:cs typeface="Consolas" panose="020B0609020204030204" pitchFamily="49" charset="0"/>
              </a:rPr>
              <a:t>: </a:t>
            </a:r>
            <a:r>
              <a:rPr lang="en-GB" dirty="0">
                <a:solidFill>
                  <a:srgbClr val="A52A2A"/>
                </a:solidFill>
                <a:latin typeface="Consolas" panose="020B0609020204030204" pitchFamily="49" charset="0"/>
                <a:cs typeface="Consolas" panose="020B0609020204030204" pitchFamily="49" charset="0"/>
              </a:rPr>
              <a:t>"John"</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 "age" </a:t>
            </a:r>
            <a:r>
              <a:rPr lang="en-GB" dirty="0">
                <a:latin typeface="Consolas" panose="020B0609020204030204" pitchFamily="49" charset="0"/>
                <a:cs typeface="Consolas" panose="020B0609020204030204" pitchFamily="49" charset="0"/>
              </a:rPr>
              <a:t>: 36}</a:t>
            </a:r>
            <a:r>
              <a:rPr lang="en-US" dirty="0">
                <a:solidFill>
                  <a:srgbClr val="A52A2A"/>
                </a:solidFill>
                <a:highlight>
                  <a:srgbClr val="E7E7E7"/>
                </a:highlight>
                <a:latin typeface="Consolas" panose="020B0609020204030204" pitchFamily="49" charset="0"/>
                <a:cs typeface="Consolas" panose="020B0609020204030204" pitchFamily="49" charset="0"/>
              </a:rPr>
              <a:t>	</a:t>
            </a:r>
          </a:p>
          <a:p>
            <a:r>
              <a:rPr lang="en-US" dirty="0">
                <a:cs typeface="Consolas" panose="020B0609020204030204" pitchFamily="49" charset="0"/>
              </a:rPr>
              <a:t>Set Type</a:t>
            </a:r>
            <a:br>
              <a:rPr lang="en-US" dirty="0">
                <a:cs typeface="Consolas" panose="020B0609020204030204" pitchFamily="49" charset="0"/>
              </a:rPr>
            </a:br>
            <a:r>
              <a:rPr lang="en-US" dirty="0">
                <a:cs typeface="Consolas" panose="020B0609020204030204" pitchFamily="49" charset="0"/>
              </a:rPr>
              <a:t>- set </a:t>
            </a:r>
            <a:r>
              <a:rPr lang="en-US" dirty="0">
                <a:solidFill>
                  <a:srgbClr val="A52A2A"/>
                </a:solidFill>
                <a:highlight>
                  <a:srgbClr val="E7E7E7"/>
                </a:highlight>
                <a:latin typeface="Consolas" panose="020B0609020204030204" pitchFamily="49" charset="0"/>
                <a:cs typeface="Consolas" panose="020B0609020204030204" pitchFamily="49" charset="0"/>
              </a:rPr>
              <a:t>set</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"apple"</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 "banana"</a:t>
            </a:r>
            <a:r>
              <a:rPr lang="en-GB" dirty="0">
                <a:latin typeface="Consolas" panose="020B0609020204030204" pitchFamily="49" charset="0"/>
                <a:cs typeface="Consolas" panose="020B0609020204030204" pitchFamily="49" charset="0"/>
              </a:rPr>
              <a:t>, </a:t>
            </a:r>
            <a:r>
              <a:rPr lang="en-GB" dirty="0">
                <a:solidFill>
                  <a:srgbClr val="A52A2A"/>
                </a:solidFill>
                <a:latin typeface="Consolas" panose="020B0609020204030204" pitchFamily="49" charset="0"/>
                <a:cs typeface="Consolas" panose="020B0609020204030204" pitchFamily="49" charset="0"/>
              </a:rPr>
              <a:t>"cherry"</a:t>
            </a: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r>
              <a:rPr lang="en-US" dirty="0">
                <a:cs typeface="Consolas" panose="020B0609020204030204" pitchFamily="49" charset="0"/>
              </a:rPr>
              <a:t>Boolean Type</a:t>
            </a:r>
            <a:br>
              <a:rPr lang="en-US" dirty="0">
                <a:cs typeface="Consolas" panose="020B0609020204030204" pitchFamily="49" charset="0"/>
              </a:rPr>
            </a:br>
            <a:r>
              <a:rPr lang="en-US" dirty="0">
                <a:cs typeface="Consolas" panose="020B0609020204030204" pitchFamily="49" charset="0"/>
              </a:rPr>
              <a:t>- </a:t>
            </a:r>
            <a:r>
              <a:rPr lang="en-US" dirty="0" err="1">
                <a:cs typeface="Consolas" panose="020B0609020204030204" pitchFamily="49" charset="0"/>
              </a:rPr>
              <a:t>boolean</a:t>
            </a:r>
            <a:r>
              <a:rPr lang="en-US" dirty="0">
                <a:cs typeface="Consolas" panose="020B0609020204030204" pitchFamily="49" charset="0"/>
              </a:rPr>
              <a:t> </a:t>
            </a:r>
            <a:r>
              <a:rPr lang="en-US" dirty="0">
                <a:solidFill>
                  <a:srgbClr val="A52A2A"/>
                </a:solidFill>
                <a:highlight>
                  <a:srgbClr val="E7E7E7"/>
                </a:highlight>
                <a:latin typeface="Consolas" panose="020B0609020204030204" pitchFamily="49" charset="0"/>
                <a:cs typeface="Consolas" panose="020B0609020204030204" pitchFamily="49" charset="0"/>
              </a:rPr>
              <a:t>bool</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a:t>
            </a:r>
            <a:r>
              <a:rPr lang="en-GB" dirty="0">
                <a:latin typeface="Consolas" panose="020B0609020204030204" pitchFamily="49" charset="0"/>
                <a:cs typeface="Consolas" panose="020B0609020204030204" pitchFamily="49" charset="0"/>
              </a:rPr>
              <a:t> </a:t>
            </a:r>
            <a:r>
              <a:rPr lang="en-GB" dirty="0">
                <a:solidFill>
                  <a:srgbClr val="0070C0"/>
                </a:solidFill>
                <a:latin typeface="Consolas" panose="020B0609020204030204" pitchFamily="49" charset="0"/>
                <a:cs typeface="Consolas" panose="020B0609020204030204" pitchFamily="49" charset="0"/>
              </a:rPr>
              <a:t>True</a:t>
            </a:r>
          </a:p>
          <a:p>
            <a:r>
              <a:rPr lang="en-GB" dirty="0">
                <a:latin typeface="Consolas" panose="020B0609020204030204" pitchFamily="49" charset="0"/>
                <a:cs typeface="Consolas" panose="020B0609020204030204" pitchFamily="49" charset="0"/>
              </a:rPr>
              <a:t>None Type</a:t>
            </a:r>
            <a:br>
              <a:rPr lang="en-US" dirty="0">
                <a:cs typeface="Consolas" panose="020B0609020204030204" pitchFamily="49" charset="0"/>
              </a:rPr>
            </a:br>
            <a:r>
              <a:rPr lang="en-US" dirty="0">
                <a:cs typeface="Consolas" panose="020B0609020204030204" pitchFamily="49" charset="0"/>
              </a:rPr>
              <a:t>- None </a:t>
            </a:r>
            <a:r>
              <a:rPr lang="en-US" dirty="0" err="1">
                <a:solidFill>
                  <a:srgbClr val="A52A2A"/>
                </a:solidFill>
                <a:highlight>
                  <a:srgbClr val="E7E7E7"/>
                </a:highlight>
                <a:latin typeface="Consolas" panose="020B0609020204030204" pitchFamily="49" charset="0"/>
                <a:cs typeface="Consolas" panose="020B0609020204030204" pitchFamily="49" charset="0"/>
              </a:rPr>
              <a:t>NoneType</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a:t>
            </a:r>
            <a:r>
              <a:rPr lang="en-GB" dirty="0">
                <a:latin typeface="Consolas" panose="020B0609020204030204" pitchFamily="49" charset="0"/>
                <a:cs typeface="Consolas" panose="020B0609020204030204" pitchFamily="49" charset="0"/>
              </a:rPr>
              <a:t>= None</a:t>
            </a:r>
            <a:endParaRPr lang="en-US" dirty="0">
              <a:solidFill>
                <a:srgbClr val="A52A2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923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F7A5FE-0944-197D-64BA-D07375AA72CA}"/>
              </a:ext>
            </a:extLst>
          </p:cNvPr>
          <p:cNvSpPr>
            <a:spLocks noGrp="1"/>
          </p:cNvSpPr>
          <p:nvPr>
            <p:ph type="ctrTitle"/>
          </p:nvPr>
        </p:nvSpPr>
        <p:spPr>
          <a:xfrm>
            <a:off x="1524000" y="1987974"/>
            <a:ext cx="9144000" cy="2340864"/>
          </a:xfrm>
        </p:spPr>
        <p:txBody>
          <a:bodyPr>
            <a:normAutofit fontScale="90000"/>
          </a:bodyPr>
          <a:lstStyle/>
          <a:p>
            <a:r>
              <a:rPr lang="en-US" dirty="0"/>
              <a:t>Built-in Functions, modules &amp; User- defined functions</a:t>
            </a:r>
          </a:p>
        </p:txBody>
      </p:sp>
    </p:spTree>
    <p:extLst>
      <p:ext uri="{BB962C8B-B14F-4D97-AF65-F5344CB8AC3E}">
        <p14:creationId xmlns:p14="http://schemas.microsoft.com/office/powerpoint/2010/main" val="361553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E81CAC-8BBC-E81D-26CD-5DD1E79060C7}"/>
              </a:ext>
            </a:extLst>
          </p:cNvPr>
          <p:cNvSpPr>
            <a:spLocks noGrp="1"/>
          </p:cNvSpPr>
          <p:nvPr>
            <p:ph type="title"/>
          </p:nvPr>
        </p:nvSpPr>
        <p:spPr/>
        <p:txBody>
          <a:bodyPr/>
          <a:lstStyle/>
          <a:p>
            <a:r>
              <a:rPr lang="en-US" dirty="0"/>
              <a:t>Built-in Functions vs. Modules</a:t>
            </a:r>
          </a:p>
        </p:txBody>
      </p:sp>
      <p:sp>
        <p:nvSpPr>
          <p:cNvPr id="8" name="Text Placeholder 7">
            <a:extLst>
              <a:ext uri="{FF2B5EF4-FFF2-40B4-BE49-F238E27FC236}">
                <a16:creationId xmlns:a16="http://schemas.microsoft.com/office/drawing/2014/main" id="{86C99496-1D41-F44B-23EC-9621C8D83E7A}"/>
              </a:ext>
            </a:extLst>
          </p:cNvPr>
          <p:cNvSpPr>
            <a:spLocks noGrp="1"/>
          </p:cNvSpPr>
          <p:nvPr>
            <p:ph type="body" idx="1"/>
          </p:nvPr>
        </p:nvSpPr>
        <p:spPr/>
        <p:txBody>
          <a:bodyPr/>
          <a:lstStyle/>
          <a:p>
            <a:r>
              <a:rPr lang="en-US" dirty="0"/>
              <a:t>Built-in Functions</a:t>
            </a:r>
          </a:p>
        </p:txBody>
      </p:sp>
      <p:sp>
        <p:nvSpPr>
          <p:cNvPr id="9" name="Content Placeholder 8">
            <a:extLst>
              <a:ext uri="{FF2B5EF4-FFF2-40B4-BE49-F238E27FC236}">
                <a16:creationId xmlns:a16="http://schemas.microsoft.com/office/drawing/2014/main" id="{EFD00BFA-E59A-5D00-27F0-4BC46AB350CB}"/>
              </a:ext>
            </a:extLst>
          </p:cNvPr>
          <p:cNvSpPr>
            <a:spLocks noGrp="1"/>
          </p:cNvSpPr>
          <p:nvPr>
            <p:ph sz="half" idx="2"/>
          </p:nvPr>
        </p:nvSpPr>
        <p:spPr/>
        <p:txBody>
          <a:bodyPr/>
          <a:lstStyle/>
          <a:p>
            <a:r>
              <a:rPr lang="en-GB" dirty="0"/>
              <a:t>A function that is available to the programmer without having to import any additional modules.</a:t>
            </a:r>
          </a:p>
          <a:p>
            <a:r>
              <a:rPr lang="en-GB" dirty="0"/>
              <a:t>For example, the </a:t>
            </a:r>
            <a:r>
              <a:rPr lang="en-GB" dirty="0">
                <a:solidFill>
                  <a:srgbClr val="0070C0"/>
                </a:solidFill>
                <a:latin typeface="Consolas" panose="020B0609020204030204" pitchFamily="49" charset="0"/>
                <a:cs typeface="Consolas" panose="020B0609020204030204" pitchFamily="49" charset="0"/>
              </a:rPr>
              <a:t>print</a:t>
            </a:r>
            <a:r>
              <a:rPr lang="en-GB" dirty="0">
                <a:latin typeface="Consolas" panose="020B0609020204030204" pitchFamily="49" charset="0"/>
                <a:cs typeface="Consolas" panose="020B0609020204030204" pitchFamily="49" charset="0"/>
              </a:rPr>
              <a:t>() </a:t>
            </a:r>
            <a:r>
              <a:rPr lang="en-GB" dirty="0"/>
              <a:t>function is a built-in function that is always available in Python. </a:t>
            </a:r>
          </a:p>
          <a:p>
            <a:r>
              <a:rPr lang="en-US" dirty="0"/>
              <a:t>Documentation for all built-in functions can be found online.</a:t>
            </a:r>
          </a:p>
          <a:p>
            <a:r>
              <a:rPr lang="en-US" dirty="0"/>
              <a:t>Useful ones: </a:t>
            </a:r>
            <a:r>
              <a:rPr lang="en-US" dirty="0" err="1">
                <a:solidFill>
                  <a:srgbClr val="0070C0"/>
                </a:solidFill>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type</a:t>
            </a:r>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help</a:t>
            </a:r>
            <a:r>
              <a:rPr lang="en-US" dirty="0">
                <a:latin typeface="Consolas" panose="020B0609020204030204" pitchFamily="49" charset="0"/>
                <a:cs typeface="Consolas" panose="020B0609020204030204" pitchFamily="49" charset="0"/>
              </a:rPr>
              <a:t>()</a:t>
            </a:r>
          </a:p>
        </p:txBody>
      </p:sp>
      <p:sp>
        <p:nvSpPr>
          <p:cNvPr id="10" name="Text Placeholder 9">
            <a:extLst>
              <a:ext uri="{FF2B5EF4-FFF2-40B4-BE49-F238E27FC236}">
                <a16:creationId xmlns:a16="http://schemas.microsoft.com/office/drawing/2014/main" id="{AA9831B8-781A-ABC3-C5BF-CB2B5684AE3B}"/>
              </a:ext>
            </a:extLst>
          </p:cNvPr>
          <p:cNvSpPr>
            <a:spLocks noGrp="1"/>
          </p:cNvSpPr>
          <p:nvPr>
            <p:ph type="body" sz="quarter" idx="3"/>
          </p:nvPr>
        </p:nvSpPr>
        <p:spPr/>
        <p:txBody>
          <a:bodyPr/>
          <a:lstStyle/>
          <a:p>
            <a:r>
              <a:rPr lang="en-US" dirty="0"/>
              <a:t>Modules</a:t>
            </a:r>
          </a:p>
        </p:txBody>
      </p:sp>
      <p:sp>
        <p:nvSpPr>
          <p:cNvPr id="11" name="Content Placeholder 10">
            <a:extLst>
              <a:ext uri="{FF2B5EF4-FFF2-40B4-BE49-F238E27FC236}">
                <a16:creationId xmlns:a16="http://schemas.microsoft.com/office/drawing/2014/main" id="{E517C501-C83E-62CF-C561-C9E0EFDA638C}"/>
              </a:ext>
            </a:extLst>
          </p:cNvPr>
          <p:cNvSpPr>
            <a:spLocks noGrp="1"/>
          </p:cNvSpPr>
          <p:nvPr>
            <p:ph sz="quarter" idx="4"/>
          </p:nvPr>
        </p:nvSpPr>
        <p:spPr/>
        <p:txBody>
          <a:bodyPr/>
          <a:lstStyle/>
          <a:p>
            <a:r>
              <a:rPr lang="en-GB" dirty="0"/>
              <a:t>Collections of functions, classes, and other code that can be </a:t>
            </a:r>
            <a:r>
              <a:rPr lang="en-GB" u="sng" dirty="0"/>
              <a:t>imported into a Python script </a:t>
            </a:r>
            <a:r>
              <a:rPr lang="en-GB" dirty="0"/>
              <a:t>for use.</a:t>
            </a:r>
          </a:p>
          <a:p>
            <a:r>
              <a:rPr lang="en-GB" dirty="0"/>
              <a:t>Lots of packages can be installed from online with lots of different functions. </a:t>
            </a:r>
          </a:p>
          <a:p>
            <a:r>
              <a:rPr lang="en-GB" dirty="0">
                <a:latin typeface="Consolas" panose="020B0609020204030204" pitchFamily="49" charset="0"/>
                <a:cs typeface="Consolas" panose="020B0609020204030204" pitchFamily="49" charset="0"/>
              </a:rPr>
              <a:t>import </a:t>
            </a:r>
            <a:r>
              <a:rPr lang="en-GB" dirty="0">
                <a:solidFill>
                  <a:srgbClr val="0070C0"/>
                </a:solidFill>
                <a:latin typeface="Consolas" panose="020B0609020204030204" pitchFamily="49" charset="0"/>
                <a:cs typeface="Consolas" panose="020B0609020204030204" pitchFamily="49" charset="0"/>
              </a:rPr>
              <a:t>math</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x = </a:t>
            </a:r>
            <a:r>
              <a:rPr lang="en-GB" dirty="0" err="1">
                <a:solidFill>
                  <a:srgbClr val="0070C0"/>
                </a:solidFill>
                <a:latin typeface="Consolas" panose="020B0609020204030204" pitchFamily="49" charset="0"/>
                <a:cs typeface="Consolas" panose="020B0609020204030204" pitchFamily="49" charset="0"/>
              </a:rPr>
              <a:t>math.sqrt</a:t>
            </a:r>
            <a:r>
              <a:rPr lang="en-GB" dirty="0">
                <a:latin typeface="Consolas" panose="020B0609020204030204" pitchFamily="49" charset="0"/>
                <a:cs typeface="Consolas" panose="020B0609020204030204" pitchFamily="49" charset="0"/>
              </a:rPr>
              <a:t>(16) </a:t>
            </a:r>
            <a:br>
              <a:rPr lang="en-GB" dirty="0">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print</a:t>
            </a:r>
            <a:r>
              <a:rPr lang="en-GB" dirty="0">
                <a:latin typeface="Consolas" panose="020B0609020204030204" pitchFamily="49" charset="0"/>
                <a:cs typeface="Consolas" panose="020B0609020204030204" pitchFamily="49" charset="0"/>
              </a:rPr>
              <a:t>(x)</a:t>
            </a:r>
          </a:p>
          <a:p>
            <a:endParaRPr lang="en-US" dirty="0"/>
          </a:p>
        </p:txBody>
      </p:sp>
    </p:spTree>
    <p:extLst>
      <p:ext uri="{BB962C8B-B14F-4D97-AF65-F5344CB8AC3E}">
        <p14:creationId xmlns:p14="http://schemas.microsoft.com/office/powerpoint/2010/main" val="225626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30673A-CEED-29EF-5E9C-66E980E99EEC}"/>
              </a:ext>
            </a:extLst>
          </p:cNvPr>
          <p:cNvSpPr>
            <a:spLocks noGrp="1"/>
          </p:cNvSpPr>
          <p:nvPr>
            <p:ph type="ctrTitle"/>
          </p:nvPr>
        </p:nvSpPr>
        <p:spPr>
          <a:xfrm>
            <a:off x="6095998" y="556873"/>
            <a:ext cx="6096001" cy="886968"/>
          </a:xfrm>
        </p:spPr>
        <p:txBody>
          <a:bodyPr>
            <a:noAutofit/>
          </a:bodyPr>
          <a:lstStyle/>
          <a:p>
            <a:r>
              <a:rPr lang="en-US" sz="4000" dirty="0"/>
              <a:t>User-Defined Functions</a:t>
            </a:r>
          </a:p>
        </p:txBody>
      </p:sp>
      <p:sp>
        <p:nvSpPr>
          <p:cNvPr id="5" name="Subtitle 4">
            <a:extLst>
              <a:ext uri="{FF2B5EF4-FFF2-40B4-BE49-F238E27FC236}">
                <a16:creationId xmlns:a16="http://schemas.microsoft.com/office/drawing/2014/main" id="{76CFADD9-7CE3-9DB9-33B1-9D8FCA9F3A5D}"/>
              </a:ext>
            </a:extLst>
          </p:cNvPr>
          <p:cNvSpPr>
            <a:spLocks noGrp="1"/>
          </p:cNvSpPr>
          <p:nvPr>
            <p:ph type="subTitle" idx="1"/>
          </p:nvPr>
        </p:nvSpPr>
        <p:spPr>
          <a:xfrm>
            <a:off x="6095999" y="1562374"/>
            <a:ext cx="5317068" cy="5112407"/>
          </a:xfrm>
        </p:spPr>
        <p:txBody>
          <a:bodyPr>
            <a:normAutofit/>
          </a:bodyPr>
          <a:lstStyle/>
          <a:p>
            <a:pPr marL="342900" indent="-342900">
              <a:buFont typeface="Arial" panose="020B0604020202020204" pitchFamily="34" charset="0"/>
              <a:buChar char="•"/>
            </a:pPr>
            <a:r>
              <a:rPr lang="en-GB" sz="2000" dirty="0"/>
              <a:t>These functions that you </a:t>
            </a:r>
            <a:r>
              <a:rPr lang="en-GB" sz="2000" u="sng" dirty="0"/>
              <a:t>create yourself</a:t>
            </a:r>
            <a:r>
              <a:rPr lang="en-GB" sz="2000" dirty="0"/>
              <a:t>, as opposed to the built-in functions available to everyone. </a:t>
            </a:r>
          </a:p>
          <a:p>
            <a:pPr marL="342900" indent="-342900">
              <a:buFont typeface="Arial" panose="020B0604020202020204" pitchFamily="34" charset="0"/>
              <a:buChar char="•"/>
            </a:pPr>
            <a:r>
              <a:rPr lang="en-GB" dirty="0"/>
              <a:t>A</a:t>
            </a:r>
            <a:r>
              <a:rPr lang="en-GB" sz="2000" dirty="0"/>
              <a:t>llow you to encapsulate a piece of code that you want to </a:t>
            </a:r>
            <a:r>
              <a:rPr lang="en-GB" sz="2000" u="sng" dirty="0"/>
              <a:t>reuse multiple times</a:t>
            </a:r>
            <a:r>
              <a:rPr lang="en-GB" sz="2000" dirty="0"/>
              <a:t> in your program, and to abstract away complex logic into a simple and easy-to-use function.</a:t>
            </a:r>
          </a:p>
          <a:p>
            <a:pPr marL="342900" indent="-342900">
              <a:buFont typeface="Arial" panose="020B0604020202020204" pitchFamily="34" charset="0"/>
              <a:buChar char="•"/>
            </a:pPr>
            <a:r>
              <a:rPr lang="en-GB" dirty="0"/>
              <a:t>Return a value using the </a:t>
            </a:r>
            <a:r>
              <a:rPr lang="en-GB" dirty="0">
                <a:solidFill>
                  <a:srgbClr val="0070C0"/>
                </a:solidFill>
                <a:latin typeface="Consolas" panose="020B0609020204030204" pitchFamily="49" charset="0"/>
                <a:cs typeface="Consolas" panose="020B0609020204030204" pitchFamily="49" charset="0"/>
              </a:rPr>
              <a:t>return</a:t>
            </a:r>
            <a:r>
              <a:rPr lang="en-GB" dirty="0">
                <a:latin typeface="Consolas" panose="020B0609020204030204" pitchFamily="49" charset="0"/>
                <a:cs typeface="Consolas" panose="020B0609020204030204" pitchFamily="49" charset="0"/>
              </a:rPr>
              <a:t> </a:t>
            </a:r>
            <a:r>
              <a:rPr lang="en-GB" dirty="0">
                <a:cs typeface="Consolas" panose="020B0609020204030204" pitchFamily="49" charset="0"/>
              </a:rPr>
              <a:t>keyword. </a:t>
            </a:r>
          </a:p>
          <a:p>
            <a:pPr marL="342900" indent="-342900">
              <a:buFont typeface="Arial" panose="020B0604020202020204" pitchFamily="34" charset="0"/>
              <a:buChar char="•"/>
            </a:pPr>
            <a:r>
              <a:rPr lang="en-GB" sz="2000" dirty="0">
                <a:cs typeface="Consolas" panose="020B0609020204030204" pitchFamily="49" charset="0"/>
              </a:rPr>
              <a:t>You can save functions in a different .</a:t>
            </a:r>
            <a:r>
              <a:rPr lang="en-GB" sz="2000" dirty="0" err="1">
                <a:cs typeface="Consolas" panose="020B0609020204030204" pitchFamily="49" charset="0"/>
              </a:rPr>
              <a:t>py</a:t>
            </a:r>
            <a:r>
              <a:rPr lang="en-GB" sz="2000" dirty="0">
                <a:cs typeface="Consolas" panose="020B0609020204030204" pitchFamily="49" charset="0"/>
              </a:rPr>
              <a:t> file and import into your script. </a:t>
            </a:r>
          </a:p>
          <a:p>
            <a:pPr marL="342900" indent="-342900">
              <a:buFont typeface="Arial" panose="020B0604020202020204" pitchFamily="34" charset="0"/>
              <a:buChar char="•"/>
            </a:pPr>
            <a:endParaRPr lang="en-US" sz="2400" dirty="0"/>
          </a:p>
        </p:txBody>
      </p:sp>
      <p:sp>
        <p:nvSpPr>
          <p:cNvPr id="9" name="TextBox 8">
            <a:extLst>
              <a:ext uri="{FF2B5EF4-FFF2-40B4-BE49-F238E27FC236}">
                <a16:creationId xmlns:a16="http://schemas.microsoft.com/office/drawing/2014/main" id="{16159C41-8AC9-9262-55EE-93864BFAC167}"/>
              </a:ext>
            </a:extLst>
          </p:cNvPr>
          <p:cNvSpPr txBox="1"/>
          <p:nvPr/>
        </p:nvSpPr>
        <p:spPr>
          <a:xfrm>
            <a:off x="321734" y="1074509"/>
            <a:ext cx="5164667" cy="4708981"/>
          </a:xfrm>
          <a:prstGeom prst="rect">
            <a:avLst/>
          </a:prstGeom>
          <a:solidFill>
            <a:schemeClr val="bg1"/>
          </a:solidFill>
        </p:spPr>
        <p:txBody>
          <a:bodyPr wrap="square" rtlCol="0">
            <a:spAutoFit/>
          </a:bodyPr>
          <a:lstStyle/>
          <a:p>
            <a:r>
              <a:rPr lang="en-GB" sz="2000" dirty="0">
                <a:solidFill>
                  <a:srgbClr val="008000"/>
                </a:solidFill>
                <a:latin typeface="Consolas" panose="020B0609020204030204" pitchFamily="49" charset="0"/>
                <a:cs typeface="Consolas" panose="020B0609020204030204" pitchFamily="49" charset="0"/>
              </a:rPr>
              <a:t># greet a person</a:t>
            </a:r>
          </a:p>
          <a:p>
            <a:r>
              <a:rPr lang="en-GB" sz="2000" dirty="0">
                <a:solidFill>
                  <a:srgbClr val="0070C0"/>
                </a:solidFill>
                <a:latin typeface="Consolas" panose="020B0609020204030204" pitchFamily="49" charset="0"/>
                <a:cs typeface="Consolas" panose="020B0609020204030204" pitchFamily="49" charset="0"/>
              </a:rPr>
              <a:t>def</a:t>
            </a:r>
            <a:r>
              <a:rPr lang="en-GB" sz="2000" dirty="0">
                <a:latin typeface="Consolas" panose="020B0609020204030204" pitchFamily="49" charset="0"/>
                <a:cs typeface="Consolas" panose="020B0609020204030204" pitchFamily="49" charset="0"/>
              </a:rPr>
              <a:t> greet(name):</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"Hello, " </a:t>
            </a:r>
            <a:r>
              <a:rPr lang="en-GB" sz="2000" dirty="0">
                <a:latin typeface="Consolas" panose="020B0609020204030204" pitchFamily="49" charset="0"/>
                <a:cs typeface="Consolas" panose="020B0609020204030204" pitchFamily="49" charset="0"/>
              </a:rPr>
              <a:t>+ name + </a:t>
            </a:r>
            <a:r>
              <a:rPr lang="en-GB" sz="2000" dirty="0">
                <a:solidFill>
                  <a:srgbClr val="A52A2A"/>
                </a:solidFill>
                <a:latin typeface="Consolas" panose="020B0609020204030204" pitchFamily="49" charset="0"/>
                <a:cs typeface="Consolas" panose="020B0609020204030204" pitchFamily="49" charset="0"/>
              </a:rPr>
              <a:t>"!"</a:t>
            </a:r>
            <a:r>
              <a:rPr lang="en-GB" sz="2000" dirty="0">
                <a:latin typeface="Consolas" panose="020B0609020204030204" pitchFamily="49" charset="0"/>
                <a:cs typeface="Consolas" panose="020B0609020204030204" pitchFamily="49" charset="0"/>
              </a:rPr>
              <a:t>) </a:t>
            </a:r>
          </a:p>
          <a:p>
            <a:endParaRPr lang="en-GB" sz="2000" dirty="0">
              <a:latin typeface="Consolas" panose="020B0609020204030204" pitchFamily="49" charset="0"/>
              <a:cs typeface="Consolas" panose="020B0609020204030204" pitchFamily="49" charset="0"/>
            </a:endParaRPr>
          </a:p>
          <a:p>
            <a:r>
              <a:rPr lang="en-GB" sz="2000" dirty="0">
                <a:solidFill>
                  <a:srgbClr val="0070C0"/>
                </a:solidFill>
                <a:latin typeface="Consolas" panose="020B0609020204030204" pitchFamily="49" charset="0"/>
                <a:cs typeface="Consolas" panose="020B0609020204030204" pitchFamily="49" charset="0"/>
              </a:rPr>
              <a:t>greet</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"John"</a:t>
            </a:r>
            <a:r>
              <a:rPr lang="en-GB" sz="2000" dirty="0">
                <a:latin typeface="Consolas" panose="020B0609020204030204" pitchFamily="49" charset="0"/>
                <a:cs typeface="Consolas" panose="020B0609020204030204" pitchFamily="49" charset="0"/>
              </a:rPr>
              <a:t>)</a:t>
            </a:r>
          </a:p>
          <a:p>
            <a:endParaRPr lang="en-GB" sz="2000" dirty="0">
              <a:solidFill>
                <a:srgbClr val="008000"/>
              </a:solidFill>
              <a:latin typeface="Consolas" panose="020B0609020204030204" pitchFamily="49" charset="0"/>
              <a:cs typeface="Consolas" panose="020B0609020204030204" pitchFamily="49" charset="0"/>
            </a:endParaRPr>
          </a:p>
          <a:p>
            <a:r>
              <a:rPr lang="en-GB" sz="2000" dirty="0">
                <a:solidFill>
                  <a:srgbClr val="008000"/>
                </a:solidFill>
                <a:latin typeface="Consolas" panose="020B0609020204030204" pitchFamily="49" charset="0"/>
                <a:cs typeface="Consolas" panose="020B0609020204030204" pitchFamily="49" charset="0"/>
              </a:rPr>
              <a:t># square a number</a:t>
            </a:r>
          </a:p>
          <a:p>
            <a:r>
              <a:rPr lang="en-GB" sz="2000" dirty="0">
                <a:solidFill>
                  <a:srgbClr val="0070C0"/>
                </a:solidFill>
                <a:latin typeface="Consolas" panose="020B0609020204030204" pitchFamily="49" charset="0"/>
                <a:cs typeface="Consolas" panose="020B0609020204030204" pitchFamily="49" charset="0"/>
              </a:rPr>
              <a:t>def</a:t>
            </a:r>
            <a:r>
              <a:rPr lang="en-GB" sz="2000" dirty="0">
                <a:latin typeface="Consolas" panose="020B0609020204030204" pitchFamily="49" charset="0"/>
                <a:cs typeface="Consolas" panose="020B0609020204030204" pitchFamily="49" charset="0"/>
              </a:rPr>
              <a:t> square(x): </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return</a:t>
            </a:r>
            <a:r>
              <a:rPr lang="en-GB" sz="2000" dirty="0">
                <a:latin typeface="Consolas" panose="020B0609020204030204" pitchFamily="49" charset="0"/>
                <a:cs typeface="Consolas" panose="020B0609020204030204" pitchFamily="49" charset="0"/>
              </a:rPr>
              <a:t> x * x </a:t>
            </a:r>
          </a:p>
          <a:p>
            <a:endParaRPr lang="en-GB" sz="2000" dirty="0">
              <a:latin typeface="Consolas" panose="020B0609020204030204" pitchFamily="49" charset="0"/>
              <a:cs typeface="Consolas" panose="020B0609020204030204" pitchFamily="49" charset="0"/>
            </a:endParaRPr>
          </a:p>
          <a:p>
            <a:r>
              <a:rPr lang="en-GB" sz="2000" dirty="0">
                <a:latin typeface="Consolas" panose="020B0609020204030204" pitchFamily="49" charset="0"/>
                <a:cs typeface="Consolas" panose="020B0609020204030204" pitchFamily="49" charset="0"/>
              </a:rPr>
              <a:t>result = </a:t>
            </a:r>
            <a:r>
              <a:rPr lang="en-GB" sz="2000" dirty="0">
                <a:solidFill>
                  <a:srgbClr val="0070C0"/>
                </a:solidFill>
                <a:latin typeface="Consolas" panose="020B0609020204030204" pitchFamily="49" charset="0"/>
                <a:cs typeface="Consolas" panose="020B0609020204030204" pitchFamily="49" charset="0"/>
              </a:rPr>
              <a:t>square</a:t>
            </a:r>
            <a:r>
              <a:rPr lang="en-GB" sz="2000" dirty="0">
                <a:latin typeface="Consolas" panose="020B0609020204030204" pitchFamily="49" charset="0"/>
                <a:cs typeface="Consolas" panose="020B0609020204030204" pitchFamily="49" charset="0"/>
              </a:rPr>
              <a:t>(</a:t>
            </a:r>
            <a:r>
              <a:rPr lang="en-GB" sz="2000" dirty="0">
                <a:solidFill>
                  <a:srgbClr val="FF0000"/>
                </a:solidFill>
                <a:latin typeface="Consolas" panose="020B0609020204030204" pitchFamily="49" charset="0"/>
                <a:cs typeface="Consolas" panose="020B0609020204030204" pitchFamily="49" charset="0"/>
              </a:rPr>
              <a:t>5</a:t>
            </a:r>
            <a:r>
              <a:rPr lang="en-GB" sz="2000" dirty="0">
                <a:latin typeface="Consolas" panose="020B0609020204030204" pitchFamily="49" charset="0"/>
                <a:cs typeface="Consolas" panose="020B0609020204030204" pitchFamily="49" charset="0"/>
              </a:rPr>
              <a:t>) </a:t>
            </a:r>
          </a:p>
          <a:p>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(result) </a:t>
            </a:r>
          </a:p>
          <a:p>
            <a:endParaRPr lang="en-GB" sz="2000" dirty="0">
              <a:latin typeface="Consolas" panose="020B0609020204030204" pitchFamily="49" charset="0"/>
              <a:cs typeface="Consolas" panose="020B0609020204030204" pitchFamily="49" charset="0"/>
            </a:endParaRPr>
          </a:p>
          <a:p>
            <a:r>
              <a:rPr lang="en-GB" sz="2000" dirty="0">
                <a:solidFill>
                  <a:srgbClr val="008000"/>
                </a:solidFill>
                <a:latin typeface="Consolas" panose="020B0609020204030204" pitchFamily="49" charset="0"/>
                <a:cs typeface="Consolas" panose="020B0609020204030204" pitchFamily="49" charset="0"/>
              </a:rPr>
              <a:t># import your own functions </a:t>
            </a:r>
          </a:p>
          <a:p>
            <a:r>
              <a:rPr lang="en-GB" sz="2000" dirty="0">
                <a:solidFill>
                  <a:srgbClr val="0070C0"/>
                </a:solidFill>
                <a:latin typeface="Consolas" panose="020B0609020204030204" pitchFamily="49" charset="0"/>
                <a:cs typeface="Consolas" panose="020B0609020204030204" pitchFamily="49" charset="0"/>
              </a:rPr>
              <a:t>from </a:t>
            </a:r>
            <a:r>
              <a:rPr lang="en-GB" sz="2000" dirty="0" err="1">
                <a:latin typeface="Consolas" panose="020B0609020204030204" pitchFamily="49" charset="0"/>
                <a:cs typeface="Consolas" panose="020B0609020204030204" pitchFamily="49" charset="0"/>
              </a:rPr>
              <a:t>myfuncs</a:t>
            </a:r>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import</a:t>
            </a:r>
            <a:r>
              <a:rPr lang="en-GB" sz="2000" dirty="0">
                <a:latin typeface="Consolas" panose="020B0609020204030204" pitchFamily="49" charset="0"/>
                <a:cs typeface="Consolas" panose="020B0609020204030204" pitchFamily="49" charset="0"/>
              </a:rPr>
              <a:t> * </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686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F7A5FE-0944-197D-64BA-D07375AA72CA}"/>
              </a:ext>
            </a:extLst>
          </p:cNvPr>
          <p:cNvSpPr>
            <a:spLocks noGrp="1"/>
          </p:cNvSpPr>
          <p:nvPr>
            <p:ph type="ctrTitle"/>
          </p:nvPr>
        </p:nvSpPr>
        <p:spPr>
          <a:xfrm>
            <a:off x="1524000" y="2590798"/>
            <a:ext cx="9144000" cy="1111505"/>
          </a:xfrm>
        </p:spPr>
        <p:txBody>
          <a:bodyPr>
            <a:normAutofit/>
          </a:bodyPr>
          <a:lstStyle/>
          <a:p>
            <a:r>
              <a:rPr lang="en-US" dirty="0"/>
              <a:t>For, While, IF, </a:t>
            </a:r>
            <a:r>
              <a:rPr lang="en-US" dirty="0" err="1"/>
              <a:t>ELse</a:t>
            </a:r>
            <a:endParaRPr lang="en-US" dirty="0"/>
          </a:p>
        </p:txBody>
      </p:sp>
    </p:spTree>
    <p:extLst>
      <p:ext uri="{BB962C8B-B14F-4D97-AF65-F5344CB8AC3E}">
        <p14:creationId xmlns:p14="http://schemas.microsoft.com/office/powerpoint/2010/main" val="3192835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F9B1-85BE-1894-5C7B-F0373E3043EB}"/>
              </a:ext>
            </a:extLst>
          </p:cNvPr>
          <p:cNvSpPr>
            <a:spLocks noGrp="1"/>
          </p:cNvSpPr>
          <p:nvPr>
            <p:ph type="ctrTitle"/>
          </p:nvPr>
        </p:nvSpPr>
        <p:spPr/>
        <p:txBody>
          <a:bodyPr>
            <a:normAutofit fontScale="90000"/>
          </a:bodyPr>
          <a:lstStyle/>
          <a:p>
            <a:r>
              <a:rPr lang="en-US" dirty="0"/>
              <a:t>For and While</a:t>
            </a:r>
          </a:p>
        </p:txBody>
      </p:sp>
      <p:sp>
        <p:nvSpPr>
          <p:cNvPr id="3" name="Subtitle 2">
            <a:extLst>
              <a:ext uri="{FF2B5EF4-FFF2-40B4-BE49-F238E27FC236}">
                <a16:creationId xmlns:a16="http://schemas.microsoft.com/office/drawing/2014/main" id="{2F4B5745-D50D-D51B-D5F1-6EEC5CF63F09}"/>
              </a:ext>
            </a:extLst>
          </p:cNvPr>
          <p:cNvSpPr>
            <a:spLocks noGrp="1"/>
          </p:cNvSpPr>
          <p:nvPr>
            <p:ph type="subTitle" idx="1"/>
          </p:nvPr>
        </p:nvSpPr>
        <p:spPr/>
        <p:txBody>
          <a:bodyPr/>
          <a:lstStyle/>
          <a:p>
            <a:pPr marL="342900" indent="-342900">
              <a:buFont typeface="Arial" panose="020B0604020202020204" pitchFamily="34" charset="0"/>
              <a:buChar char="•"/>
            </a:pPr>
            <a:r>
              <a:rPr lang="en-US" dirty="0"/>
              <a:t>Loops are a key part of any programming language. </a:t>
            </a:r>
          </a:p>
          <a:p>
            <a:pPr marL="342900" indent="-342900">
              <a:buFont typeface="Arial" panose="020B0604020202020204" pitchFamily="34" charset="0"/>
              <a:buChar char="•"/>
            </a:pPr>
            <a:r>
              <a:rPr lang="en-US" dirty="0"/>
              <a:t>The code block within the for/while statement will repeat while that statement holds true. </a:t>
            </a:r>
          </a:p>
          <a:p>
            <a:pPr marL="342900" indent="-342900">
              <a:buFont typeface="Arial" panose="020B0604020202020204" pitchFamily="34" charset="0"/>
              <a:buChar char="•"/>
            </a:pPr>
            <a:r>
              <a:rPr lang="en-US" dirty="0"/>
              <a:t>When working with more dynamic variables we can make use of built-in functions like </a:t>
            </a:r>
            <a:r>
              <a:rPr lang="en-US" dirty="0">
                <a:solidFill>
                  <a:srgbClr val="0070C0"/>
                </a:solidFill>
                <a:latin typeface="Consolas" panose="020B0609020204030204" pitchFamily="49" charset="0"/>
                <a:cs typeface="Consolas" panose="020B0609020204030204" pitchFamily="49" charset="0"/>
              </a:rPr>
              <a:t>range</a:t>
            </a:r>
            <a:r>
              <a:rPr lang="en-US" dirty="0">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a:t>
            </a:r>
            <a:r>
              <a:rPr lang="en-US" dirty="0">
                <a:latin typeface="Univers" panose="020B0503020202020204" pitchFamily="34" charset="0"/>
                <a:cs typeface="Consolas" panose="020B0609020204030204" pitchFamily="49" charset="0"/>
              </a:rPr>
              <a:t>to loop over the size of an array.</a:t>
            </a:r>
          </a:p>
        </p:txBody>
      </p:sp>
      <p:sp>
        <p:nvSpPr>
          <p:cNvPr id="11" name="TextBox 10">
            <a:extLst>
              <a:ext uri="{FF2B5EF4-FFF2-40B4-BE49-F238E27FC236}">
                <a16:creationId xmlns:a16="http://schemas.microsoft.com/office/drawing/2014/main" id="{8F4DEE88-388B-8F15-F242-7763B85ECE0A}"/>
              </a:ext>
            </a:extLst>
          </p:cNvPr>
          <p:cNvSpPr txBox="1"/>
          <p:nvPr/>
        </p:nvSpPr>
        <p:spPr>
          <a:xfrm>
            <a:off x="152400" y="932396"/>
            <a:ext cx="5520266" cy="4708981"/>
          </a:xfrm>
          <a:prstGeom prst="rect">
            <a:avLst/>
          </a:prstGeom>
          <a:solidFill>
            <a:schemeClr val="bg1"/>
          </a:solidFill>
        </p:spPr>
        <p:txBody>
          <a:bodyPr wrap="square" rtlCol="0">
            <a:spAutoFit/>
          </a:bodyPr>
          <a:lstStyle/>
          <a:p>
            <a:r>
              <a:rPr lang="en-GB" sz="2000" dirty="0">
                <a:solidFill>
                  <a:srgbClr val="008000"/>
                </a:solidFill>
                <a:latin typeface="Consolas" panose="020B0609020204030204" pitchFamily="49" charset="0"/>
                <a:cs typeface="Consolas" panose="020B0609020204030204" pitchFamily="49" charset="0"/>
              </a:rPr>
              <a:t># print each element of the list</a:t>
            </a:r>
          </a:p>
          <a:p>
            <a:r>
              <a:rPr lang="en-GB" sz="2000" dirty="0">
                <a:latin typeface="Consolas" panose="020B0609020204030204" pitchFamily="49" charset="0"/>
                <a:cs typeface="Consolas" panose="020B0609020204030204" pitchFamily="49" charset="0"/>
              </a:rPr>
              <a:t>fruits = [</a:t>
            </a:r>
            <a:r>
              <a:rPr lang="en-GB" sz="2000" dirty="0">
                <a:solidFill>
                  <a:srgbClr val="A52A2A"/>
                </a:solidFill>
                <a:latin typeface="Consolas" panose="020B0609020204030204" pitchFamily="49" charset="0"/>
                <a:cs typeface="Consolas" panose="020B0609020204030204" pitchFamily="49" charset="0"/>
              </a:rPr>
              <a:t>"apple"</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 "banana"</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 "cherry"</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for fruit in fruits: </a:t>
            </a:r>
          </a:p>
          <a:p>
            <a:r>
              <a:rPr lang="en-GB" sz="2000" dirty="0">
                <a:latin typeface="Consolas" panose="020B0609020204030204" pitchFamily="49" charset="0"/>
                <a:cs typeface="Consolas" panose="020B0609020204030204" pitchFamily="49" charset="0"/>
              </a:rPr>
              <a:t>	</a:t>
            </a:r>
            <a:r>
              <a:rPr lang="en-GB" sz="2000" dirty="0">
                <a:solidFill>
                  <a:schemeClr val="accent2"/>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(fruit) </a:t>
            </a:r>
          </a:p>
          <a:p>
            <a:endParaRPr lang="en-GB" sz="2000" dirty="0">
              <a:latin typeface="Consolas" panose="020B0609020204030204" pitchFamily="49" charset="0"/>
              <a:cs typeface="Consolas" panose="020B0609020204030204" pitchFamily="49" charset="0"/>
            </a:endParaRPr>
          </a:p>
          <a:p>
            <a:r>
              <a:rPr lang="en-GB" sz="2000" dirty="0">
                <a:solidFill>
                  <a:srgbClr val="A52A2A"/>
                </a:solidFill>
                <a:latin typeface="Consolas" panose="020B0609020204030204" pitchFamily="49" charset="0"/>
                <a:cs typeface="Consolas" panose="020B0609020204030204" pitchFamily="49" charset="0"/>
              </a:rPr>
              <a:t>’’’</a:t>
            </a:r>
          </a:p>
          <a:p>
            <a:r>
              <a:rPr lang="en-GB" sz="2000" dirty="0">
                <a:solidFill>
                  <a:srgbClr val="A52A2A"/>
                </a:solidFill>
                <a:latin typeface="Consolas" panose="020B0609020204030204" pitchFamily="49" charset="0"/>
                <a:cs typeface="Consolas" panose="020B0609020204030204" pitchFamily="49" charset="0"/>
              </a:rPr>
              <a:t>can also use:</a:t>
            </a:r>
          </a:p>
          <a:p>
            <a:r>
              <a:rPr lang="en-GB" sz="2000" dirty="0">
                <a:solidFill>
                  <a:srgbClr val="A52A2A"/>
                </a:solidFill>
                <a:latin typeface="Consolas" panose="020B0609020204030204" pitchFamily="49" charset="0"/>
                <a:cs typeface="Consolas" panose="020B0609020204030204" pitchFamily="49" charset="0"/>
              </a:rPr>
              <a:t>for </a:t>
            </a:r>
            <a:r>
              <a:rPr lang="en-GB" sz="2000" dirty="0" err="1">
                <a:solidFill>
                  <a:srgbClr val="A52A2A"/>
                </a:solidFill>
                <a:latin typeface="Consolas" panose="020B0609020204030204" pitchFamily="49" charset="0"/>
                <a:cs typeface="Consolas" panose="020B0609020204030204" pitchFamily="49" charset="0"/>
              </a:rPr>
              <a:t>i</a:t>
            </a:r>
            <a:r>
              <a:rPr lang="en-GB" sz="2000" dirty="0">
                <a:solidFill>
                  <a:srgbClr val="A52A2A"/>
                </a:solidFill>
                <a:latin typeface="Consolas" panose="020B0609020204030204" pitchFamily="49" charset="0"/>
                <a:cs typeface="Consolas" panose="020B0609020204030204" pitchFamily="49" charset="0"/>
              </a:rPr>
              <a:t> in range(</a:t>
            </a:r>
            <a:r>
              <a:rPr lang="en-GB" sz="2000" dirty="0" err="1">
                <a:solidFill>
                  <a:srgbClr val="A52A2A"/>
                </a:solidFill>
                <a:latin typeface="Consolas" panose="020B0609020204030204" pitchFamily="49" charset="0"/>
                <a:cs typeface="Consolas" panose="020B0609020204030204" pitchFamily="49" charset="0"/>
              </a:rPr>
              <a:t>len</a:t>
            </a:r>
            <a:r>
              <a:rPr lang="en-GB" sz="2000" dirty="0">
                <a:solidFill>
                  <a:srgbClr val="A52A2A"/>
                </a:solidFill>
                <a:latin typeface="Consolas" panose="020B0609020204030204" pitchFamily="49" charset="0"/>
                <a:cs typeface="Consolas" panose="020B0609020204030204" pitchFamily="49" charset="0"/>
              </a:rPr>
              <a:t>(fruits))</a:t>
            </a:r>
          </a:p>
          <a:p>
            <a:r>
              <a:rPr lang="en-GB" sz="2000" dirty="0">
                <a:solidFill>
                  <a:srgbClr val="A52A2A"/>
                </a:solidFill>
                <a:latin typeface="Consolas" panose="020B0609020204030204" pitchFamily="49" charset="0"/>
                <a:cs typeface="Consolas" panose="020B0609020204030204" pitchFamily="49" charset="0"/>
              </a:rPr>
              <a:t>‘’’</a:t>
            </a:r>
          </a:p>
          <a:p>
            <a:endParaRPr lang="en-GB" sz="2000" dirty="0">
              <a:latin typeface="Consolas" panose="020B0609020204030204" pitchFamily="49" charset="0"/>
              <a:cs typeface="Consolas" panose="020B0609020204030204" pitchFamily="49" charset="0"/>
            </a:endParaRPr>
          </a:p>
          <a:p>
            <a:r>
              <a:rPr lang="en-GB" sz="2000" dirty="0">
                <a:solidFill>
                  <a:srgbClr val="008000"/>
                </a:solidFill>
                <a:latin typeface="Consolas" panose="020B0609020204030204" pitchFamily="49" charset="0"/>
                <a:cs typeface="Consolas" panose="020B0609020204030204" pitchFamily="49" charset="0"/>
              </a:rPr>
              <a:t># print 0 1 2 3 4 </a:t>
            </a:r>
          </a:p>
          <a:p>
            <a:r>
              <a:rPr lang="en-GB" sz="2000" dirty="0">
                <a:latin typeface="Consolas" panose="020B0609020204030204" pitchFamily="49" charset="0"/>
                <a:cs typeface="Consolas" panose="020B0609020204030204" pitchFamily="49" charset="0"/>
              </a:rPr>
              <a:t>count = </a:t>
            </a:r>
            <a:r>
              <a:rPr lang="en-GB" sz="2000" dirty="0">
                <a:solidFill>
                  <a:srgbClr val="FF0000"/>
                </a:solidFill>
                <a:latin typeface="Consolas" panose="020B0609020204030204" pitchFamily="49" charset="0"/>
                <a:cs typeface="Consolas" panose="020B0609020204030204" pitchFamily="49" charset="0"/>
              </a:rPr>
              <a:t>0</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while count &lt; </a:t>
            </a:r>
            <a:r>
              <a:rPr lang="en-GB" sz="2000" dirty="0">
                <a:solidFill>
                  <a:srgbClr val="FF0000"/>
                </a:solidFill>
                <a:latin typeface="Consolas" panose="020B0609020204030204" pitchFamily="49" charset="0"/>
                <a:cs typeface="Consolas" panose="020B0609020204030204" pitchFamily="49" charset="0"/>
              </a:rPr>
              <a:t>5</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(count) </a:t>
            </a:r>
          </a:p>
          <a:p>
            <a:r>
              <a:rPr lang="en-GB" sz="2000" dirty="0">
                <a:latin typeface="Consolas" panose="020B0609020204030204" pitchFamily="49" charset="0"/>
                <a:cs typeface="Consolas" panose="020B0609020204030204" pitchFamily="49" charset="0"/>
              </a:rPr>
              <a:t>	count += </a:t>
            </a:r>
            <a:r>
              <a:rPr lang="en-GB" sz="2000" dirty="0">
                <a:solidFill>
                  <a:srgbClr val="FF0000"/>
                </a:solidFill>
                <a:latin typeface="Consolas" panose="020B0609020204030204" pitchFamily="49" charset="0"/>
                <a:cs typeface="Consolas" panose="020B0609020204030204" pitchFamily="49" charset="0"/>
              </a:rPr>
              <a:t>1</a:t>
            </a:r>
            <a:endParaRPr lang="en-US" sz="20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3786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F9B1-85BE-1894-5C7B-F0373E3043EB}"/>
              </a:ext>
            </a:extLst>
          </p:cNvPr>
          <p:cNvSpPr>
            <a:spLocks noGrp="1"/>
          </p:cNvSpPr>
          <p:nvPr>
            <p:ph type="ctrTitle"/>
          </p:nvPr>
        </p:nvSpPr>
        <p:spPr/>
        <p:txBody>
          <a:bodyPr>
            <a:normAutofit/>
          </a:bodyPr>
          <a:lstStyle/>
          <a:p>
            <a:r>
              <a:rPr lang="en-US" dirty="0"/>
              <a:t>If and Else</a:t>
            </a:r>
          </a:p>
        </p:txBody>
      </p:sp>
      <p:sp>
        <p:nvSpPr>
          <p:cNvPr id="3" name="Subtitle 2">
            <a:extLst>
              <a:ext uri="{FF2B5EF4-FFF2-40B4-BE49-F238E27FC236}">
                <a16:creationId xmlns:a16="http://schemas.microsoft.com/office/drawing/2014/main" id="{2F4B5745-D50D-D51B-D5F1-6EEC5CF63F09}"/>
              </a:ext>
            </a:extLst>
          </p:cNvPr>
          <p:cNvSpPr>
            <a:spLocks noGrp="1"/>
          </p:cNvSpPr>
          <p:nvPr>
            <p:ph type="subTitle" idx="1"/>
          </p:nvPr>
        </p:nvSpPr>
        <p:spPr/>
        <p:txBody>
          <a:bodyPr/>
          <a:lstStyle/>
          <a:p>
            <a:pPr marL="342900" indent="-342900">
              <a:buFont typeface="Arial" panose="020B0604020202020204" pitchFamily="34" charset="0"/>
              <a:buChar char="•"/>
            </a:pPr>
            <a:r>
              <a:rPr lang="en-US"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latin typeface="Univers" panose="020B0503020202020204" pitchFamily="34" charset="0"/>
                <a:cs typeface="Consolas" panose="020B0609020204030204" pitchFamily="49" charset="0"/>
              </a:rPr>
              <a:t>statements tell the computer to execute a block of code if the condition is true. </a:t>
            </a:r>
          </a:p>
          <a:p>
            <a:pPr marL="342900" indent="-342900">
              <a:buFont typeface="Arial" panose="020B0604020202020204" pitchFamily="34" charset="0"/>
              <a:buChar char="•"/>
            </a:pPr>
            <a:r>
              <a:rPr lang="en-US" dirty="0">
                <a:solidFill>
                  <a:srgbClr val="0070C0"/>
                </a:solidFill>
                <a:latin typeface="Consolas" panose="020B0609020204030204" pitchFamily="49" charset="0"/>
                <a:cs typeface="Consolas" panose="020B0609020204030204" pitchFamily="49" charset="0"/>
              </a:rPr>
              <a:t>else</a:t>
            </a:r>
            <a:r>
              <a:rPr lang="en-US" dirty="0">
                <a:solidFill>
                  <a:srgbClr val="0070C0"/>
                </a:solidFill>
                <a:latin typeface="Univers" panose="020B0503020202020204" pitchFamily="34" charset="0"/>
                <a:cs typeface="Consolas" panose="020B0609020204030204" pitchFamily="49" charset="0"/>
              </a:rPr>
              <a:t> </a:t>
            </a:r>
            <a:r>
              <a:rPr lang="en-US" dirty="0">
                <a:latin typeface="Univers" panose="020B0503020202020204" pitchFamily="34" charset="0"/>
                <a:cs typeface="Consolas" panose="020B0609020204030204" pitchFamily="49" charset="0"/>
              </a:rPr>
              <a:t>statements tell the computer what to do if the condition is not true. </a:t>
            </a:r>
          </a:p>
          <a:p>
            <a:pPr marL="342900" indent="-342900">
              <a:buFont typeface="Arial" panose="020B0604020202020204" pitchFamily="34" charset="0"/>
              <a:buChar char="•"/>
            </a:pPr>
            <a:r>
              <a:rPr lang="en-US" dirty="0" err="1">
                <a:solidFill>
                  <a:srgbClr val="0070C0"/>
                </a:solidFill>
                <a:latin typeface="Consolas" panose="020B0609020204030204" pitchFamily="49" charset="0"/>
                <a:cs typeface="Consolas" panose="020B0609020204030204" pitchFamily="49" charset="0"/>
              </a:rPr>
              <a:t>elif</a:t>
            </a:r>
            <a:r>
              <a:rPr lang="en-US" dirty="0">
                <a:latin typeface="Consolas" panose="020B0609020204030204" pitchFamily="49" charset="0"/>
                <a:cs typeface="Consolas" panose="020B0609020204030204" pitchFamily="49" charset="0"/>
              </a:rPr>
              <a:t> </a:t>
            </a:r>
            <a:r>
              <a:rPr lang="en-US" dirty="0">
                <a:latin typeface="Univers" panose="020B0503020202020204" pitchFamily="34" charset="0"/>
                <a:cs typeface="Consolas" panose="020B0609020204030204" pitchFamily="49" charset="0"/>
              </a:rPr>
              <a:t>allows you to make more cases in your statement to check for, then the final else will run if none of the</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elif</a:t>
            </a:r>
            <a:r>
              <a:rPr lang="en-US" dirty="0">
                <a:solidFill>
                  <a:srgbClr val="0070C0"/>
                </a:solidFill>
                <a:latin typeface="Consolas" panose="020B0609020204030204" pitchFamily="49" charset="0"/>
                <a:cs typeface="Consolas" panose="020B0609020204030204" pitchFamily="49" charset="0"/>
              </a:rPr>
              <a:t> </a:t>
            </a:r>
            <a:r>
              <a:rPr lang="en-US" dirty="0">
                <a:latin typeface="Univers" panose="020B0503020202020204" pitchFamily="34" charset="0"/>
                <a:cs typeface="Consolas" panose="020B0609020204030204" pitchFamily="49" charset="0"/>
              </a:rPr>
              <a:t>conditions were true. </a:t>
            </a:r>
          </a:p>
        </p:txBody>
      </p:sp>
      <p:sp>
        <p:nvSpPr>
          <p:cNvPr id="11" name="TextBox 10">
            <a:extLst>
              <a:ext uri="{FF2B5EF4-FFF2-40B4-BE49-F238E27FC236}">
                <a16:creationId xmlns:a16="http://schemas.microsoft.com/office/drawing/2014/main" id="{8F4DEE88-388B-8F15-F242-7763B85ECE0A}"/>
              </a:ext>
            </a:extLst>
          </p:cNvPr>
          <p:cNvSpPr txBox="1"/>
          <p:nvPr/>
        </p:nvSpPr>
        <p:spPr>
          <a:xfrm>
            <a:off x="152399" y="1691640"/>
            <a:ext cx="5520266" cy="4093428"/>
          </a:xfrm>
          <a:prstGeom prst="rect">
            <a:avLst/>
          </a:prstGeom>
          <a:solidFill>
            <a:schemeClr val="bg1"/>
          </a:solidFill>
        </p:spPr>
        <p:txBody>
          <a:bodyPr wrap="square" rtlCol="0">
            <a:spAutoFit/>
          </a:bodyPr>
          <a:lstStyle/>
          <a:p>
            <a:r>
              <a:rPr lang="en-GB" sz="2000" dirty="0">
                <a:latin typeface="Consolas" panose="020B0609020204030204" pitchFamily="49" charset="0"/>
                <a:cs typeface="Consolas" panose="020B0609020204030204" pitchFamily="49" charset="0"/>
              </a:rPr>
              <a:t>x = </a:t>
            </a:r>
            <a:r>
              <a:rPr lang="en-GB" sz="2000" dirty="0">
                <a:solidFill>
                  <a:srgbClr val="FF0000"/>
                </a:solidFill>
                <a:latin typeface="Consolas" panose="020B0609020204030204" pitchFamily="49" charset="0"/>
                <a:cs typeface="Consolas" panose="020B0609020204030204" pitchFamily="49" charset="0"/>
              </a:rPr>
              <a:t>5</a:t>
            </a:r>
            <a:r>
              <a:rPr lang="en-GB" sz="2000" dirty="0">
                <a:latin typeface="Consolas" panose="020B0609020204030204" pitchFamily="49" charset="0"/>
                <a:cs typeface="Consolas" panose="020B0609020204030204" pitchFamily="49" charset="0"/>
              </a:rPr>
              <a:t> </a:t>
            </a:r>
          </a:p>
          <a:p>
            <a:endParaRPr lang="en-GB" sz="2000" dirty="0">
              <a:latin typeface="Consolas" panose="020B0609020204030204" pitchFamily="49" charset="0"/>
              <a:cs typeface="Consolas" panose="020B0609020204030204" pitchFamily="49" charset="0"/>
            </a:endParaRPr>
          </a:p>
          <a:p>
            <a:r>
              <a:rPr lang="en-GB" sz="2000" dirty="0">
                <a:solidFill>
                  <a:srgbClr val="0070C0"/>
                </a:solidFill>
                <a:latin typeface="Consolas" panose="020B0609020204030204" pitchFamily="49" charset="0"/>
                <a:cs typeface="Consolas" panose="020B0609020204030204" pitchFamily="49" charset="0"/>
              </a:rPr>
              <a:t>if</a:t>
            </a:r>
            <a:r>
              <a:rPr lang="en-GB" sz="2000" dirty="0">
                <a:latin typeface="Consolas" panose="020B0609020204030204" pitchFamily="49" charset="0"/>
                <a:cs typeface="Consolas" panose="020B0609020204030204" pitchFamily="49" charset="0"/>
              </a:rPr>
              <a:t> x &gt; </a:t>
            </a:r>
            <a:r>
              <a:rPr lang="en-GB" sz="2000" dirty="0">
                <a:solidFill>
                  <a:srgbClr val="FF0000"/>
                </a:solidFill>
                <a:latin typeface="Consolas" panose="020B0609020204030204" pitchFamily="49" charset="0"/>
                <a:cs typeface="Consolas" panose="020B0609020204030204" pitchFamily="49" charset="0"/>
              </a:rPr>
              <a:t>10</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("x is greater than 10") </a:t>
            </a:r>
          </a:p>
          <a:p>
            <a:r>
              <a:rPr lang="en-GB" sz="2000" dirty="0" err="1">
                <a:solidFill>
                  <a:srgbClr val="0070C0"/>
                </a:solidFill>
                <a:latin typeface="Consolas" panose="020B0609020204030204" pitchFamily="49" charset="0"/>
                <a:cs typeface="Consolas" panose="020B0609020204030204" pitchFamily="49" charset="0"/>
              </a:rPr>
              <a:t>elif</a:t>
            </a:r>
            <a:r>
              <a:rPr lang="en-GB" sz="2000" dirty="0">
                <a:latin typeface="Consolas" panose="020B0609020204030204" pitchFamily="49" charset="0"/>
                <a:cs typeface="Consolas" panose="020B0609020204030204" pitchFamily="49" charset="0"/>
              </a:rPr>
              <a:t> x &gt; </a:t>
            </a:r>
            <a:r>
              <a:rPr lang="en-GB" sz="2000" dirty="0">
                <a:solidFill>
                  <a:srgbClr val="FF0000"/>
                </a:solidFill>
                <a:latin typeface="Consolas" panose="020B0609020204030204" pitchFamily="49" charset="0"/>
                <a:cs typeface="Consolas" panose="020B0609020204030204" pitchFamily="49" charset="0"/>
              </a:rPr>
              <a:t>0</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("x is positive but not 	greater than 10") </a:t>
            </a:r>
          </a:p>
          <a:p>
            <a:r>
              <a:rPr lang="en-GB" sz="2000" dirty="0">
                <a:solidFill>
                  <a:srgbClr val="0070C0"/>
                </a:solidFill>
                <a:latin typeface="Consolas" panose="020B0609020204030204" pitchFamily="49" charset="0"/>
                <a:cs typeface="Consolas" panose="020B0609020204030204" pitchFamily="49" charset="0"/>
              </a:rPr>
              <a:t>else</a:t>
            </a:r>
            <a:r>
              <a:rPr lang="en-GB" sz="2000" dirty="0">
                <a:latin typeface="Consolas" panose="020B0609020204030204" pitchFamily="49" charset="0"/>
                <a:cs typeface="Consolas" panose="020B0609020204030204" pitchFamily="49" charset="0"/>
              </a:rPr>
              <a:t>: </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("x is not positive") </a:t>
            </a:r>
          </a:p>
          <a:p>
            <a:endParaRPr lang="en-GB" sz="2000" dirty="0">
              <a:solidFill>
                <a:srgbClr val="FF0000"/>
              </a:solidFill>
              <a:latin typeface="Consolas" panose="020B0609020204030204" pitchFamily="49" charset="0"/>
              <a:cs typeface="Consolas" panose="020B0609020204030204" pitchFamily="49" charset="0"/>
            </a:endParaRPr>
          </a:p>
          <a:p>
            <a:r>
              <a:rPr lang="en-US" sz="2000" dirty="0">
                <a:solidFill>
                  <a:srgbClr val="008000"/>
                </a:solidFill>
                <a:latin typeface="Consolas" panose="020B0609020204030204" pitchFamily="49" charset="0"/>
                <a:cs typeface="Consolas" panose="020B0609020204030204" pitchFamily="49" charset="0"/>
              </a:rPr>
              <a:t># What’s the Answer? </a:t>
            </a:r>
          </a:p>
          <a:p>
            <a:r>
              <a:rPr lang="en-US" sz="2000" dirty="0">
                <a:solidFill>
                  <a:srgbClr val="008000"/>
                </a:solidFill>
                <a:latin typeface="Consolas" panose="020B0609020204030204" pitchFamily="49" charset="0"/>
                <a:cs typeface="Consolas" panose="020B0609020204030204" pitchFamily="49" charset="0"/>
              </a:rPr>
              <a:t># “x is positive but not greater than # 10” </a:t>
            </a:r>
          </a:p>
        </p:txBody>
      </p:sp>
    </p:spTree>
    <p:extLst>
      <p:ext uri="{BB962C8B-B14F-4D97-AF65-F5344CB8AC3E}">
        <p14:creationId xmlns:p14="http://schemas.microsoft.com/office/powerpoint/2010/main" val="293948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F7A5FE-0944-197D-64BA-D07375AA72CA}"/>
              </a:ext>
            </a:extLst>
          </p:cNvPr>
          <p:cNvSpPr>
            <a:spLocks noGrp="1"/>
          </p:cNvSpPr>
          <p:nvPr>
            <p:ph type="ctrTitle"/>
          </p:nvPr>
        </p:nvSpPr>
        <p:spPr>
          <a:xfrm>
            <a:off x="1524000" y="2873247"/>
            <a:ext cx="9144000" cy="1111505"/>
          </a:xfrm>
        </p:spPr>
        <p:txBody>
          <a:bodyPr>
            <a:normAutofit fontScale="90000"/>
          </a:bodyPr>
          <a:lstStyle/>
          <a:p>
            <a:r>
              <a:rPr lang="en-US" dirty="0"/>
              <a:t>Object-Oriented Programming</a:t>
            </a:r>
          </a:p>
        </p:txBody>
      </p:sp>
    </p:spTree>
    <p:extLst>
      <p:ext uri="{BB962C8B-B14F-4D97-AF65-F5344CB8AC3E}">
        <p14:creationId xmlns:p14="http://schemas.microsoft.com/office/powerpoint/2010/main" val="255226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279D-83FA-E886-9609-A25320EFB7EF}"/>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63B55A18-5770-E132-8AC1-3BECC5CB5F35}"/>
              </a:ext>
            </a:extLst>
          </p:cNvPr>
          <p:cNvSpPr>
            <a:spLocks noGrp="1"/>
          </p:cNvSpPr>
          <p:nvPr>
            <p:ph idx="1"/>
          </p:nvPr>
        </p:nvSpPr>
        <p:spPr/>
        <p:txBody>
          <a:bodyPr>
            <a:normAutofit fontScale="92500" lnSpcReduction="10000"/>
          </a:bodyPr>
          <a:lstStyle/>
          <a:p>
            <a:endParaRPr lang="en-GB" dirty="0">
              <a:effectLst/>
            </a:endParaRPr>
          </a:p>
          <a:p>
            <a:r>
              <a:rPr lang="en-GB" dirty="0"/>
              <a:t>Object-oriented programming (OOP) focuses on </a:t>
            </a:r>
            <a:r>
              <a:rPr lang="en-GB" u="sng" dirty="0"/>
              <a:t>creating objects that have both properties </a:t>
            </a:r>
            <a:r>
              <a:rPr lang="en-GB" dirty="0"/>
              <a:t>(attributes or variables) and </a:t>
            </a:r>
            <a:r>
              <a:rPr lang="en-GB" u="sng" dirty="0"/>
              <a:t>behaviour </a:t>
            </a:r>
            <a:r>
              <a:rPr lang="en-GB" dirty="0"/>
              <a:t>(methods or functions) and can interact with each other to solve a particular problem.</a:t>
            </a:r>
          </a:p>
          <a:p>
            <a:r>
              <a:rPr lang="en-GB" dirty="0"/>
              <a:t>The objects in an OOP program </a:t>
            </a:r>
            <a:r>
              <a:rPr lang="en-GB" u="sng" dirty="0"/>
              <a:t>are instances of classes</a:t>
            </a:r>
            <a:r>
              <a:rPr lang="en-GB" dirty="0"/>
              <a:t>, which are like blueprints for creating objects. A class can have data attributes that represent the properties of the object, and methods that represent the actions that the object can perform.</a:t>
            </a:r>
          </a:p>
          <a:p>
            <a:r>
              <a:rPr lang="en-GB" dirty="0"/>
              <a:t>OOP is widely used in software development because it allows you to create code that is </a:t>
            </a:r>
            <a:r>
              <a:rPr lang="en-GB" u="sng" dirty="0"/>
              <a:t>easier to understand, maintain, and modify</a:t>
            </a:r>
            <a:r>
              <a:rPr lang="en-GB" dirty="0"/>
              <a:t>. </a:t>
            </a:r>
            <a:endParaRPr lang="en-US" dirty="0"/>
          </a:p>
        </p:txBody>
      </p:sp>
    </p:spTree>
    <p:extLst>
      <p:ext uri="{BB962C8B-B14F-4D97-AF65-F5344CB8AC3E}">
        <p14:creationId xmlns:p14="http://schemas.microsoft.com/office/powerpoint/2010/main" val="44148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9C72-956F-001E-50FC-BD867E6791AD}"/>
              </a:ext>
            </a:extLst>
          </p:cNvPr>
          <p:cNvSpPr>
            <a:spLocks noGrp="1"/>
          </p:cNvSpPr>
          <p:nvPr>
            <p:ph type="title"/>
          </p:nvPr>
        </p:nvSpPr>
        <p:spPr/>
        <p:txBody>
          <a:bodyPr/>
          <a:lstStyle/>
          <a:p>
            <a:r>
              <a:rPr lang="en-US" dirty="0"/>
              <a:t>OOP in Python</a:t>
            </a:r>
          </a:p>
        </p:txBody>
      </p:sp>
      <p:sp>
        <p:nvSpPr>
          <p:cNvPr id="6" name="TextBox 5">
            <a:extLst>
              <a:ext uri="{FF2B5EF4-FFF2-40B4-BE49-F238E27FC236}">
                <a16:creationId xmlns:a16="http://schemas.microsoft.com/office/drawing/2014/main" id="{C1CBFF3B-1DD9-5265-B759-126EE50107F9}"/>
              </a:ext>
            </a:extLst>
          </p:cNvPr>
          <p:cNvSpPr txBox="1"/>
          <p:nvPr/>
        </p:nvSpPr>
        <p:spPr>
          <a:xfrm>
            <a:off x="838200" y="1461499"/>
            <a:ext cx="10515600" cy="5016758"/>
          </a:xfrm>
          <a:prstGeom prst="rect">
            <a:avLst/>
          </a:prstGeom>
          <a:solidFill>
            <a:schemeClr val="bg1"/>
          </a:solidFill>
        </p:spPr>
        <p:txBody>
          <a:bodyPr wrap="square" rtlCol="0">
            <a:spAutoFit/>
          </a:bodyPr>
          <a:lstStyle/>
          <a:p>
            <a:r>
              <a:rPr lang="en-GB" sz="2000" dirty="0">
                <a:latin typeface="Consolas" panose="020B0609020204030204" pitchFamily="49" charset="0"/>
                <a:cs typeface="Consolas" panose="020B0609020204030204" pitchFamily="49" charset="0"/>
              </a:rPr>
              <a:t>class </a:t>
            </a:r>
            <a:r>
              <a:rPr lang="en-GB" sz="2000" dirty="0">
                <a:solidFill>
                  <a:srgbClr val="C00000"/>
                </a:solidFill>
                <a:latin typeface="Consolas" panose="020B0609020204030204" pitchFamily="49" charset="0"/>
                <a:cs typeface="Consolas" panose="020B0609020204030204" pitchFamily="49" charset="0"/>
              </a:rPr>
              <a:t>Car</a:t>
            </a:r>
            <a:r>
              <a:rPr lang="en-GB" sz="2000" dirty="0">
                <a:latin typeface="Consolas" panose="020B0609020204030204" pitchFamily="49" charset="0"/>
                <a:cs typeface="Consolas" panose="020B0609020204030204" pitchFamily="49" charset="0"/>
              </a:rPr>
              <a:t>:</a:t>
            </a: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def </a:t>
            </a:r>
            <a:r>
              <a:rPr lang="en-GB" sz="2000" dirty="0">
                <a:solidFill>
                  <a:srgbClr val="A52A2A"/>
                </a:solidFill>
                <a:latin typeface="Consolas" panose="020B0609020204030204" pitchFamily="49" charset="0"/>
                <a:cs typeface="Consolas" panose="020B0609020204030204" pitchFamily="49" charset="0"/>
              </a:rPr>
              <a:t>__</a:t>
            </a:r>
            <a:r>
              <a:rPr lang="en-GB" sz="2000" dirty="0" err="1">
                <a:solidFill>
                  <a:srgbClr val="A52A2A"/>
                </a:solidFill>
                <a:latin typeface="Consolas" panose="020B0609020204030204" pitchFamily="49" charset="0"/>
                <a:cs typeface="Consolas" panose="020B0609020204030204" pitchFamily="49" charset="0"/>
              </a:rPr>
              <a:t>init</a:t>
            </a:r>
            <a:r>
              <a:rPr lang="en-GB" sz="2000" dirty="0">
                <a:solidFill>
                  <a:srgbClr val="A52A2A"/>
                </a:solidFill>
                <a:latin typeface="Consolas" panose="020B0609020204030204" pitchFamily="49" charset="0"/>
                <a:cs typeface="Consolas" panose="020B0609020204030204" pitchFamily="49" charset="0"/>
              </a:rPr>
              <a:t>__</a:t>
            </a:r>
            <a:r>
              <a:rPr lang="en-GB" sz="2000" dirty="0">
                <a:latin typeface="Consolas" panose="020B0609020204030204" pitchFamily="49" charset="0"/>
                <a:cs typeface="Consolas" panose="020B0609020204030204" pitchFamily="49" charset="0"/>
              </a:rPr>
              <a:t>(</a:t>
            </a:r>
            <a:r>
              <a:rPr lang="en-GB" sz="2000" dirty="0">
                <a:solidFill>
                  <a:schemeClr val="accent1"/>
                </a:solidFill>
                <a:latin typeface="Consolas" panose="020B0609020204030204" pitchFamily="49" charset="0"/>
                <a:cs typeface="Consolas" panose="020B0609020204030204" pitchFamily="49" charset="0"/>
              </a:rPr>
              <a:t>self</a:t>
            </a:r>
            <a:r>
              <a:rPr lang="en-GB" sz="2000" dirty="0">
                <a:latin typeface="Consolas" panose="020B0609020204030204" pitchFamily="49" charset="0"/>
                <a:cs typeface="Consolas" panose="020B0609020204030204" pitchFamily="49" charset="0"/>
              </a:rPr>
              <a:t>, make, model, year):</a:t>
            </a:r>
          </a:p>
          <a:p>
            <a:r>
              <a:rPr lang="en-GB" sz="2000" dirty="0">
                <a:latin typeface="Consolas" panose="020B0609020204030204" pitchFamily="49" charset="0"/>
                <a:cs typeface="Consolas" panose="020B0609020204030204" pitchFamily="49" charset="0"/>
              </a:rPr>
              <a:t>        </a:t>
            </a:r>
            <a:r>
              <a:rPr lang="en-GB" sz="2000" dirty="0" err="1">
                <a:solidFill>
                  <a:schemeClr val="accent1"/>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.make</a:t>
            </a:r>
            <a:r>
              <a:rPr lang="en-GB" sz="2000" dirty="0">
                <a:latin typeface="Consolas" panose="020B0609020204030204" pitchFamily="49" charset="0"/>
                <a:cs typeface="Consolas" panose="020B0609020204030204" pitchFamily="49" charset="0"/>
              </a:rPr>
              <a:t> = make</a:t>
            </a:r>
          </a:p>
          <a:p>
            <a:r>
              <a:rPr lang="en-GB" sz="2000" dirty="0">
                <a:latin typeface="Consolas" panose="020B0609020204030204" pitchFamily="49" charset="0"/>
                <a:cs typeface="Consolas" panose="020B0609020204030204" pitchFamily="49" charset="0"/>
              </a:rPr>
              <a:t>        </a:t>
            </a:r>
            <a:r>
              <a:rPr lang="en-GB" sz="2000" dirty="0" err="1">
                <a:solidFill>
                  <a:schemeClr val="accent1"/>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.model</a:t>
            </a:r>
            <a:r>
              <a:rPr lang="en-GB" sz="2000" dirty="0">
                <a:latin typeface="Consolas" panose="020B0609020204030204" pitchFamily="49" charset="0"/>
                <a:cs typeface="Consolas" panose="020B0609020204030204" pitchFamily="49" charset="0"/>
              </a:rPr>
              <a:t> = model</a:t>
            </a:r>
          </a:p>
          <a:p>
            <a:r>
              <a:rPr lang="en-GB" sz="2000" dirty="0">
                <a:latin typeface="Consolas" panose="020B0609020204030204" pitchFamily="49" charset="0"/>
                <a:cs typeface="Consolas" panose="020B0609020204030204" pitchFamily="49" charset="0"/>
              </a:rPr>
              <a:t>        </a:t>
            </a:r>
            <a:r>
              <a:rPr lang="en-GB" sz="2000" dirty="0" err="1">
                <a:solidFill>
                  <a:schemeClr val="accent1"/>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.year</a:t>
            </a:r>
            <a:r>
              <a:rPr lang="en-GB" sz="2000" dirty="0">
                <a:latin typeface="Consolas" panose="020B0609020204030204" pitchFamily="49" charset="0"/>
                <a:cs typeface="Consolas" panose="020B0609020204030204" pitchFamily="49" charset="0"/>
              </a:rPr>
              <a:t> = year</a:t>
            </a:r>
          </a:p>
          <a:p>
            <a:endParaRPr lang="en-GB" sz="2000" dirty="0">
              <a:latin typeface="Consolas" panose="020B0609020204030204" pitchFamily="49" charset="0"/>
              <a:cs typeface="Consolas" panose="020B0609020204030204" pitchFamily="49" charset="0"/>
            </a:endParaRPr>
          </a:p>
          <a:p>
            <a:r>
              <a:rPr lang="en-GB" sz="2000" dirty="0">
                <a:latin typeface="Consolas" panose="020B0609020204030204" pitchFamily="49" charset="0"/>
                <a:cs typeface="Consolas" panose="020B0609020204030204" pitchFamily="49" charset="0"/>
              </a:rPr>
              <a:t>    </a:t>
            </a:r>
            <a:r>
              <a:rPr lang="en-GB" sz="2000" dirty="0">
                <a:solidFill>
                  <a:srgbClr val="0070C0"/>
                </a:solidFill>
                <a:latin typeface="Consolas" panose="020B0609020204030204" pitchFamily="49" charset="0"/>
                <a:cs typeface="Consolas" panose="020B0609020204030204" pitchFamily="49" charset="0"/>
              </a:rPr>
              <a:t>def</a:t>
            </a:r>
            <a:r>
              <a:rPr lang="en-GB" sz="2000" dirty="0">
                <a:latin typeface="Consolas" panose="020B0609020204030204" pitchFamily="49" charset="0"/>
                <a:cs typeface="Consolas" panose="020B0609020204030204" pitchFamily="49" charset="0"/>
              </a:rPr>
              <a:t> </a:t>
            </a:r>
            <a:r>
              <a:rPr lang="en-GB" sz="2000" dirty="0">
                <a:solidFill>
                  <a:srgbClr val="C00000"/>
                </a:solidFill>
                <a:latin typeface="Consolas" panose="020B0609020204030204" pitchFamily="49" charset="0"/>
                <a:cs typeface="Consolas" panose="020B0609020204030204" pitchFamily="49" charset="0"/>
              </a:rPr>
              <a:t>start</a:t>
            </a:r>
            <a:r>
              <a:rPr lang="en-GB" sz="2000" dirty="0">
                <a:latin typeface="Consolas" panose="020B0609020204030204" pitchFamily="49" charset="0"/>
                <a:cs typeface="Consolas" panose="020B0609020204030204" pitchFamily="49" charset="0"/>
              </a:rPr>
              <a:t>(</a:t>
            </a:r>
            <a:r>
              <a:rPr lang="en-GB" sz="2000" dirty="0">
                <a:solidFill>
                  <a:schemeClr val="accent1"/>
                </a:solidFill>
                <a:latin typeface="Consolas" panose="020B0609020204030204" pitchFamily="49" charset="0"/>
                <a:cs typeface="Consolas" panose="020B0609020204030204" pitchFamily="49" charset="0"/>
              </a:rPr>
              <a:t>self</a:t>
            </a:r>
            <a:r>
              <a:rPr lang="en-GB" sz="2000" dirty="0">
                <a:latin typeface="Consolas" panose="020B0609020204030204" pitchFamily="49" charset="0"/>
                <a:cs typeface="Consolas" panose="020B0609020204030204" pitchFamily="49" charset="0"/>
              </a:rPr>
              <a:t>):</a:t>
            </a:r>
          </a:p>
          <a:p>
            <a:r>
              <a:rPr lang="en-GB" sz="2000" dirty="0">
                <a:latin typeface="Consolas" panose="020B0609020204030204" pitchFamily="49" charset="0"/>
                <a:cs typeface="Consolas" panose="020B0609020204030204" pitchFamily="49" charset="0"/>
              </a:rPr>
              <a:t>        print("The car is starting")</a:t>
            </a:r>
          </a:p>
          <a:p>
            <a:endParaRPr lang="en-GB" sz="2000" dirty="0">
              <a:latin typeface="Consolas" panose="020B0609020204030204" pitchFamily="49" charset="0"/>
              <a:cs typeface="Consolas" panose="020B0609020204030204" pitchFamily="49" charset="0"/>
            </a:endParaRPr>
          </a:p>
          <a:p>
            <a:r>
              <a:rPr lang="en-GB" sz="2000" dirty="0" err="1">
                <a:latin typeface="Consolas" panose="020B0609020204030204" pitchFamily="49" charset="0"/>
                <a:cs typeface="Consolas" panose="020B0609020204030204" pitchFamily="49" charset="0"/>
              </a:rPr>
              <a:t>my_car</a:t>
            </a:r>
            <a:r>
              <a:rPr lang="en-GB" sz="2000" dirty="0">
                <a:latin typeface="Consolas" panose="020B0609020204030204" pitchFamily="49" charset="0"/>
                <a:cs typeface="Consolas" panose="020B0609020204030204" pitchFamily="49" charset="0"/>
              </a:rPr>
              <a:t> = Car(</a:t>
            </a:r>
            <a:r>
              <a:rPr lang="en-GB" sz="2000" dirty="0">
                <a:solidFill>
                  <a:srgbClr val="A52A2A"/>
                </a:solidFill>
                <a:latin typeface="Consolas" panose="020B0609020204030204" pitchFamily="49" charset="0"/>
                <a:cs typeface="Consolas" panose="020B0609020204030204" pitchFamily="49" charset="0"/>
              </a:rPr>
              <a:t>"Ford"</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 "Mustang"</a:t>
            </a:r>
            <a:r>
              <a:rPr lang="en-GB" sz="2000" dirty="0">
                <a:latin typeface="Consolas" panose="020B0609020204030204" pitchFamily="49" charset="0"/>
                <a:cs typeface="Consolas" panose="020B0609020204030204" pitchFamily="49" charset="0"/>
              </a:rPr>
              <a:t>,</a:t>
            </a:r>
            <a:r>
              <a:rPr lang="en-GB" sz="2000" dirty="0">
                <a:solidFill>
                  <a:srgbClr val="A52A2A"/>
                </a:solidFill>
                <a:latin typeface="Consolas" panose="020B0609020204030204" pitchFamily="49" charset="0"/>
                <a:cs typeface="Consolas" panose="020B0609020204030204" pitchFamily="49" charset="0"/>
              </a:rPr>
              <a:t> </a:t>
            </a:r>
            <a:r>
              <a:rPr lang="en-GB" sz="2000" dirty="0">
                <a:latin typeface="Consolas" panose="020B0609020204030204" pitchFamily="49" charset="0"/>
                <a:cs typeface="Consolas" panose="020B0609020204030204" pitchFamily="49" charset="0"/>
              </a:rPr>
              <a:t>2022)</a:t>
            </a:r>
          </a:p>
          <a:p>
            <a:endParaRPr lang="en-GB" sz="2000" dirty="0">
              <a:latin typeface="Consolas" panose="020B0609020204030204" pitchFamily="49" charset="0"/>
              <a:cs typeface="Consolas" panose="020B0609020204030204" pitchFamily="49" charset="0"/>
            </a:endParaRPr>
          </a:p>
          <a:p>
            <a:r>
              <a:rPr lang="en-GB" sz="2000" dirty="0">
                <a:solidFill>
                  <a:srgbClr val="008000"/>
                </a:solidFill>
                <a:latin typeface="Consolas" panose="020B0609020204030204" pitchFamily="49" charset="0"/>
                <a:cs typeface="Consolas" panose="020B0609020204030204" pitchFamily="49" charset="0"/>
              </a:rPr>
              <a:t># prints "Ford"</a:t>
            </a:r>
          </a:p>
          <a:p>
            <a:r>
              <a:rPr lang="en-GB" sz="2000" dirty="0">
                <a:solidFill>
                  <a:srgbClr val="0070C0"/>
                </a:solidFill>
                <a:latin typeface="Consolas" panose="020B0609020204030204" pitchFamily="49" charset="0"/>
                <a:cs typeface="Consolas" panose="020B0609020204030204" pitchFamily="49" charset="0"/>
              </a:rPr>
              <a:t>print</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my_car.</a:t>
            </a:r>
            <a:r>
              <a:rPr lang="en-GB" sz="2000" dirty="0" err="1">
                <a:solidFill>
                  <a:srgbClr val="0070C0"/>
                </a:solidFill>
                <a:latin typeface="Consolas" panose="020B0609020204030204" pitchFamily="49" charset="0"/>
                <a:cs typeface="Consolas" panose="020B0609020204030204" pitchFamily="49" charset="0"/>
              </a:rPr>
              <a:t>make</a:t>
            </a:r>
            <a:r>
              <a:rPr lang="en-GB" sz="2000" dirty="0">
                <a:latin typeface="Consolas" panose="020B0609020204030204" pitchFamily="49" charset="0"/>
                <a:cs typeface="Consolas" panose="020B0609020204030204" pitchFamily="49" charset="0"/>
              </a:rPr>
              <a:t>) </a:t>
            </a:r>
          </a:p>
          <a:p>
            <a:endParaRPr lang="en-GB" sz="2000" dirty="0">
              <a:solidFill>
                <a:srgbClr val="008000"/>
              </a:solidFill>
              <a:latin typeface="Consolas" panose="020B0609020204030204" pitchFamily="49" charset="0"/>
              <a:cs typeface="Consolas" panose="020B0609020204030204" pitchFamily="49" charset="0"/>
            </a:endParaRPr>
          </a:p>
          <a:p>
            <a:r>
              <a:rPr lang="en-GB" sz="2000" dirty="0">
                <a:solidFill>
                  <a:srgbClr val="008000"/>
                </a:solidFill>
                <a:latin typeface="Consolas" panose="020B0609020204030204" pitchFamily="49" charset="0"/>
                <a:cs typeface="Consolas" panose="020B0609020204030204" pitchFamily="49" charset="0"/>
              </a:rPr>
              <a:t># prints "The car is starting” – this is how you call a </a:t>
            </a:r>
            <a:r>
              <a:rPr lang="en-GB" sz="2000" dirty="0" err="1">
                <a:solidFill>
                  <a:srgbClr val="008000"/>
                </a:solidFill>
                <a:latin typeface="Consolas" panose="020B0609020204030204" pitchFamily="49" charset="0"/>
                <a:cs typeface="Consolas" panose="020B0609020204030204" pitchFamily="49" charset="0"/>
              </a:rPr>
              <a:t>class’</a:t>
            </a:r>
            <a:r>
              <a:rPr lang="en-GB" sz="2000" dirty="0">
                <a:solidFill>
                  <a:srgbClr val="008000"/>
                </a:solidFill>
                <a:latin typeface="Consolas" panose="020B0609020204030204" pitchFamily="49" charset="0"/>
                <a:cs typeface="Consolas" panose="020B0609020204030204" pitchFamily="49" charset="0"/>
              </a:rPr>
              <a:t> method</a:t>
            </a:r>
          </a:p>
          <a:p>
            <a:r>
              <a:rPr lang="en-GB" sz="2000" dirty="0" err="1">
                <a:latin typeface="Consolas" panose="020B0609020204030204" pitchFamily="49" charset="0"/>
                <a:cs typeface="Consolas" panose="020B0609020204030204" pitchFamily="49" charset="0"/>
              </a:rPr>
              <a:t>my_car.start</a:t>
            </a:r>
            <a:r>
              <a:rPr lang="en-GB" sz="2000" dirty="0">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37054814-E1DA-99B2-37EA-094A1996D02E}"/>
              </a:ext>
            </a:extLst>
          </p:cNvPr>
          <p:cNvSpPr txBox="1"/>
          <p:nvPr/>
        </p:nvSpPr>
        <p:spPr>
          <a:xfrm>
            <a:off x="7382934" y="1263922"/>
            <a:ext cx="3970866" cy="3477875"/>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a:t>Here we create a class in Python with 3 data attributes. </a:t>
            </a:r>
          </a:p>
          <a:p>
            <a:pPr algn="just"/>
            <a:endParaRPr lang="en-US" sz="2000" dirty="0"/>
          </a:p>
          <a:p>
            <a:pPr algn="just"/>
            <a:r>
              <a:rPr lang="en-GB" sz="2000" dirty="0"/>
              <a:t>All classes have a function called </a:t>
            </a:r>
            <a:r>
              <a:rPr lang="en-GB" sz="2000" dirty="0">
                <a:latin typeface="Consolas" panose="020B0609020204030204" pitchFamily="49" charset="0"/>
                <a:cs typeface="Consolas" panose="020B0609020204030204" pitchFamily="49" charset="0"/>
              </a:rPr>
              <a:t>__</a:t>
            </a:r>
            <a:r>
              <a:rPr lang="en-GB" sz="2000" dirty="0" err="1">
                <a:latin typeface="Consolas" panose="020B0609020204030204" pitchFamily="49" charset="0"/>
                <a:cs typeface="Consolas" panose="020B0609020204030204" pitchFamily="49" charset="0"/>
              </a:rPr>
              <a:t>init</a:t>
            </a:r>
            <a:r>
              <a:rPr lang="en-GB" sz="2000" dirty="0">
                <a:latin typeface="Consolas" panose="020B0609020204030204" pitchFamily="49" charset="0"/>
                <a:cs typeface="Consolas" panose="020B0609020204030204" pitchFamily="49" charset="0"/>
              </a:rPr>
              <a:t>__()</a:t>
            </a:r>
            <a:r>
              <a:rPr lang="en-GB" sz="2000" dirty="0">
                <a:latin typeface="Univers" panose="020B0503020202020204" pitchFamily="34" charset="0"/>
                <a:cs typeface="Consolas" panose="020B0609020204030204" pitchFamily="49" charset="0"/>
              </a:rPr>
              <a:t>,</a:t>
            </a:r>
            <a:r>
              <a:rPr lang="en-GB" sz="2000" dirty="0">
                <a:latin typeface="Consolas" panose="020B0609020204030204" pitchFamily="49" charset="0"/>
                <a:cs typeface="Consolas" panose="020B0609020204030204" pitchFamily="49" charset="0"/>
              </a:rPr>
              <a:t> </a:t>
            </a:r>
            <a:r>
              <a:rPr lang="en-GB" sz="2000" dirty="0"/>
              <a:t>which is always executed when the class is being initiated.</a:t>
            </a:r>
          </a:p>
          <a:p>
            <a:pPr algn="just"/>
            <a:endParaRPr lang="en-GB" sz="2000" dirty="0"/>
          </a:p>
          <a:p>
            <a:pPr algn="just"/>
            <a:r>
              <a:rPr lang="en-GB" sz="2000" dirty="0" err="1"/>
              <a:t>my_car</a:t>
            </a:r>
            <a:r>
              <a:rPr lang="en-GB" sz="2000" dirty="0"/>
              <a:t> is an instance of the car class, so we can access its attributes and call its methods. </a:t>
            </a:r>
          </a:p>
        </p:txBody>
      </p:sp>
    </p:spTree>
    <p:extLst>
      <p:ext uri="{BB962C8B-B14F-4D97-AF65-F5344CB8AC3E}">
        <p14:creationId xmlns:p14="http://schemas.microsoft.com/office/powerpoint/2010/main" val="343814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en-GB" b="1" cap="all" spc="400">
                <a:solidFill>
                  <a:schemeClr val="bg1"/>
                </a:solidFill>
                <a:latin typeface="+mn-lt"/>
              </a:rPr>
              <a:t>Agenda</a:t>
            </a:r>
            <a:endParaRPr lang="en-GB"/>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4605867" y="3143658"/>
            <a:ext cx="6430941" cy="3364357"/>
          </a:xfrm>
        </p:spPr>
        <p:txBody>
          <a:bodyPr rtlCol="0"/>
          <a:lstStyle/>
          <a:p>
            <a:pPr algn="r" rtl="0"/>
            <a:r>
              <a:rPr lang="en-GB" dirty="0"/>
              <a:t>What is Python?</a:t>
            </a:r>
            <a:endParaRPr lang="en-GB" sz="1800" dirty="0">
              <a:solidFill>
                <a:schemeClr val="bg1"/>
              </a:solidFill>
            </a:endParaRPr>
          </a:p>
          <a:p>
            <a:pPr algn="r" rtl="0"/>
            <a:r>
              <a:rPr lang="en-GB" dirty="0"/>
              <a:t>Syntax, Variables &amp; Data Types</a:t>
            </a:r>
          </a:p>
          <a:p>
            <a:pPr algn="r" rtl="0"/>
            <a:r>
              <a:rPr lang="en-GB" dirty="0"/>
              <a:t>Built-in Functions, Modules &amp; User Defined Functions</a:t>
            </a:r>
          </a:p>
          <a:p>
            <a:pPr algn="r" rtl="0"/>
            <a:r>
              <a:rPr lang="en-GB" dirty="0"/>
              <a:t>For, While, If, Else</a:t>
            </a:r>
          </a:p>
          <a:p>
            <a:pPr algn="r" rtl="0"/>
            <a:r>
              <a:rPr lang="en-GB" dirty="0"/>
              <a:t>Object-Oriented Programming</a:t>
            </a:r>
          </a:p>
          <a:p>
            <a:pPr algn="r" rtl="0"/>
            <a:endParaRPr lang="en-GB" dirty="0"/>
          </a:p>
          <a:p>
            <a:pPr algn="r" rtl="0"/>
            <a:endParaRPr lang="en-GB" dirty="0"/>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n-GB" dirty="0"/>
              <a:t>18/02/2023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en-GB" dirty="0"/>
              <a:t>Python 101</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en-GB" smtClean="0"/>
              <a:pPr rtl="0"/>
              <a:t>2</a:t>
            </a:fld>
            <a:endParaRPr lang="en-GB"/>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6467180" y="801306"/>
            <a:ext cx="4434840" cy="5764086"/>
          </a:xfrm>
        </p:spPr>
        <p:txBody>
          <a:bodyPr rtlCol="0">
            <a:normAutofit fontScale="90000"/>
          </a:bodyPr>
          <a:lstStyle/>
          <a:p>
            <a:pPr algn="ctr" rtl="0"/>
            <a:r>
              <a:rPr lang="en-GB" dirty="0">
                <a:latin typeface="+mn-lt"/>
              </a:rPr>
              <a:t>There’s plenty of resources available online! </a:t>
            </a:r>
            <a:br>
              <a:rPr lang="en-GB" dirty="0">
                <a:latin typeface="+mn-lt"/>
              </a:rPr>
            </a:br>
            <a:br>
              <a:rPr lang="en-GB" dirty="0">
                <a:latin typeface="+mn-lt"/>
              </a:rPr>
            </a:br>
            <a:r>
              <a:rPr lang="en-GB" dirty="0">
                <a:latin typeface="+mn-lt"/>
                <a:hlinkClick r:id="rId3"/>
              </a:rPr>
              <a:t>https://docs.google.com/document/d/1XqyITHP75sF6j2bIqAMaOxnHnSNZJ6FrmdIw5YaeeDo/edit</a:t>
            </a:r>
            <a:br>
              <a:rPr lang="en-GB" dirty="0">
                <a:latin typeface="+mn-lt"/>
              </a:rPr>
            </a:br>
            <a:endParaRPr lang="en-GB" dirty="0">
              <a:latin typeface="+mn-lt"/>
            </a:endParaRP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rtlCol="0"/>
          <a:lstStyle/>
          <a:p>
            <a:pPr rtl="0"/>
            <a:r>
              <a:rPr lang="en-GB" dirty="0"/>
              <a:t>Python 101</a:t>
            </a:r>
          </a:p>
        </p:txBody>
      </p:sp>
      <p:pic>
        <p:nvPicPr>
          <p:cNvPr id="1026" name="Picture 2">
            <a:extLst>
              <a:ext uri="{FF2B5EF4-FFF2-40B4-BE49-F238E27FC236}">
                <a16:creationId xmlns:a16="http://schemas.microsoft.com/office/drawing/2014/main" id="{67486E43-1088-8970-3080-32373F5A8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069" y="1564359"/>
            <a:ext cx="3619332" cy="39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7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GB" dirty="0"/>
              <a:t>18/02/2023</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en-GB" dirty="0"/>
              <a:t>Python 101</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516262" y="582532"/>
            <a:ext cx="6188675" cy="2276856"/>
          </a:xfrm>
        </p:spPr>
        <p:txBody>
          <a:bodyPr rtlCol="0"/>
          <a:lstStyle/>
          <a:p>
            <a:pPr rtl="0"/>
            <a:r>
              <a:rPr lang="en-GB" dirty="0"/>
              <a:t>Thank you &amp; Happy coding!</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6373592" y="3191486"/>
            <a:ext cx="5276088" cy="1124712"/>
          </a:xfrm>
        </p:spPr>
        <p:txBody>
          <a:bodyPr rtlCol="0"/>
          <a:lstStyle/>
          <a:p>
            <a:pPr rtl="0"/>
            <a:r>
              <a:rPr lang="en-GB" dirty="0"/>
              <a:t>Erin Hayward-Lang</a:t>
            </a:r>
          </a:p>
          <a:p>
            <a:pPr rtl="0"/>
            <a:r>
              <a:rPr lang="en-GB" dirty="0"/>
              <a:t>eshl21@bath.ac.uk</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n-GB" b="1" cap="all" spc="400" dirty="0">
                <a:solidFill>
                  <a:schemeClr val="bg1"/>
                </a:solidFill>
                <a:latin typeface="+mn-lt"/>
              </a:rPr>
              <a:t>What is python?</a:t>
            </a:r>
            <a:endParaRPr lang="en-GB"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rtlCol="0">
            <a:normAutofit/>
          </a:bodyPr>
          <a:lstStyle/>
          <a:p>
            <a:pPr rtl="0"/>
            <a:r>
              <a:rPr lang="en-GB" sz="5400" dirty="0"/>
              <a:t>What is Python?</a:t>
            </a:r>
          </a:p>
        </p:txBody>
      </p:sp>
      <p:sp>
        <p:nvSpPr>
          <p:cNvPr id="3" name="Content Placeholder 2">
            <a:extLst>
              <a:ext uri="{FF2B5EF4-FFF2-40B4-BE49-F238E27FC236}">
                <a16:creationId xmlns:a16="http://schemas.microsoft.com/office/drawing/2014/main" id="{36E16E33-2E75-3F54-FB64-68C09D17E93B}"/>
              </a:ext>
            </a:extLst>
          </p:cNvPr>
          <p:cNvSpPr>
            <a:spLocks noGrp="1"/>
          </p:cNvSpPr>
          <p:nvPr>
            <p:ph idx="1"/>
          </p:nvPr>
        </p:nvSpPr>
        <p:spPr>
          <a:xfrm>
            <a:off x="838200" y="1825624"/>
            <a:ext cx="10710334" cy="4530725"/>
          </a:xfrm>
        </p:spPr>
        <p:txBody>
          <a:bodyPr>
            <a:normAutofit fontScale="85000" lnSpcReduction="20000"/>
          </a:bodyPr>
          <a:lstStyle/>
          <a:p>
            <a:pPr>
              <a:lnSpc>
                <a:spcPct val="120000"/>
              </a:lnSpc>
            </a:pPr>
            <a:r>
              <a:rPr lang="en-US" dirty="0"/>
              <a:t>Python is a </a:t>
            </a:r>
            <a:r>
              <a:rPr lang="en-US" u="sng" dirty="0"/>
              <a:t>high-level coding language</a:t>
            </a:r>
            <a:r>
              <a:rPr lang="en-US" dirty="0"/>
              <a:t> - this means it hides away the underlying details of the computers hardware and provides a human-readable way of coding. They are much easier to learn in comparison to low level languages (such as C) </a:t>
            </a:r>
          </a:p>
          <a:p>
            <a:pPr>
              <a:lnSpc>
                <a:spcPct val="120000"/>
              </a:lnSpc>
            </a:pPr>
            <a:r>
              <a:rPr lang="en-GB" dirty="0"/>
              <a:t>Python can be used for a </a:t>
            </a:r>
            <a:r>
              <a:rPr lang="en-GB" u="sng" dirty="0"/>
              <a:t>wide range of tasks</a:t>
            </a:r>
            <a:r>
              <a:rPr lang="en-GB" dirty="0"/>
              <a:t>, from simple scripts to complex applications, and it has a vast </a:t>
            </a:r>
            <a:r>
              <a:rPr lang="en-GB" u="sng" dirty="0"/>
              <a:t>library of modules and packages</a:t>
            </a:r>
            <a:r>
              <a:rPr lang="en-GB" dirty="0"/>
              <a:t> that makes it easy to perform a variety of tasks. </a:t>
            </a:r>
          </a:p>
          <a:p>
            <a:pPr>
              <a:lnSpc>
                <a:spcPct val="120000"/>
              </a:lnSpc>
            </a:pPr>
            <a:r>
              <a:rPr lang="en-GB" u="sng" dirty="0"/>
              <a:t>Strong community of users and developers</a:t>
            </a:r>
            <a:r>
              <a:rPr lang="en-GB" dirty="0"/>
              <a:t>. Python has a large and active community of contributors who maintain and update the language, libraries, and tools, making it a stable and well-supported platform.</a:t>
            </a:r>
            <a:endParaRPr lang="en-US" dirty="0"/>
          </a:p>
          <a:p>
            <a:pPr>
              <a:lnSpc>
                <a:spcPct val="120000"/>
              </a:lnSpc>
            </a:pPr>
            <a:endParaRPr lang="en-GB" dirty="0"/>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5623-8061-EC1F-3BC9-CD8A848BEC39}"/>
              </a:ext>
            </a:extLst>
          </p:cNvPr>
          <p:cNvSpPr>
            <a:spLocks noGrp="1"/>
          </p:cNvSpPr>
          <p:nvPr>
            <p:ph type="title"/>
          </p:nvPr>
        </p:nvSpPr>
        <p:spPr/>
        <p:txBody>
          <a:bodyPr>
            <a:normAutofit/>
          </a:bodyPr>
          <a:lstStyle/>
          <a:p>
            <a:r>
              <a:rPr lang="en-US" dirty="0"/>
              <a:t>Why is Python great? </a:t>
            </a:r>
          </a:p>
        </p:txBody>
      </p:sp>
      <p:sp>
        <p:nvSpPr>
          <p:cNvPr id="3" name="Content Placeholder 2">
            <a:extLst>
              <a:ext uri="{FF2B5EF4-FFF2-40B4-BE49-F238E27FC236}">
                <a16:creationId xmlns:a16="http://schemas.microsoft.com/office/drawing/2014/main" id="{394B51D2-A20E-C89C-402D-792D3704D1CC}"/>
              </a:ext>
            </a:extLst>
          </p:cNvPr>
          <p:cNvSpPr>
            <a:spLocks noGrp="1"/>
          </p:cNvSpPr>
          <p:nvPr>
            <p:ph idx="1"/>
          </p:nvPr>
        </p:nvSpPr>
        <p:spPr/>
        <p:txBody>
          <a:bodyPr/>
          <a:lstStyle/>
          <a:p>
            <a:r>
              <a:rPr lang="en-US" sz="3600" dirty="0"/>
              <a:t>Easy to learn and use</a:t>
            </a:r>
          </a:p>
          <a:p>
            <a:r>
              <a:rPr lang="en-US" sz="3600" dirty="0"/>
              <a:t>Versatile</a:t>
            </a:r>
          </a:p>
          <a:p>
            <a:r>
              <a:rPr lang="en-US" sz="3600" dirty="0"/>
              <a:t>Strong community</a:t>
            </a:r>
          </a:p>
          <a:p>
            <a:r>
              <a:rPr lang="en-US" sz="3600" dirty="0"/>
              <a:t>Cross-platform</a:t>
            </a:r>
          </a:p>
          <a:p>
            <a:r>
              <a:rPr lang="en-US" sz="3600" dirty="0"/>
              <a:t>Easy to integrate with other technologies</a:t>
            </a:r>
          </a:p>
          <a:p>
            <a:pPr marL="0" indent="0">
              <a:buNone/>
            </a:pPr>
            <a:endParaRPr lang="en-US" dirty="0"/>
          </a:p>
        </p:txBody>
      </p:sp>
    </p:spTree>
    <p:extLst>
      <p:ext uri="{BB962C8B-B14F-4D97-AF65-F5344CB8AC3E}">
        <p14:creationId xmlns:p14="http://schemas.microsoft.com/office/powerpoint/2010/main" val="358526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E18ECD-2AFF-7EDD-DF43-11F9D2FE3146}"/>
              </a:ext>
            </a:extLst>
          </p:cNvPr>
          <p:cNvSpPr>
            <a:spLocks noGrp="1"/>
          </p:cNvSpPr>
          <p:nvPr>
            <p:ph type="ctrTitle"/>
          </p:nvPr>
        </p:nvSpPr>
        <p:spPr>
          <a:xfrm>
            <a:off x="1524000" y="2089574"/>
            <a:ext cx="9144000" cy="2340864"/>
          </a:xfrm>
        </p:spPr>
        <p:txBody>
          <a:bodyPr/>
          <a:lstStyle/>
          <a:p>
            <a:r>
              <a:rPr lang="en-US" dirty="0"/>
              <a:t>Syntax, Variables &amp; Data Types</a:t>
            </a:r>
          </a:p>
        </p:txBody>
      </p:sp>
    </p:spTree>
    <p:extLst>
      <p:ext uri="{BB962C8B-B14F-4D97-AF65-F5344CB8AC3E}">
        <p14:creationId xmlns:p14="http://schemas.microsoft.com/office/powerpoint/2010/main" val="292352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30673A-CEED-29EF-5E9C-66E980E99EEC}"/>
              </a:ext>
            </a:extLst>
          </p:cNvPr>
          <p:cNvSpPr>
            <a:spLocks noGrp="1"/>
          </p:cNvSpPr>
          <p:nvPr>
            <p:ph type="ctrTitle"/>
          </p:nvPr>
        </p:nvSpPr>
        <p:spPr>
          <a:xfrm>
            <a:off x="6095999" y="556873"/>
            <a:ext cx="4434840" cy="886968"/>
          </a:xfrm>
        </p:spPr>
        <p:txBody>
          <a:bodyPr/>
          <a:lstStyle/>
          <a:p>
            <a:r>
              <a:rPr lang="en-US" dirty="0"/>
              <a:t>Syntax</a:t>
            </a:r>
          </a:p>
        </p:txBody>
      </p:sp>
      <p:sp>
        <p:nvSpPr>
          <p:cNvPr id="5" name="Subtitle 4">
            <a:extLst>
              <a:ext uri="{FF2B5EF4-FFF2-40B4-BE49-F238E27FC236}">
                <a16:creationId xmlns:a16="http://schemas.microsoft.com/office/drawing/2014/main" id="{76CFADD9-7CE3-9DB9-33B1-9D8FCA9F3A5D}"/>
              </a:ext>
            </a:extLst>
          </p:cNvPr>
          <p:cNvSpPr>
            <a:spLocks noGrp="1"/>
          </p:cNvSpPr>
          <p:nvPr>
            <p:ph type="subTitle" idx="1"/>
          </p:nvPr>
        </p:nvSpPr>
        <p:spPr>
          <a:xfrm>
            <a:off x="6095999" y="1562374"/>
            <a:ext cx="5317068" cy="5112407"/>
          </a:xfrm>
        </p:spPr>
        <p:txBody>
          <a:bodyPr>
            <a:normAutofit fontScale="92500" lnSpcReduction="10000"/>
          </a:bodyPr>
          <a:lstStyle/>
          <a:p>
            <a:pPr marL="342900" indent="-342900">
              <a:buFont typeface="Arial" panose="020B0604020202020204" pitchFamily="34" charset="0"/>
              <a:buChar char="•"/>
            </a:pPr>
            <a:r>
              <a:rPr lang="en-US" sz="2400" dirty="0"/>
              <a:t>Syntax is how the code is structured</a:t>
            </a:r>
          </a:p>
          <a:p>
            <a:pPr marL="342900" indent="-342900">
              <a:buFont typeface="Arial" panose="020B0604020202020204" pitchFamily="34" charset="0"/>
              <a:buChar char="•"/>
            </a:pPr>
            <a:r>
              <a:rPr lang="en-US" sz="2400" dirty="0"/>
              <a:t># and ‘’’ can be used to make </a:t>
            </a:r>
            <a:r>
              <a:rPr lang="en-US" sz="2400" u="sng" dirty="0"/>
              <a:t>comments</a:t>
            </a:r>
          </a:p>
          <a:p>
            <a:pPr marL="342900" indent="-342900">
              <a:buFont typeface="Arial" panose="020B0604020202020204" pitchFamily="34" charset="0"/>
              <a:buChar char="•"/>
            </a:pPr>
            <a:r>
              <a:rPr lang="en-US" sz="2400" u="sng" dirty="0"/>
              <a:t>Indentation</a:t>
            </a:r>
            <a:r>
              <a:rPr lang="en-US" sz="2400" dirty="0"/>
              <a:t> is important to separate blocks of code – you will get an error if you don’t indent correctly! The amount you indent is up to you, and you can space or tab. </a:t>
            </a:r>
          </a:p>
          <a:p>
            <a:pPr marL="342900" indent="-342900">
              <a:buFont typeface="Arial" panose="020B0604020202020204" pitchFamily="34" charset="0"/>
              <a:buChar char="•"/>
            </a:pPr>
            <a:r>
              <a:rPr lang="en-US" sz="2400" u="sng" dirty="0"/>
              <a:t>Backslash \ </a:t>
            </a:r>
            <a:r>
              <a:rPr lang="en-US" sz="2400" dirty="0"/>
              <a:t>is used to indicate line continuation if your code is too long for one line. You can also use brackets! </a:t>
            </a:r>
          </a:p>
          <a:p>
            <a:pPr marL="342900" indent="-342900">
              <a:buFont typeface="Arial" panose="020B0604020202020204" pitchFamily="34" charset="0"/>
              <a:buChar char="•"/>
            </a:pPr>
            <a:endParaRPr lang="en-US" u="sng" dirty="0"/>
          </a:p>
        </p:txBody>
      </p:sp>
      <p:sp>
        <p:nvSpPr>
          <p:cNvPr id="9" name="TextBox 8">
            <a:extLst>
              <a:ext uri="{FF2B5EF4-FFF2-40B4-BE49-F238E27FC236}">
                <a16:creationId xmlns:a16="http://schemas.microsoft.com/office/drawing/2014/main" id="{16159C41-8AC9-9262-55EE-93864BFAC167}"/>
              </a:ext>
            </a:extLst>
          </p:cNvPr>
          <p:cNvSpPr txBox="1"/>
          <p:nvPr/>
        </p:nvSpPr>
        <p:spPr>
          <a:xfrm>
            <a:off x="658706" y="1562374"/>
            <a:ext cx="4572000" cy="4370427"/>
          </a:xfrm>
          <a:prstGeom prst="rect">
            <a:avLst/>
          </a:prstGeom>
          <a:solidFill>
            <a:schemeClr val="bg1"/>
          </a:solidFill>
        </p:spPr>
        <p:txBody>
          <a:bodyPr wrap="square" rtlCol="0">
            <a:spAutoFit/>
          </a:bodyPr>
          <a:lstStyle/>
          <a:p>
            <a:r>
              <a:rPr lang="en-US" sz="2000" dirty="0">
                <a:solidFill>
                  <a:srgbClr val="008000"/>
                </a:solidFill>
                <a:latin typeface="Consolas" panose="020B0609020204030204" pitchFamily="49" charset="0"/>
                <a:cs typeface="Consolas" panose="020B0609020204030204" pitchFamily="49" charset="0"/>
              </a:rPr>
              <a:t># This is a comment</a:t>
            </a:r>
          </a:p>
          <a:p>
            <a:endParaRPr lang="en-US" sz="2000" dirty="0">
              <a:solidFill>
                <a:srgbClr val="A52A2A"/>
              </a:solidFill>
              <a:latin typeface="Consolas" panose="020B0609020204030204" pitchFamily="49" charset="0"/>
              <a:cs typeface="Consolas" panose="020B0609020204030204" pitchFamily="49" charset="0"/>
            </a:endParaRPr>
          </a:p>
          <a:p>
            <a:r>
              <a:rPr lang="en-US" sz="2000" dirty="0">
                <a:solidFill>
                  <a:srgbClr val="A52A2A"/>
                </a:solidFill>
                <a:latin typeface="Consolas" panose="020B0609020204030204" pitchFamily="49" charset="0"/>
                <a:cs typeface="Consolas" panose="020B0609020204030204" pitchFamily="49" charset="0"/>
              </a:rPr>
              <a:t>’’’</a:t>
            </a:r>
          </a:p>
          <a:p>
            <a:r>
              <a:rPr lang="en-US" sz="2000" dirty="0">
                <a:solidFill>
                  <a:srgbClr val="A52A2A"/>
                </a:solidFill>
                <a:latin typeface="Consolas" panose="020B0609020204030204" pitchFamily="49" charset="0"/>
                <a:cs typeface="Consolas" panose="020B0609020204030204" pitchFamily="49" charset="0"/>
              </a:rPr>
              <a:t>3 apostrophes make a </a:t>
            </a:r>
          </a:p>
          <a:p>
            <a:r>
              <a:rPr lang="en-US" sz="2000" dirty="0">
                <a:solidFill>
                  <a:srgbClr val="A52A2A"/>
                </a:solidFill>
                <a:latin typeface="Consolas" panose="020B0609020204030204" pitchFamily="49" charset="0"/>
                <a:cs typeface="Consolas" panose="020B0609020204030204" pitchFamily="49" charset="0"/>
              </a:rPr>
              <a:t>multi line comment block</a:t>
            </a:r>
          </a:p>
          <a:p>
            <a:r>
              <a:rPr lang="en-US" sz="2000" dirty="0">
                <a:solidFill>
                  <a:srgbClr val="A52A2A"/>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5</a:t>
            </a:r>
            <a:r>
              <a:rPr lang="en-US" sz="2000" dirty="0">
                <a:latin typeface="Consolas" panose="020B0609020204030204" pitchFamily="49" charset="0"/>
                <a:cs typeface="Consolas" panose="020B0609020204030204" pitchFamily="49" charset="0"/>
              </a:rPr>
              <a:t> &gt; </a:t>
            </a:r>
            <a:r>
              <a:rPr lang="en-US" sz="2000" dirty="0">
                <a:solidFill>
                  <a:srgbClr val="FF0000"/>
                </a:solidFill>
                <a:latin typeface="Consolas" panose="020B0609020204030204" pitchFamily="49" charset="0"/>
                <a:cs typeface="Consolas" panose="020B0609020204030204" pitchFamily="49" charset="0"/>
              </a:rPr>
              <a:t>2</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print</a:t>
            </a:r>
            <a:r>
              <a:rPr lang="en-US" sz="2000" dirty="0">
                <a:latin typeface="Consolas" panose="020B0609020204030204" pitchFamily="49" charset="0"/>
                <a:cs typeface="Consolas" panose="020B0609020204030204" pitchFamily="49" charset="0"/>
              </a:rPr>
              <a:t>(</a:t>
            </a:r>
            <a:r>
              <a:rPr lang="en-US" sz="2000" dirty="0">
                <a:solidFill>
                  <a:srgbClr val="A52A2A"/>
                </a:solidFill>
                <a:latin typeface="Consolas" panose="020B0609020204030204" pitchFamily="49" charset="0"/>
                <a:cs typeface="Consolas" panose="020B0609020204030204" pitchFamily="49" charset="0"/>
              </a:rPr>
              <a:t>“5 is bigger!”</a:t>
            </a:r>
            <a:r>
              <a:rPr lang="en-US" sz="2000" dirty="0">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5</a:t>
            </a:r>
            <a:r>
              <a:rPr lang="en-US" sz="2000" dirty="0">
                <a:latin typeface="Consolas" panose="020B0609020204030204" pitchFamily="49" charset="0"/>
                <a:cs typeface="Consolas" panose="020B0609020204030204" pitchFamily="49" charset="0"/>
              </a:rPr>
              <a:t> &gt; </a:t>
            </a:r>
            <a:r>
              <a:rPr lang="en-US" sz="2000" dirty="0">
                <a:solidFill>
                  <a:srgbClr val="FF0000"/>
                </a:solidFill>
                <a:latin typeface="Consolas" panose="020B0609020204030204" pitchFamily="49" charset="0"/>
                <a:cs typeface="Consolas" panose="020B0609020204030204" pitchFamily="49" charset="0"/>
              </a:rPr>
              <a:t>2</a:t>
            </a:r>
            <a:r>
              <a:rPr lang="en-US" sz="2000" dirty="0">
                <a:latin typeface="Consolas" panose="020B0609020204030204" pitchFamily="49" charset="0"/>
                <a:cs typeface="Consolas" panose="020B0609020204030204" pitchFamily="49" charset="0"/>
              </a:rPr>
              <a:t> and month == </a:t>
            </a:r>
            <a:r>
              <a:rPr lang="en-US" sz="2000" dirty="0">
                <a:solidFill>
                  <a:srgbClr val="A52A2A"/>
                </a:solidFill>
                <a:latin typeface="Consolas" panose="020B0609020204030204" pitchFamily="49" charset="0"/>
                <a:cs typeface="Consolas" panose="020B0609020204030204" pitchFamily="49" charset="0"/>
              </a:rPr>
              <a:t>”May” </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and day &lt;= </a:t>
            </a:r>
            <a:r>
              <a:rPr lang="en-US" sz="2000" dirty="0">
                <a:solidFill>
                  <a:srgbClr val="FF0000"/>
                </a:solidFill>
                <a:latin typeface="Consolas" panose="020B0609020204030204" pitchFamily="49" charset="0"/>
                <a:cs typeface="Consolas" panose="020B0609020204030204" pitchFamily="49" charset="0"/>
              </a:rPr>
              <a:t>12</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print</a:t>
            </a:r>
            <a:r>
              <a:rPr lang="en-US" sz="2000" dirty="0">
                <a:latin typeface="Consolas" panose="020B0609020204030204" pitchFamily="49" charset="0"/>
                <a:cs typeface="Consolas" panose="020B0609020204030204" pitchFamily="49" charset="0"/>
              </a:rPr>
              <a:t>(</a:t>
            </a:r>
            <a:r>
              <a:rPr lang="en-US" sz="2000" dirty="0">
                <a:solidFill>
                  <a:srgbClr val="A52A2A"/>
                </a:solidFill>
                <a:latin typeface="Consolas" panose="020B0609020204030204" pitchFamily="49" charset="0"/>
                <a:cs typeface="Consolas" panose="020B0609020204030204" pitchFamily="49" charset="0"/>
              </a:rPr>
              <a:t>”That’s useless”</a:t>
            </a:r>
            <a:r>
              <a:rPr lang="en-US" sz="2000"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0760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30673A-CEED-29EF-5E9C-66E980E99EEC}"/>
              </a:ext>
            </a:extLst>
          </p:cNvPr>
          <p:cNvSpPr>
            <a:spLocks noGrp="1"/>
          </p:cNvSpPr>
          <p:nvPr>
            <p:ph type="ctrTitle"/>
          </p:nvPr>
        </p:nvSpPr>
        <p:spPr>
          <a:xfrm>
            <a:off x="6095999" y="556873"/>
            <a:ext cx="4434840" cy="886968"/>
          </a:xfrm>
        </p:spPr>
        <p:txBody>
          <a:bodyPr/>
          <a:lstStyle/>
          <a:p>
            <a:r>
              <a:rPr lang="en-US" dirty="0"/>
              <a:t>Variables</a:t>
            </a:r>
          </a:p>
        </p:txBody>
      </p:sp>
      <p:sp>
        <p:nvSpPr>
          <p:cNvPr id="5" name="Subtitle 4">
            <a:extLst>
              <a:ext uri="{FF2B5EF4-FFF2-40B4-BE49-F238E27FC236}">
                <a16:creationId xmlns:a16="http://schemas.microsoft.com/office/drawing/2014/main" id="{76CFADD9-7CE3-9DB9-33B1-9D8FCA9F3A5D}"/>
              </a:ext>
            </a:extLst>
          </p:cNvPr>
          <p:cNvSpPr>
            <a:spLocks noGrp="1"/>
          </p:cNvSpPr>
          <p:nvPr>
            <p:ph type="subTitle" idx="1"/>
          </p:nvPr>
        </p:nvSpPr>
        <p:spPr>
          <a:xfrm>
            <a:off x="6095999" y="1562374"/>
            <a:ext cx="5317068" cy="5112407"/>
          </a:xfrm>
        </p:spPr>
        <p:txBody>
          <a:bodyPr>
            <a:normAutofit/>
          </a:bodyPr>
          <a:lstStyle/>
          <a:p>
            <a:pPr marL="342900" indent="-342900">
              <a:buFont typeface="Arial" panose="020B0604020202020204" pitchFamily="34" charset="0"/>
              <a:buChar char="•"/>
            </a:pPr>
            <a:r>
              <a:rPr lang="en-US" sz="2400" dirty="0"/>
              <a:t>Variables are </a:t>
            </a:r>
            <a:r>
              <a:rPr lang="en-US" sz="2400" u="sng" dirty="0"/>
              <a:t>case sensitive</a:t>
            </a:r>
            <a:r>
              <a:rPr lang="en-US" sz="2400" dirty="0"/>
              <a:t>.</a:t>
            </a:r>
          </a:p>
          <a:p>
            <a:pPr marL="342900" indent="-342900">
              <a:buFont typeface="Arial" panose="020B0604020202020204" pitchFamily="34" charset="0"/>
              <a:buChar char="•"/>
            </a:pPr>
            <a:r>
              <a:rPr lang="en-US" sz="2400" dirty="0"/>
              <a:t>Variables do not need to be declared with a type – however you can cast it to be a specific type. </a:t>
            </a:r>
          </a:p>
          <a:p>
            <a:pPr marL="342900" indent="-342900">
              <a:buFont typeface="Arial" panose="020B0604020202020204" pitchFamily="34" charset="0"/>
              <a:buChar char="•"/>
            </a:pPr>
            <a:r>
              <a:rPr lang="en-US" sz="2400" dirty="0"/>
              <a:t>Variables will be overwritten if you declare it twice. </a:t>
            </a:r>
          </a:p>
          <a:p>
            <a:pPr marL="342900" indent="-342900">
              <a:buFont typeface="Arial" panose="020B0604020202020204" pitchFamily="34" charset="0"/>
              <a:buChar char="•"/>
            </a:pPr>
            <a:r>
              <a:rPr lang="en-US" sz="2400" dirty="0"/>
              <a:t>You can use single or double apostrophes for strings.</a:t>
            </a:r>
          </a:p>
        </p:txBody>
      </p:sp>
      <p:sp>
        <p:nvSpPr>
          <p:cNvPr id="9" name="TextBox 8">
            <a:extLst>
              <a:ext uri="{FF2B5EF4-FFF2-40B4-BE49-F238E27FC236}">
                <a16:creationId xmlns:a16="http://schemas.microsoft.com/office/drawing/2014/main" id="{16159C41-8AC9-9262-55EE-93864BFAC167}"/>
              </a:ext>
            </a:extLst>
          </p:cNvPr>
          <p:cNvSpPr txBox="1"/>
          <p:nvPr/>
        </p:nvSpPr>
        <p:spPr>
          <a:xfrm>
            <a:off x="641773" y="1562374"/>
            <a:ext cx="4572000" cy="4093428"/>
          </a:xfrm>
          <a:prstGeom prst="rect">
            <a:avLst/>
          </a:prstGeom>
          <a:solidFill>
            <a:schemeClr val="bg1"/>
          </a:solidFill>
        </p:spPr>
        <p:txBody>
          <a:bodyPr wrap="square" rtlCol="0">
            <a:spAutoFit/>
          </a:bodyPr>
          <a:lstStyle/>
          <a:p>
            <a:r>
              <a:rPr lang="en-US" sz="2000" dirty="0">
                <a:solidFill>
                  <a:srgbClr val="008000"/>
                </a:solidFill>
                <a:latin typeface="Consolas" panose="020B0609020204030204" pitchFamily="49" charset="0"/>
                <a:cs typeface="Consolas" panose="020B0609020204030204" pitchFamily="49" charset="0"/>
              </a:rPr>
              <a:t># Two different variables! </a:t>
            </a:r>
          </a:p>
          <a:p>
            <a:r>
              <a:rPr lang="en-US" sz="2000" dirty="0">
                <a:latin typeface="Consolas" panose="020B0609020204030204" pitchFamily="49" charset="0"/>
                <a:cs typeface="Consolas" panose="020B0609020204030204" pitchFamily="49" charset="0"/>
              </a:rPr>
              <a:t>name = </a:t>
            </a:r>
            <a:r>
              <a:rPr lang="en-US" sz="2000" dirty="0">
                <a:solidFill>
                  <a:srgbClr val="A52A2A"/>
                </a:solidFill>
                <a:latin typeface="Consolas" panose="020B0609020204030204" pitchFamily="49" charset="0"/>
                <a:cs typeface="Consolas" panose="020B0609020204030204" pitchFamily="49" charset="0"/>
              </a:rPr>
              <a:t>“John”</a:t>
            </a:r>
          </a:p>
          <a:p>
            <a:r>
              <a:rPr lang="en-US" sz="2000" dirty="0">
                <a:latin typeface="Consolas" panose="020B0609020204030204" pitchFamily="49" charset="0"/>
                <a:cs typeface="Consolas" panose="020B0609020204030204" pitchFamily="49" charset="0"/>
              </a:rPr>
              <a:t>Name = </a:t>
            </a:r>
            <a:r>
              <a:rPr lang="en-US" sz="2000" dirty="0">
                <a:solidFill>
                  <a:srgbClr val="A52A2A"/>
                </a:solidFill>
                <a:latin typeface="Consolas" panose="020B0609020204030204" pitchFamily="49" charset="0"/>
                <a:cs typeface="Consolas" panose="020B0609020204030204" pitchFamily="49" charset="0"/>
              </a:rPr>
              <a:t>“Andrew” </a:t>
            </a:r>
          </a:p>
          <a:p>
            <a:endParaRPr lang="en-US" sz="2000" dirty="0">
              <a:solidFill>
                <a:srgbClr val="A52A2A"/>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x = 3 </a:t>
            </a:r>
          </a:p>
          <a:p>
            <a:r>
              <a:rPr lang="en-US" sz="2000" dirty="0">
                <a:solidFill>
                  <a:srgbClr val="008000"/>
                </a:solidFill>
                <a:latin typeface="Consolas" panose="020B0609020204030204" pitchFamily="49" charset="0"/>
                <a:cs typeface="Consolas" panose="020B0609020204030204" pitchFamily="49" charset="0"/>
              </a:rPr>
              <a:t># x is of type int</a:t>
            </a:r>
          </a:p>
          <a:p>
            <a:r>
              <a:rPr lang="en-US" sz="2000" dirty="0">
                <a:latin typeface="Consolas" panose="020B0609020204030204" pitchFamily="49" charset="0"/>
                <a:cs typeface="Consolas" panose="020B0609020204030204" pitchFamily="49" charset="0"/>
              </a:rPr>
              <a:t>x = </a:t>
            </a:r>
            <a:r>
              <a:rPr lang="en-US" sz="2000" dirty="0">
                <a:solidFill>
                  <a:srgbClr val="0070C0"/>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(3) </a:t>
            </a:r>
          </a:p>
          <a:p>
            <a:r>
              <a:rPr lang="en-US" sz="2000" dirty="0">
                <a:solidFill>
                  <a:srgbClr val="008000"/>
                </a:solidFill>
                <a:latin typeface="Consolas" panose="020B0609020204030204" pitchFamily="49" charset="0"/>
                <a:cs typeface="Consolas" panose="020B0609020204030204" pitchFamily="49" charset="0"/>
              </a:rPr>
              <a:t># x is of type str, so ‘3’</a:t>
            </a:r>
          </a:p>
          <a:p>
            <a:r>
              <a:rPr lang="en-US" sz="2000" dirty="0">
                <a:latin typeface="Consolas" panose="020B0609020204030204" pitchFamily="49" charset="0"/>
                <a:cs typeface="Consolas" panose="020B0609020204030204" pitchFamily="49" charset="0"/>
              </a:rPr>
              <a:t>x = </a:t>
            </a:r>
            <a:r>
              <a:rPr lang="en-US" sz="2000" dirty="0">
                <a:solidFill>
                  <a:srgbClr val="0070C0"/>
                </a:solidFill>
                <a:latin typeface="Consolas" panose="020B0609020204030204" pitchFamily="49" charset="0"/>
                <a:cs typeface="Consolas" panose="020B0609020204030204" pitchFamily="49" charset="0"/>
              </a:rPr>
              <a:t>float</a:t>
            </a:r>
            <a:r>
              <a:rPr lang="en-US" sz="2000" dirty="0">
                <a:latin typeface="Consolas" panose="020B0609020204030204" pitchFamily="49" charset="0"/>
                <a:cs typeface="Consolas" panose="020B0609020204030204" pitchFamily="49" charset="0"/>
              </a:rPr>
              <a:t>(3)</a:t>
            </a:r>
          </a:p>
          <a:p>
            <a:r>
              <a:rPr lang="en-US" sz="2000" dirty="0">
                <a:solidFill>
                  <a:srgbClr val="008000"/>
                </a:solidFill>
                <a:latin typeface="Consolas" panose="020B0609020204030204" pitchFamily="49" charset="0"/>
                <a:cs typeface="Consolas" panose="020B0609020204030204" pitchFamily="49" charset="0"/>
              </a:rPr>
              <a:t># x is of type float, so 3.0</a:t>
            </a:r>
          </a:p>
          <a:p>
            <a:endParaRPr lang="en-US" sz="2000" dirty="0">
              <a:solidFill>
                <a:srgbClr val="008000"/>
              </a:solidFill>
              <a:latin typeface="Consolas" panose="020B0609020204030204" pitchFamily="49" charset="0"/>
              <a:cs typeface="Consolas" panose="020B0609020204030204" pitchFamily="49" charset="0"/>
            </a:endParaRPr>
          </a:p>
          <a:p>
            <a:r>
              <a:rPr lang="en-US" sz="2000" dirty="0">
                <a:solidFill>
                  <a:srgbClr val="008000"/>
                </a:solidFill>
                <a:latin typeface="Consolas" panose="020B0609020204030204" pitchFamily="49" charset="0"/>
                <a:cs typeface="Consolas" panose="020B0609020204030204" pitchFamily="49" charset="0"/>
              </a:rPr>
              <a:t># get the type of your variable</a:t>
            </a:r>
          </a:p>
          <a:p>
            <a:r>
              <a:rPr lang="en-US" sz="2000" dirty="0">
                <a:solidFill>
                  <a:srgbClr val="0070C0"/>
                </a:solidFill>
                <a:latin typeface="Consolas" panose="020B0609020204030204" pitchFamily="49" charset="0"/>
                <a:cs typeface="Consolas" panose="020B0609020204030204" pitchFamily="49" charset="0"/>
              </a:rPr>
              <a:t>print</a:t>
            </a:r>
            <a:r>
              <a:rPr lang="en-US" sz="2000" dirty="0">
                <a:latin typeface="Consolas" panose="020B0609020204030204" pitchFamily="49" charset="0"/>
                <a:cs typeface="Consolas" panose="020B0609020204030204" pitchFamily="49" charset="0"/>
              </a:rPr>
              <a:t>(</a:t>
            </a:r>
            <a:r>
              <a:rPr lang="en-US" sz="2000" dirty="0">
                <a:solidFill>
                  <a:srgbClr val="0070C0"/>
                </a:solidFill>
                <a:latin typeface="Consolas" panose="020B0609020204030204" pitchFamily="49" charset="0"/>
                <a:cs typeface="Consolas" panose="020B0609020204030204" pitchFamily="49" charset="0"/>
              </a:rPr>
              <a:t>type</a:t>
            </a:r>
            <a:r>
              <a:rPr lang="en-US" sz="2000" dirty="0">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51617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057E-1718-6A36-2287-0392D250C73F}"/>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78150512-4586-3CC0-4A8A-67408E6A9D84}"/>
              </a:ext>
            </a:extLst>
          </p:cNvPr>
          <p:cNvSpPr>
            <a:spLocks noGrp="1"/>
          </p:cNvSpPr>
          <p:nvPr>
            <p:ph sz="half" idx="1"/>
          </p:nvPr>
        </p:nvSpPr>
        <p:spPr>
          <a:xfrm>
            <a:off x="1444751" y="1825625"/>
            <a:ext cx="10154581" cy="4351338"/>
          </a:xfrm>
        </p:spPr>
        <p:txBody>
          <a:bodyPr/>
          <a:lstStyle/>
          <a:p>
            <a:r>
              <a:rPr lang="en-US" dirty="0"/>
              <a:t>Text Type</a:t>
            </a:r>
            <a:br>
              <a:rPr lang="en-US" dirty="0"/>
            </a:br>
            <a:r>
              <a:rPr lang="en-US" dirty="0"/>
              <a:t>- string </a:t>
            </a:r>
            <a:r>
              <a:rPr lang="en-US" dirty="0">
                <a:solidFill>
                  <a:srgbClr val="A52A2A"/>
                </a:solidFill>
                <a:highlight>
                  <a:srgbClr val="E7E7E7"/>
                </a:highlight>
                <a:latin typeface="Consolas" panose="020B0609020204030204" pitchFamily="49" charset="0"/>
                <a:cs typeface="Consolas" panose="020B0609020204030204" pitchFamily="49" charset="0"/>
              </a:rPr>
              <a:t>str</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US" dirty="0">
                <a:solidFill>
                  <a:srgbClr val="A52A2A"/>
                </a:solidFill>
                <a:latin typeface="Consolas" panose="020B0609020204030204" pitchFamily="49" charset="0"/>
                <a:cs typeface="Consolas" panose="020B0609020204030204" pitchFamily="49" charset="0"/>
              </a:rPr>
              <a:t>“hello world”</a:t>
            </a:r>
            <a:r>
              <a:rPr lang="en-US" dirty="0">
                <a:solidFill>
                  <a:srgbClr val="A52A2A"/>
                </a:solidFill>
                <a:highlight>
                  <a:srgbClr val="E7E7E7"/>
                </a:highlight>
                <a:latin typeface="Consolas" panose="020B0609020204030204" pitchFamily="49" charset="0"/>
                <a:cs typeface="Consolas" panose="020B0609020204030204" pitchFamily="49" charset="0"/>
              </a:rPr>
              <a:t>			</a:t>
            </a:r>
          </a:p>
          <a:p>
            <a:r>
              <a:rPr lang="en-US" dirty="0">
                <a:cs typeface="Consolas" panose="020B0609020204030204" pitchFamily="49" charset="0"/>
              </a:rPr>
              <a:t>Numeric Type</a:t>
            </a:r>
            <a:br>
              <a:rPr lang="en-US" dirty="0">
                <a:cs typeface="Consolas" panose="020B0609020204030204" pitchFamily="49" charset="0"/>
              </a:rPr>
            </a:br>
            <a:r>
              <a:rPr lang="en-US" dirty="0">
                <a:cs typeface="Consolas" panose="020B0609020204030204" pitchFamily="49" charset="0"/>
              </a:rPr>
              <a:t>- integer </a:t>
            </a:r>
            <a:r>
              <a:rPr lang="en-US" dirty="0">
                <a:solidFill>
                  <a:srgbClr val="A52A2A"/>
                </a:solidFill>
                <a:highlight>
                  <a:srgbClr val="E7E7E7"/>
                </a:highlight>
                <a:latin typeface="Consolas" panose="020B0609020204030204" pitchFamily="49" charset="0"/>
                <a:cs typeface="Consolas" panose="020B0609020204030204" pitchFamily="49" charset="0"/>
              </a:rPr>
              <a:t>int</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US" dirty="0">
                <a:solidFill>
                  <a:srgbClr val="FF0000"/>
                </a:solidFill>
                <a:latin typeface="Consolas" panose="020B0609020204030204" pitchFamily="49" charset="0"/>
                <a:cs typeface="Consolas" panose="020B0609020204030204" pitchFamily="49" charset="0"/>
              </a:rPr>
              <a:t>20</a:t>
            </a:r>
            <a:br>
              <a:rPr lang="en-US" dirty="0">
                <a:cs typeface="Consolas" panose="020B0609020204030204" pitchFamily="49" charset="0"/>
              </a:rPr>
            </a:br>
            <a:r>
              <a:rPr lang="en-US" dirty="0">
                <a:cs typeface="Consolas" panose="020B0609020204030204" pitchFamily="49" charset="0"/>
              </a:rPr>
              <a:t>- float </a:t>
            </a:r>
            <a:r>
              <a:rPr lang="en-US" dirty="0">
                <a:solidFill>
                  <a:srgbClr val="A52A2A"/>
                </a:solidFill>
                <a:highlight>
                  <a:srgbClr val="E7E7E7"/>
                </a:highlight>
                <a:latin typeface="Consolas" panose="020B0609020204030204" pitchFamily="49" charset="0"/>
                <a:cs typeface="Consolas" panose="020B0609020204030204" pitchFamily="49" charset="0"/>
              </a:rPr>
              <a:t>float</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US" dirty="0">
                <a:solidFill>
                  <a:srgbClr val="FF0000"/>
                </a:solidFill>
                <a:latin typeface="Consolas" panose="020B0609020204030204" pitchFamily="49" charset="0"/>
                <a:cs typeface="Consolas" panose="020B0609020204030204" pitchFamily="49" charset="0"/>
              </a:rPr>
              <a:t>20.5</a:t>
            </a:r>
            <a:br>
              <a:rPr lang="en-US" dirty="0">
                <a:cs typeface="Consolas" panose="020B0609020204030204" pitchFamily="49" charset="0"/>
              </a:rPr>
            </a:br>
            <a:r>
              <a:rPr lang="en-US" dirty="0">
                <a:cs typeface="Consolas" panose="020B0609020204030204" pitchFamily="49" charset="0"/>
              </a:rPr>
              <a:t>- complex </a:t>
            </a:r>
            <a:r>
              <a:rPr lang="en-US" dirty="0">
                <a:solidFill>
                  <a:srgbClr val="A52A2A"/>
                </a:solidFill>
                <a:highlight>
                  <a:srgbClr val="E7E7E7"/>
                </a:highlight>
                <a:latin typeface="Consolas" panose="020B0609020204030204" pitchFamily="49" charset="0"/>
                <a:cs typeface="Consolas" panose="020B0609020204030204" pitchFamily="49" charset="0"/>
              </a:rPr>
              <a:t>complex</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 </a:t>
            </a:r>
            <a:r>
              <a:rPr lang="en-US" dirty="0">
                <a:solidFill>
                  <a:srgbClr val="FF0000"/>
                </a:solidFill>
                <a:latin typeface="Consolas" panose="020B0609020204030204" pitchFamily="49" charset="0"/>
                <a:cs typeface="Consolas" panose="020B0609020204030204" pitchFamily="49" charset="0"/>
              </a:rPr>
              <a:t>20j</a:t>
            </a:r>
          </a:p>
          <a:p>
            <a:r>
              <a:rPr lang="en-US" dirty="0">
                <a:cs typeface="Consolas" panose="020B0609020204030204" pitchFamily="49" charset="0"/>
              </a:rPr>
              <a:t>Sequence Type</a:t>
            </a:r>
            <a:br>
              <a:rPr lang="en-US" dirty="0">
                <a:cs typeface="Consolas" panose="020B0609020204030204" pitchFamily="49" charset="0"/>
              </a:rPr>
            </a:br>
            <a:r>
              <a:rPr lang="en-US" dirty="0">
                <a:cs typeface="Consolas" panose="020B0609020204030204" pitchFamily="49" charset="0"/>
              </a:rPr>
              <a:t>- list </a:t>
            </a:r>
            <a:r>
              <a:rPr lang="en-US" dirty="0">
                <a:solidFill>
                  <a:srgbClr val="A52A2A"/>
                </a:solidFill>
                <a:highlight>
                  <a:srgbClr val="E7E7E7"/>
                </a:highlight>
                <a:latin typeface="Consolas" panose="020B0609020204030204" pitchFamily="49" charset="0"/>
                <a:cs typeface="Consolas" panose="020B0609020204030204" pitchFamily="49" charset="0"/>
              </a:rPr>
              <a:t>list</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a:t>
            </a:r>
            <a:r>
              <a:rPr lang="en-GB" dirty="0">
                <a:latin typeface="Consolas" panose="020B0609020204030204" pitchFamily="49" charset="0"/>
                <a:cs typeface="Consolas" panose="020B0609020204030204" pitchFamily="49" charset="0"/>
              </a:rPr>
              <a:t> [</a:t>
            </a:r>
            <a:r>
              <a:rPr lang="en-GB" dirty="0">
                <a:solidFill>
                  <a:srgbClr val="A52A2A"/>
                </a:solidFill>
                <a:latin typeface="Consolas" panose="020B0609020204030204" pitchFamily="49" charset="0"/>
                <a:cs typeface="Consolas" panose="020B0609020204030204" pitchFamily="49" charset="0"/>
              </a:rPr>
              <a:t>"apple"</a:t>
            </a:r>
            <a:r>
              <a:rPr lang="en-GB" dirty="0">
                <a:latin typeface="Consolas" panose="020B0609020204030204" pitchFamily="49" charset="0"/>
                <a:cs typeface="Consolas" panose="020B0609020204030204" pitchFamily="49" charset="0"/>
              </a:rPr>
              <a:t>, </a:t>
            </a:r>
            <a:r>
              <a:rPr lang="en-GB" dirty="0">
                <a:solidFill>
                  <a:srgbClr val="A52A2A"/>
                </a:solidFill>
                <a:latin typeface="Consolas" panose="020B0609020204030204" pitchFamily="49" charset="0"/>
                <a:cs typeface="Consolas" panose="020B0609020204030204" pitchFamily="49" charset="0"/>
              </a:rPr>
              <a:t>"banana"</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 "cherry"</a:t>
            </a:r>
            <a:r>
              <a:rPr lang="en-GB"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cs typeface="Consolas" panose="020B0609020204030204" pitchFamily="49" charset="0"/>
              </a:rPr>
              <a:t>- tuple </a:t>
            </a:r>
            <a:r>
              <a:rPr lang="en-US" dirty="0">
                <a:solidFill>
                  <a:srgbClr val="A52A2A"/>
                </a:solidFill>
                <a:highlight>
                  <a:srgbClr val="E7E7E7"/>
                </a:highlight>
                <a:latin typeface="Consolas" panose="020B0609020204030204" pitchFamily="49" charset="0"/>
                <a:cs typeface="Consolas" panose="020B0609020204030204" pitchFamily="49" charset="0"/>
              </a:rPr>
              <a:t>tuple</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a:t>
            </a:r>
            <a:r>
              <a:rPr lang="en-GB" dirty="0">
                <a:latin typeface="Consolas" panose="020B0609020204030204" pitchFamily="49" charset="0"/>
                <a:cs typeface="Consolas" panose="020B0609020204030204" pitchFamily="49" charset="0"/>
              </a:rPr>
              <a:t>= (</a:t>
            </a:r>
            <a:r>
              <a:rPr lang="en-GB" dirty="0">
                <a:solidFill>
                  <a:srgbClr val="A52A2A"/>
                </a:solidFill>
                <a:latin typeface="Consolas" panose="020B0609020204030204" pitchFamily="49" charset="0"/>
                <a:cs typeface="Consolas" panose="020B0609020204030204" pitchFamily="49" charset="0"/>
              </a:rPr>
              <a:t>"apple"</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 "banana"</a:t>
            </a:r>
            <a:r>
              <a:rPr lang="en-GB" dirty="0">
                <a:latin typeface="Consolas" panose="020B0609020204030204" pitchFamily="49" charset="0"/>
                <a:cs typeface="Consolas" panose="020B0609020204030204" pitchFamily="49" charset="0"/>
              </a:rPr>
              <a:t>,</a:t>
            </a:r>
            <a:r>
              <a:rPr lang="en-GB" dirty="0">
                <a:solidFill>
                  <a:srgbClr val="A52A2A"/>
                </a:solidFill>
                <a:latin typeface="Consolas" panose="020B0609020204030204" pitchFamily="49" charset="0"/>
                <a:cs typeface="Consolas" panose="020B0609020204030204" pitchFamily="49" charset="0"/>
              </a:rPr>
              <a:t> "cherry"</a:t>
            </a:r>
            <a:r>
              <a:rPr lang="en-GB" dirty="0">
                <a:latin typeface="Consolas" panose="020B0609020204030204" pitchFamily="49" charset="0"/>
                <a:cs typeface="Consolas" panose="020B0609020204030204" pitchFamily="49" charset="0"/>
              </a:rPr>
              <a:t>)</a:t>
            </a:r>
            <a:br>
              <a:rPr lang="en-US" dirty="0">
                <a:cs typeface="Consolas" panose="020B0609020204030204" pitchFamily="49" charset="0"/>
              </a:rPr>
            </a:br>
            <a:r>
              <a:rPr lang="en-US" dirty="0">
                <a:cs typeface="Consolas" panose="020B0609020204030204" pitchFamily="49" charset="0"/>
              </a:rPr>
              <a:t>- range </a:t>
            </a:r>
            <a:r>
              <a:rPr lang="en-US" dirty="0">
                <a:solidFill>
                  <a:srgbClr val="A52A2A"/>
                </a:solidFill>
                <a:highlight>
                  <a:srgbClr val="E7E7E7"/>
                </a:highlight>
                <a:latin typeface="Consolas" panose="020B0609020204030204" pitchFamily="49" charset="0"/>
                <a:cs typeface="Consolas" panose="020B0609020204030204" pitchFamily="49" charset="0"/>
              </a:rPr>
              <a:t>range</a:t>
            </a:r>
            <a:r>
              <a:rPr lang="en-US" dirty="0">
                <a:solidFill>
                  <a:srgbClr val="A52A2A"/>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x =</a:t>
            </a:r>
            <a:r>
              <a:rPr lang="en-GB" dirty="0">
                <a:latin typeface="Consolas" panose="020B0609020204030204" pitchFamily="49" charset="0"/>
                <a:cs typeface="Consolas" panose="020B0609020204030204" pitchFamily="49" charset="0"/>
              </a:rPr>
              <a:t> </a:t>
            </a:r>
            <a:r>
              <a:rPr lang="en-GB" dirty="0">
                <a:solidFill>
                  <a:srgbClr val="0070C0"/>
                </a:solidFill>
                <a:latin typeface="Consolas" panose="020B0609020204030204" pitchFamily="49" charset="0"/>
                <a:cs typeface="Consolas" panose="020B0609020204030204" pitchFamily="49" charset="0"/>
              </a:rPr>
              <a:t>range</a:t>
            </a:r>
            <a:r>
              <a:rPr lang="en-GB" dirty="0">
                <a:latin typeface="Consolas" panose="020B0609020204030204" pitchFamily="49" charset="0"/>
                <a:cs typeface="Consolas" panose="020B0609020204030204" pitchFamily="49" charset="0"/>
              </a:rPr>
              <a:t>(6)</a:t>
            </a:r>
            <a:endParaRPr lang="en-US" dirty="0">
              <a:solidFill>
                <a:srgbClr val="A52A2A"/>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8194914"/>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GradientUnivers</Template>
  <TotalTime>3392</TotalTime>
  <Words>3113</Words>
  <Application>Microsoft Macintosh PowerPoint</Application>
  <PresentationFormat>Widescreen</PresentationFormat>
  <Paragraphs>234</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Univers</vt:lpstr>
      <vt:lpstr>GradientUnivers</vt:lpstr>
      <vt:lpstr>Python 101</vt:lpstr>
      <vt:lpstr>Agenda</vt:lpstr>
      <vt:lpstr>What is python?</vt:lpstr>
      <vt:lpstr>What is Python?</vt:lpstr>
      <vt:lpstr>Why is Python great? </vt:lpstr>
      <vt:lpstr>Syntax, Variables &amp; Data Types</vt:lpstr>
      <vt:lpstr>Syntax</vt:lpstr>
      <vt:lpstr>Variables</vt:lpstr>
      <vt:lpstr>Data Types</vt:lpstr>
      <vt:lpstr>Data Types</vt:lpstr>
      <vt:lpstr>Built-in Functions, modules &amp; User- defined functions</vt:lpstr>
      <vt:lpstr>Built-in Functions vs. Modules</vt:lpstr>
      <vt:lpstr>User-Defined Functions</vt:lpstr>
      <vt:lpstr>For, While, IF, ELse</vt:lpstr>
      <vt:lpstr>For and While</vt:lpstr>
      <vt:lpstr>If and Else</vt:lpstr>
      <vt:lpstr>Object-Oriented Programming</vt:lpstr>
      <vt:lpstr>What is it?</vt:lpstr>
      <vt:lpstr>OOP in Python</vt:lpstr>
      <vt:lpstr>There’s plenty of resources available online!   https://docs.google.com/document/d/1XqyITHP75sF6j2bIqAMaOxnHnSNZJ6FrmdIw5YaeeDo/edit </vt:lpstr>
      <vt:lpstr>Thank you &amp; 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Erin Hayward-Lang</dc:creator>
  <cp:lastModifiedBy>Erin Hayward-Lang</cp:lastModifiedBy>
  <cp:revision>9</cp:revision>
  <dcterms:created xsi:type="dcterms:W3CDTF">2023-02-12T16:54:26Z</dcterms:created>
  <dcterms:modified xsi:type="dcterms:W3CDTF">2023-02-18T09:43:49Z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