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59" r:id="rId4"/>
    <p:sldId id="260" r:id="rId5"/>
    <p:sldId id="266" r:id="rId6"/>
    <p:sldId id="261" r:id="rId7"/>
    <p:sldId id="262" r:id="rId8"/>
    <p:sldId id="263" r:id="rId9"/>
    <p:sldId id="267"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6" d="100"/>
          <a:sy n="76" d="100"/>
        </p:scale>
        <p:origin x="29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9D6C1-A7A2-41B4-AC33-867CBFC93E7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ECE2BA4-62BA-448E-A2C4-DEB5EE4DC6D8}">
      <dgm:prSet/>
      <dgm:spPr/>
      <dgm:t>
        <a:bodyPr/>
        <a:lstStyle/>
        <a:p>
          <a:r>
            <a:rPr lang="en-GB"/>
            <a:t>Wave-Particle Duality</a:t>
          </a:r>
          <a:endParaRPr lang="en-US"/>
        </a:p>
      </dgm:t>
    </dgm:pt>
    <dgm:pt modelId="{37D80045-0660-411F-9823-3A8B82F6FA80}" type="parTrans" cxnId="{4C0D8F67-4F9A-4DC6-A3E1-E15EC762107F}">
      <dgm:prSet/>
      <dgm:spPr/>
      <dgm:t>
        <a:bodyPr/>
        <a:lstStyle/>
        <a:p>
          <a:endParaRPr lang="en-US"/>
        </a:p>
      </dgm:t>
    </dgm:pt>
    <dgm:pt modelId="{06C0B32E-9DF9-4487-B12F-038B0449D35C}" type="sibTrans" cxnId="{4C0D8F67-4F9A-4DC6-A3E1-E15EC762107F}">
      <dgm:prSet/>
      <dgm:spPr/>
      <dgm:t>
        <a:bodyPr/>
        <a:lstStyle/>
        <a:p>
          <a:endParaRPr lang="en-US"/>
        </a:p>
      </dgm:t>
    </dgm:pt>
    <dgm:pt modelId="{58ABF79A-2C28-4FDB-AC1F-B48168021C31}">
      <dgm:prSet/>
      <dgm:spPr/>
      <dgm:t>
        <a:bodyPr/>
        <a:lstStyle/>
        <a:p>
          <a:r>
            <a:rPr lang="en-GB"/>
            <a:t>What are Qbits?</a:t>
          </a:r>
          <a:endParaRPr lang="en-US"/>
        </a:p>
      </dgm:t>
    </dgm:pt>
    <dgm:pt modelId="{C0641F80-7343-4DBF-B52B-BDF221874434}" type="parTrans" cxnId="{DEB34A7B-63A2-4EB8-A353-BCC1E2686F49}">
      <dgm:prSet/>
      <dgm:spPr/>
      <dgm:t>
        <a:bodyPr/>
        <a:lstStyle/>
        <a:p>
          <a:endParaRPr lang="en-US"/>
        </a:p>
      </dgm:t>
    </dgm:pt>
    <dgm:pt modelId="{F2930B00-9AE7-40DC-8144-C10B8CC0A97F}" type="sibTrans" cxnId="{DEB34A7B-63A2-4EB8-A353-BCC1E2686F49}">
      <dgm:prSet/>
      <dgm:spPr/>
      <dgm:t>
        <a:bodyPr/>
        <a:lstStyle/>
        <a:p>
          <a:endParaRPr lang="en-US"/>
        </a:p>
      </dgm:t>
    </dgm:pt>
    <dgm:pt modelId="{1AB48FF2-BF41-4EF7-A79A-EC21BAE90191}">
      <dgm:prSet/>
      <dgm:spPr/>
      <dgm:t>
        <a:bodyPr/>
        <a:lstStyle/>
        <a:p>
          <a:r>
            <a:rPr lang="en-GB" dirty="0"/>
            <a:t>Quantum Measurement, Uncertainty and Decoherence</a:t>
          </a:r>
          <a:endParaRPr lang="en-US" dirty="0"/>
        </a:p>
      </dgm:t>
    </dgm:pt>
    <dgm:pt modelId="{53077F58-2F56-41F4-BE0E-5858FFA41EAA}" type="parTrans" cxnId="{E44D35E7-9FC1-41A3-AB5F-96968F1936E5}">
      <dgm:prSet/>
      <dgm:spPr/>
      <dgm:t>
        <a:bodyPr/>
        <a:lstStyle/>
        <a:p>
          <a:endParaRPr lang="en-US"/>
        </a:p>
      </dgm:t>
    </dgm:pt>
    <dgm:pt modelId="{7A8ED604-0EE8-4291-8C05-0B374CEE4EF7}" type="sibTrans" cxnId="{E44D35E7-9FC1-41A3-AB5F-96968F1936E5}">
      <dgm:prSet/>
      <dgm:spPr/>
      <dgm:t>
        <a:bodyPr/>
        <a:lstStyle/>
        <a:p>
          <a:endParaRPr lang="en-US"/>
        </a:p>
      </dgm:t>
    </dgm:pt>
    <dgm:pt modelId="{2F12E9AB-BA45-44C7-A456-AE2134CD00A1}">
      <dgm:prSet/>
      <dgm:spPr/>
      <dgm:t>
        <a:bodyPr/>
        <a:lstStyle/>
        <a:p>
          <a:r>
            <a:rPr lang="en-GB" dirty="0"/>
            <a:t>What are classical and quantum gates?</a:t>
          </a:r>
          <a:endParaRPr lang="en-US" dirty="0"/>
        </a:p>
      </dgm:t>
    </dgm:pt>
    <dgm:pt modelId="{CB362A8F-846C-4A83-AFC6-327FA15EBB2A}" type="parTrans" cxnId="{E0F485E5-2703-42E1-BA58-19AECD61C08F}">
      <dgm:prSet/>
      <dgm:spPr/>
      <dgm:t>
        <a:bodyPr/>
        <a:lstStyle/>
        <a:p>
          <a:endParaRPr lang="en-US"/>
        </a:p>
      </dgm:t>
    </dgm:pt>
    <dgm:pt modelId="{3E01FE7A-FC85-41D9-B04D-516F7CDB2D9B}" type="sibTrans" cxnId="{E0F485E5-2703-42E1-BA58-19AECD61C08F}">
      <dgm:prSet/>
      <dgm:spPr/>
      <dgm:t>
        <a:bodyPr/>
        <a:lstStyle/>
        <a:p>
          <a:endParaRPr lang="en-US"/>
        </a:p>
      </dgm:t>
    </dgm:pt>
    <dgm:pt modelId="{51DC0A6E-87A2-43DA-9E12-8C0EBE5914D4}">
      <dgm:prSet/>
      <dgm:spPr/>
      <dgm:t>
        <a:bodyPr/>
        <a:lstStyle/>
        <a:p>
          <a:r>
            <a:rPr lang="en-US" dirty="0"/>
            <a:t>Examples</a:t>
          </a:r>
        </a:p>
      </dgm:t>
    </dgm:pt>
    <dgm:pt modelId="{DA75629F-44D0-4409-AEF1-AFA192C0443F}" type="sibTrans" cxnId="{12E9FB07-6892-4C9D-B534-EF47BA4A2976}">
      <dgm:prSet/>
      <dgm:spPr/>
      <dgm:t>
        <a:bodyPr/>
        <a:lstStyle/>
        <a:p>
          <a:endParaRPr lang="en-US"/>
        </a:p>
      </dgm:t>
    </dgm:pt>
    <dgm:pt modelId="{E3BDCB2B-D12B-40E8-AF43-2D3505AF8442}" type="parTrans" cxnId="{12E9FB07-6892-4C9D-B534-EF47BA4A2976}">
      <dgm:prSet/>
      <dgm:spPr/>
      <dgm:t>
        <a:bodyPr/>
        <a:lstStyle/>
        <a:p>
          <a:endParaRPr lang="en-US"/>
        </a:p>
      </dgm:t>
    </dgm:pt>
    <dgm:pt modelId="{AA8915C4-0342-4909-8DDE-E1D4357F2C94}" type="pres">
      <dgm:prSet presAssocID="{1249D6C1-A7A2-41B4-AC33-867CBFC93E7B}" presName="linear" presStyleCnt="0">
        <dgm:presLayoutVars>
          <dgm:animLvl val="lvl"/>
          <dgm:resizeHandles val="exact"/>
        </dgm:presLayoutVars>
      </dgm:prSet>
      <dgm:spPr/>
    </dgm:pt>
    <dgm:pt modelId="{08997754-2FAA-4C4C-84A9-0FEB38312104}" type="pres">
      <dgm:prSet presAssocID="{EECE2BA4-62BA-448E-A2C4-DEB5EE4DC6D8}" presName="parentText" presStyleLbl="node1" presStyleIdx="0" presStyleCnt="5">
        <dgm:presLayoutVars>
          <dgm:chMax val="0"/>
          <dgm:bulletEnabled val="1"/>
        </dgm:presLayoutVars>
      </dgm:prSet>
      <dgm:spPr/>
    </dgm:pt>
    <dgm:pt modelId="{4661DF07-42FA-4D74-85E3-949FB4E84EEA}" type="pres">
      <dgm:prSet presAssocID="{06C0B32E-9DF9-4487-B12F-038B0449D35C}" presName="spacer" presStyleCnt="0"/>
      <dgm:spPr/>
    </dgm:pt>
    <dgm:pt modelId="{F3963304-3B77-425E-ADB9-BD2DF0F63A05}" type="pres">
      <dgm:prSet presAssocID="{58ABF79A-2C28-4FDB-AC1F-B48168021C31}" presName="parentText" presStyleLbl="node1" presStyleIdx="1" presStyleCnt="5">
        <dgm:presLayoutVars>
          <dgm:chMax val="0"/>
          <dgm:bulletEnabled val="1"/>
        </dgm:presLayoutVars>
      </dgm:prSet>
      <dgm:spPr/>
    </dgm:pt>
    <dgm:pt modelId="{323995BD-5E73-42A8-9EC8-BF32ABF7DB72}" type="pres">
      <dgm:prSet presAssocID="{F2930B00-9AE7-40DC-8144-C10B8CC0A97F}" presName="spacer" presStyleCnt="0"/>
      <dgm:spPr/>
    </dgm:pt>
    <dgm:pt modelId="{2F9D394C-1458-4B6B-86CE-931610BEB15D}" type="pres">
      <dgm:prSet presAssocID="{1AB48FF2-BF41-4EF7-A79A-EC21BAE90191}" presName="parentText" presStyleLbl="node1" presStyleIdx="2" presStyleCnt="5">
        <dgm:presLayoutVars>
          <dgm:chMax val="0"/>
          <dgm:bulletEnabled val="1"/>
        </dgm:presLayoutVars>
      </dgm:prSet>
      <dgm:spPr/>
    </dgm:pt>
    <dgm:pt modelId="{9EDC8972-6C4E-4A00-8E04-DB21EDA39FBC}" type="pres">
      <dgm:prSet presAssocID="{7A8ED604-0EE8-4291-8C05-0B374CEE4EF7}" presName="spacer" presStyleCnt="0"/>
      <dgm:spPr/>
    </dgm:pt>
    <dgm:pt modelId="{ACE9A6BB-284B-476C-A1CD-D18E10F00FCD}" type="pres">
      <dgm:prSet presAssocID="{2F12E9AB-BA45-44C7-A456-AE2134CD00A1}" presName="parentText" presStyleLbl="node1" presStyleIdx="3" presStyleCnt="5">
        <dgm:presLayoutVars>
          <dgm:chMax val="0"/>
          <dgm:bulletEnabled val="1"/>
        </dgm:presLayoutVars>
      </dgm:prSet>
      <dgm:spPr/>
    </dgm:pt>
    <dgm:pt modelId="{785D9508-2E99-4549-B664-A4DDC0E1FE97}" type="pres">
      <dgm:prSet presAssocID="{3E01FE7A-FC85-41D9-B04D-516F7CDB2D9B}" presName="spacer" presStyleCnt="0"/>
      <dgm:spPr/>
    </dgm:pt>
    <dgm:pt modelId="{18D2E27C-B324-46C0-9C51-9183D8EC0EF2}" type="pres">
      <dgm:prSet presAssocID="{51DC0A6E-87A2-43DA-9E12-8C0EBE5914D4}" presName="parentText" presStyleLbl="node1" presStyleIdx="4" presStyleCnt="5">
        <dgm:presLayoutVars>
          <dgm:chMax val="0"/>
          <dgm:bulletEnabled val="1"/>
        </dgm:presLayoutVars>
      </dgm:prSet>
      <dgm:spPr/>
    </dgm:pt>
  </dgm:ptLst>
  <dgm:cxnLst>
    <dgm:cxn modelId="{12E9FB07-6892-4C9D-B534-EF47BA4A2976}" srcId="{1249D6C1-A7A2-41B4-AC33-867CBFC93E7B}" destId="{51DC0A6E-87A2-43DA-9E12-8C0EBE5914D4}" srcOrd="4" destOrd="0" parTransId="{E3BDCB2B-D12B-40E8-AF43-2D3505AF8442}" sibTransId="{DA75629F-44D0-4409-AEF1-AFA192C0443F}"/>
    <dgm:cxn modelId="{FD313023-4E50-4AFB-B565-040202260BCB}" type="presOf" srcId="{58ABF79A-2C28-4FDB-AC1F-B48168021C31}" destId="{F3963304-3B77-425E-ADB9-BD2DF0F63A05}" srcOrd="0" destOrd="0" presId="urn:microsoft.com/office/officeart/2005/8/layout/vList2"/>
    <dgm:cxn modelId="{9F55F55F-8E96-4FFB-8A88-071637AACAB4}" type="presOf" srcId="{2F12E9AB-BA45-44C7-A456-AE2134CD00A1}" destId="{ACE9A6BB-284B-476C-A1CD-D18E10F00FCD}" srcOrd="0" destOrd="0" presId="urn:microsoft.com/office/officeart/2005/8/layout/vList2"/>
    <dgm:cxn modelId="{4C0D8F67-4F9A-4DC6-A3E1-E15EC762107F}" srcId="{1249D6C1-A7A2-41B4-AC33-867CBFC93E7B}" destId="{EECE2BA4-62BA-448E-A2C4-DEB5EE4DC6D8}" srcOrd="0" destOrd="0" parTransId="{37D80045-0660-411F-9823-3A8B82F6FA80}" sibTransId="{06C0B32E-9DF9-4487-B12F-038B0449D35C}"/>
    <dgm:cxn modelId="{DEB34A7B-63A2-4EB8-A353-BCC1E2686F49}" srcId="{1249D6C1-A7A2-41B4-AC33-867CBFC93E7B}" destId="{58ABF79A-2C28-4FDB-AC1F-B48168021C31}" srcOrd="1" destOrd="0" parTransId="{C0641F80-7343-4DBF-B52B-BDF221874434}" sibTransId="{F2930B00-9AE7-40DC-8144-C10B8CC0A97F}"/>
    <dgm:cxn modelId="{2216F4AD-F300-455C-BE4B-7FC1502E750E}" type="presOf" srcId="{1AB48FF2-BF41-4EF7-A79A-EC21BAE90191}" destId="{2F9D394C-1458-4B6B-86CE-931610BEB15D}" srcOrd="0" destOrd="0" presId="urn:microsoft.com/office/officeart/2005/8/layout/vList2"/>
    <dgm:cxn modelId="{AA826EDD-1728-4E88-A3E4-B16BC09A1AD7}" type="presOf" srcId="{1249D6C1-A7A2-41B4-AC33-867CBFC93E7B}" destId="{AA8915C4-0342-4909-8DDE-E1D4357F2C94}" srcOrd="0" destOrd="0" presId="urn:microsoft.com/office/officeart/2005/8/layout/vList2"/>
    <dgm:cxn modelId="{AF091FE2-548B-48D2-8B18-70A4C64F7987}" type="presOf" srcId="{51DC0A6E-87A2-43DA-9E12-8C0EBE5914D4}" destId="{18D2E27C-B324-46C0-9C51-9183D8EC0EF2}" srcOrd="0" destOrd="0" presId="urn:microsoft.com/office/officeart/2005/8/layout/vList2"/>
    <dgm:cxn modelId="{E0F485E5-2703-42E1-BA58-19AECD61C08F}" srcId="{1249D6C1-A7A2-41B4-AC33-867CBFC93E7B}" destId="{2F12E9AB-BA45-44C7-A456-AE2134CD00A1}" srcOrd="3" destOrd="0" parTransId="{CB362A8F-846C-4A83-AFC6-327FA15EBB2A}" sibTransId="{3E01FE7A-FC85-41D9-B04D-516F7CDB2D9B}"/>
    <dgm:cxn modelId="{E44D35E7-9FC1-41A3-AB5F-96968F1936E5}" srcId="{1249D6C1-A7A2-41B4-AC33-867CBFC93E7B}" destId="{1AB48FF2-BF41-4EF7-A79A-EC21BAE90191}" srcOrd="2" destOrd="0" parTransId="{53077F58-2F56-41F4-BE0E-5858FFA41EAA}" sibTransId="{7A8ED604-0EE8-4291-8C05-0B374CEE4EF7}"/>
    <dgm:cxn modelId="{677DB5EA-CB40-4944-AE80-F88BBC044A3A}" type="presOf" srcId="{EECE2BA4-62BA-448E-A2C4-DEB5EE4DC6D8}" destId="{08997754-2FAA-4C4C-84A9-0FEB38312104}" srcOrd="0" destOrd="0" presId="urn:microsoft.com/office/officeart/2005/8/layout/vList2"/>
    <dgm:cxn modelId="{F59BBFC5-B76A-4B65-BB10-0DCF2489B5D1}" type="presParOf" srcId="{AA8915C4-0342-4909-8DDE-E1D4357F2C94}" destId="{08997754-2FAA-4C4C-84A9-0FEB38312104}" srcOrd="0" destOrd="0" presId="urn:microsoft.com/office/officeart/2005/8/layout/vList2"/>
    <dgm:cxn modelId="{FFC83AA1-5DED-4FE1-9B92-A9645C214C5C}" type="presParOf" srcId="{AA8915C4-0342-4909-8DDE-E1D4357F2C94}" destId="{4661DF07-42FA-4D74-85E3-949FB4E84EEA}" srcOrd="1" destOrd="0" presId="urn:microsoft.com/office/officeart/2005/8/layout/vList2"/>
    <dgm:cxn modelId="{97C74855-8997-424C-9980-04017A50A0C5}" type="presParOf" srcId="{AA8915C4-0342-4909-8DDE-E1D4357F2C94}" destId="{F3963304-3B77-425E-ADB9-BD2DF0F63A05}" srcOrd="2" destOrd="0" presId="urn:microsoft.com/office/officeart/2005/8/layout/vList2"/>
    <dgm:cxn modelId="{D210CD69-8768-48DF-85A0-0A67FFE955B5}" type="presParOf" srcId="{AA8915C4-0342-4909-8DDE-E1D4357F2C94}" destId="{323995BD-5E73-42A8-9EC8-BF32ABF7DB72}" srcOrd="3" destOrd="0" presId="urn:microsoft.com/office/officeart/2005/8/layout/vList2"/>
    <dgm:cxn modelId="{22A5B938-7F76-42B8-B76D-044B880D907C}" type="presParOf" srcId="{AA8915C4-0342-4909-8DDE-E1D4357F2C94}" destId="{2F9D394C-1458-4B6B-86CE-931610BEB15D}" srcOrd="4" destOrd="0" presId="urn:microsoft.com/office/officeart/2005/8/layout/vList2"/>
    <dgm:cxn modelId="{8741D2DE-896B-4CE0-8164-FAE5BE43B799}" type="presParOf" srcId="{AA8915C4-0342-4909-8DDE-E1D4357F2C94}" destId="{9EDC8972-6C4E-4A00-8E04-DB21EDA39FBC}" srcOrd="5" destOrd="0" presId="urn:microsoft.com/office/officeart/2005/8/layout/vList2"/>
    <dgm:cxn modelId="{0F0793DB-7B4A-4447-A812-DD5793879294}" type="presParOf" srcId="{AA8915C4-0342-4909-8DDE-E1D4357F2C94}" destId="{ACE9A6BB-284B-476C-A1CD-D18E10F00FCD}" srcOrd="6" destOrd="0" presId="urn:microsoft.com/office/officeart/2005/8/layout/vList2"/>
    <dgm:cxn modelId="{C9DADCE0-6119-4BCB-90EF-A3AFF569985C}" type="presParOf" srcId="{AA8915C4-0342-4909-8DDE-E1D4357F2C94}" destId="{785D9508-2E99-4549-B664-A4DDC0E1FE97}" srcOrd="7" destOrd="0" presId="urn:microsoft.com/office/officeart/2005/8/layout/vList2"/>
    <dgm:cxn modelId="{443E001F-5299-4782-A184-6F6B0A934CE4}" type="presParOf" srcId="{AA8915C4-0342-4909-8DDE-E1D4357F2C94}" destId="{18D2E27C-B324-46C0-9C51-9183D8EC0EF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97754-2FAA-4C4C-84A9-0FEB38312104}">
      <dsp:nvSpPr>
        <dsp:cNvPr id="0" name=""/>
        <dsp:cNvSpPr/>
      </dsp:nvSpPr>
      <dsp:spPr>
        <a:xfrm>
          <a:off x="0" y="232029"/>
          <a:ext cx="10789920" cy="7195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Wave-Particle Duality</a:t>
          </a:r>
          <a:endParaRPr lang="en-US" sz="3000" kern="1200"/>
        </a:p>
      </dsp:txBody>
      <dsp:txXfrm>
        <a:off x="35125" y="267154"/>
        <a:ext cx="10719670" cy="649299"/>
      </dsp:txXfrm>
    </dsp:sp>
    <dsp:sp modelId="{F3963304-3B77-425E-ADB9-BD2DF0F63A05}">
      <dsp:nvSpPr>
        <dsp:cNvPr id="0" name=""/>
        <dsp:cNvSpPr/>
      </dsp:nvSpPr>
      <dsp:spPr>
        <a:xfrm>
          <a:off x="0" y="1037978"/>
          <a:ext cx="10789920" cy="7195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What are Qbits?</a:t>
          </a:r>
          <a:endParaRPr lang="en-US" sz="3000" kern="1200"/>
        </a:p>
      </dsp:txBody>
      <dsp:txXfrm>
        <a:off x="35125" y="1073103"/>
        <a:ext cx="10719670" cy="649299"/>
      </dsp:txXfrm>
    </dsp:sp>
    <dsp:sp modelId="{2F9D394C-1458-4B6B-86CE-931610BEB15D}">
      <dsp:nvSpPr>
        <dsp:cNvPr id="0" name=""/>
        <dsp:cNvSpPr/>
      </dsp:nvSpPr>
      <dsp:spPr>
        <a:xfrm>
          <a:off x="0" y="1843928"/>
          <a:ext cx="10789920" cy="7195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dirty="0"/>
            <a:t>Quantum Measurement, Uncertainty and Decoherence</a:t>
          </a:r>
          <a:endParaRPr lang="en-US" sz="3000" kern="1200" dirty="0"/>
        </a:p>
      </dsp:txBody>
      <dsp:txXfrm>
        <a:off x="35125" y="1879053"/>
        <a:ext cx="10719670" cy="649299"/>
      </dsp:txXfrm>
    </dsp:sp>
    <dsp:sp modelId="{ACE9A6BB-284B-476C-A1CD-D18E10F00FCD}">
      <dsp:nvSpPr>
        <dsp:cNvPr id="0" name=""/>
        <dsp:cNvSpPr/>
      </dsp:nvSpPr>
      <dsp:spPr>
        <a:xfrm>
          <a:off x="0" y="2649879"/>
          <a:ext cx="10789920" cy="7195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dirty="0"/>
            <a:t>What are classical and quantum gates?</a:t>
          </a:r>
          <a:endParaRPr lang="en-US" sz="3000" kern="1200" dirty="0"/>
        </a:p>
      </dsp:txBody>
      <dsp:txXfrm>
        <a:off x="35125" y="2685004"/>
        <a:ext cx="10719670" cy="649299"/>
      </dsp:txXfrm>
    </dsp:sp>
    <dsp:sp modelId="{18D2E27C-B324-46C0-9C51-9183D8EC0EF2}">
      <dsp:nvSpPr>
        <dsp:cNvPr id="0" name=""/>
        <dsp:cNvSpPr/>
      </dsp:nvSpPr>
      <dsp:spPr>
        <a:xfrm>
          <a:off x="0" y="3455829"/>
          <a:ext cx="10789920" cy="7195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Examples</a:t>
          </a:r>
        </a:p>
      </dsp:txBody>
      <dsp:txXfrm>
        <a:off x="35125" y="3490954"/>
        <a:ext cx="10719670" cy="6492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4A05404C-34DB-48DE-85DB-1A9773524BEE}" type="datetimeFigureOut">
              <a:rPr lang="en-GB" smtClean="0"/>
              <a:t>16/02/2023</a:t>
            </a:fld>
            <a:endParaRPr lang="en-GB"/>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GB"/>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12F3ABC9-302B-4017-BA95-CA0A06FD6158}" type="slidenum">
              <a:rPr lang="en-GB" smtClean="0"/>
              <a:t>‹#›</a:t>
            </a:fld>
            <a:endParaRPr lang="en-GB"/>
          </a:p>
        </p:txBody>
      </p:sp>
    </p:spTree>
    <p:extLst>
      <p:ext uri="{BB962C8B-B14F-4D97-AF65-F5344CB8AC3E}">
        <p14:creationId xmlns:p14="http://schemas.microsoft.com/office/powerpoint/2010/main" val="1975525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05404C-34DB-48DE-85DB-1A9773524BEE}" type="datetimeFigureOut">
              <a:rPr lang="en-GB" smtClean="0"/>
              <a:t>16/02/2023</a:t>
            </a:fld>
            <a:endParaRPr lang="en-GB"/>
          </a:p>
        </p:txBody>
      </p:sp>
      <p:sp>
        <p:nvSpPr>
          <p:cNvPr id="6" name="Footer Placeholder 5"/>
          <p:cNvSpPr>
            <a:spLocks noGrp="1"/>
          </p:cNvSpPr>
          <p:nvPr>
            <p:ph type="ftr" sz="quarter" idx="11"/>
          </p:nvPr>
        </p:nvSpPr>
        <p:spPr/>
        <p:txBody>
          <a:bodyPr/>
          <a:lstStyle/>
          <a:p>
            <a:endParaRPr lang="en-GB"/>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2F3ABC9-302B-4017-BA95-CA0A06FD6158}" type="slidenum">
              <a:rPr lang="en-GB" smtClean="0"/>
              <a:t>‹#›</a:t>
            </a:fld>
            <a:endParaRPr lang="en-GB"/>
          </a:p>
        </p:txBody>
      </p:sp>
    </p:spTree>
    <p:extLst>
      <p:ext uri="{BB962C8B-B14F-4D97-AF65-F5344CB8AC3E}">
        <p14:creationId xmlns:p14="http://schemas.microsoft.com/office/powerpoint/2010/main" val="1680181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05404C-34DB-48DE-85DB-1A9773524BEE}" type="datetimeFigureOut">
              <a:rPr lang="en-GB" smtClean="0"/>
              <a:t>16/02/2023</a:t>
            </a:fld>
            <a:endParaRPr lang="en-GB"/>
          </a:p>
        </p:txBody>
      </p:sp>
      <p:sp>
        <p:nvSpPr>
          <p:cNvPr id="5" name="Footer Placeholder 4"/>
          <p:cNvSpPr>
            <a:spLocks noGrp="1"/>
          </p:cNvSpPr>
          <p:nvPr>
            <p:ph type="ftr" sz="quarter" idx="11"/>
          </p:nvPr>
        </p:nvSpPr>
        <p:spPr/>
        <p:txBody>
          <a:body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F3ABC9-302B-4017-BA95-CA0A06FD6158}" type="slidenum">
              <a:rPr lang="en-GB" smtClean="0"/>
              <a:t>‹#›</a:t>
            </a:fld>
            <a:endParaRPr lang="en-GB"/>
          </a:p>
        </p:txBody>
      </p:sp>
    </p:spTree>
    <p:extLst>
      <p:ext uri="{BB962C8B-B14F-4D97-AF65-F5344CB8AC3E}">
        <p14:creationId xmlns:p14="http://schemas.microsoft.com/office/powerpoint/2010/main" val="2472632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05404C-34DB-48DE-85DB-1A9773524BEE}" type="datetimeFigureOut">
              <a:rPr lang="en-GB" smtClean="0"/>
              <a:t>16/02/2023</a:t>
            </a:fld>
            <a:endParaRPr lang="en-GB"/>
          </a:p>
        </p:txBody>
      </p:sp>
      <p:sp>
        <p:nvSpPr>
          <p:cNvPr id="5" name="Footer Placeholder 4"/>
          <p:cNvSpPr>
            <a:spLocks noGrp="1"/>
          </p:cNvSpPr>
          <p:nvPr>
            <p:ph type="ftr" sz="quarter" idx="11"/>
          </p:nvPr>
        </p:nvSpPr>
        <p:spPr/>
        <p:txBody>
          <a:bodyPr/>
          <a:lstStyle/>
          <a:p>
            <a:endParaRPr lang="en-GB"/>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F3ABC9-302B-4017-BA95-CA0A06FD6158}" type="slidenum">
              <a:rPr lang="en-GB" smtClean="0"/>
              <a:t>‹#›</a:t>
            </a:fld>
            <a:endParaRPr lang="en-GB"/>
          </a:p>
        </p:txBody>
      </p:sp>
    </p:spTree>
    <p:extLst>
      <p:ext uri="{BB962C8B-B14F-4D97-AF65-F5344CB8AC3E}">
        <p14:creationId xmlns:p14="http://schemas.microsoft.com/office/powerpoint/2010/main" val="818644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5404C-34DB-48DE-85DB-1A9773524BEE}" type="datetimeFigureOut">
              <a:rPr lang="en-GB" smtClean="0"/>
              <a:t>16/02/2023</a:t>
            </a:fld>
            <a:endParaRPr lang="en-GB"/>
          </a:p>
        </p:txBody>
      </p:sp>
      <p:sp>
        <p:nvSpPr>
          <p:cNvPr id="5" name="Footer Placeholder 4"/>
          <p:cNvSpPr>
            <a:spLocks noGrp="1"/>
          </p:cNvSpPr>
          <p:nvPr>
            <p:ph type="ftr" sz="quarter" idx="11"/>
          </p:nvPr>
        </p:nvSpPr>
        <p:spPr/>
        <p:txBody>
          <a:bodyPr/>
          <a:lstStyle/>
          <a:p>
            <a:endParaRPr lang="en-GB"/>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F3ABC9-302B-4017-BA95-CA0A06FD6158}" type="slidenum">
              <a:rPr lang="en-GB" smtClean="0"/>
              <a:t>‹#›</a:t>
            </a:fld>
            <a:endParaRPr lang="en-GB"/>
          </a:p>
        </p:txBody>
      </p:sp>
    </p:spTree>
    <p:extLst>
      <p:ext uri="{BB962C8B-B14F-4D97-AF65-F5344CB8AC3E}">
        <p14:creationId xmlns:p14="http://schemas.microsoft.com/office/powerpoint/2010/main" val="501440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05404C-34DB-48DE-85DB-1A9773524BEE}" type="datetimeFigureOut">
              <a:rPr lang="en-GB" smtClean="0"/>
              <a:t>16/02/2023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F3ABC9-302B-4017-BA95-CA0A06FD6158}" type="slidenum">
              <a:rPr lang="en-GB" smtClean="0"/>
              <a:t>‹#›</a:t>
            </a:fld>
            <a:endParaRPr lang="en-GB"/>
          </a:p>
        </p:txBody>
      </p:sp>
    </p:spTree>
    <p:extLst>
      <p:ext uri="{BB962C8B-B14F-4D97-AF65-F5344CB8AC3E}">
        <p14:creationId xmlns:p14="http://schemas.microsoft.com/office/powerpoint/2010/main" val="1475741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05404C-34DB-48DE-85DB-1A9773524BEE}" type="datetimeFigureOut">
              <a:rPr lang="en-GB" smtClean="0"/>
              <a:t>16/02/2023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F3ABC9-302B-4017-BA95-CA0A06FD6158}" type="slidenum">
              <a:rPr lang="en-GB" smtClean="0"/>
              <a:t>‹#›</a:t>
            </a:fld>
            <a:endParaRPr lang="en-GB"/>
          </a:p>
        </p:txBody>
      </p:sp>
    </p:spTree>
    <p:extLst>
      <p:ext uri="{BB962C8B-B14F-4D97-AF65-F5344CB8AC3E}">
        <p14:creationId xmlns:p14="http://schemas.microsoft.com/office/powerpoint/2010/main" val="2647638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5404C-34DB-48DE-85DB-1A9773524BEE}" type="datetimeFigureOut">
              <a:rPr lang="en-GB" smtClean="0"/>
              <a:t>16/02/2023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F3ABC9-302B-4017-BA95-CA0A06FD6158}" type="slidenum">
              <a:rPr lang="en-GB" smtClean="0"/>
              <a:t>‹#›</a:t>
            </a:fld>
            <a:endParaRPr lang="en-GB"/>
          </a:p>
        </p:txBody>
      </p:sp>
    </p:spTree>
    <p:extLst>
      <p:ext uri="{BB962C8B-B14F-4D97-AF65-F5344CB8AC3E}">
        <p14:creationId xmlns:p14="http://schemas.microsoft.com/office/powerpoint/2010/main" val="69993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5404C-34DB-48DE-85DB-1A9773524BEE}" type="datetimeFigureOut">
              <a:rPr lang="en-GB" smtClean="0"/>
              <a:t>16/02/2023</a:t>
            </a:fld>
            <a:endParaRPr lang="en-GB"/>
          </a:p>
        </p:txBody>
      </p:sp>
      <p:sp>
        <p:nvSpPr>
          <p:cNvPr id="5" name="Footer Placeholder 4"/>
          <p:cNvSpPr>
            <a:spLocks noGrp="1"/>
          </p:cNvSpPr>
          <p:nvPr>
            <p:ph type="ftr" sz="quarter" idx="11"/>
          </p:nvPr>
        </p:nvSpPr>
        <p:spPr/>
        <p:txBody>
          <a:bodyPr/>
          <a:lstStyle/>
          <a:p>
            <a:endParaRPr lang="en-GB"/>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F3ABC9-302B-4017-BA95-CA0A06FD6158}" type="slidenum">
              <a:rPr lang="en-GB" smtClean="0"/>
              <a:t>‹#›</a:t>
            </a:fld>
            <a:endParaRPr lang="en-GB"/>
          </a:p>
        </p:txBody>
      </p:sp>
    </p:spTree>
    <p:extLst>
      <p:ext uri="{BB962C8B-B14F-4D97-AF65-F5344CB8AC3E}">
        <p14:creationId xmlns:p14="http://schemas.microsoft.com/office/powerpoint/2010/main" val="362321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5404C-34DB-48DE-85DB-1A9773524BEE}" type="datetimeFigureOut">
              <a:rPr lang="en-GB" smtClean="0"/>
              <a:t>16/02/2023</a:t>
            </a:fld>
            <a:endParaRPr lang="en-GB"/>
          </a:p>
        </p:txBody>
      </p:sp>
      <p:sp>
        <p:nvSpPr>
          <p:cNvPr id="5" name="Footer Placeholder 4"/>
          <p:cNvSpPr>
            <a:spLocks noGrp="1"/>
          </p:cNvSpPr>
          <p:nvPr>
            <p:ph type="ftr" sz="quarter" idx="11"/>
          </p:nvPr>
        </p:nvSpPr>
        <p:spPr/>
        <p:txBody>
          <a:bodyPr/>
          <a:lstStyle>
            <a:lvl1pPr>
              <a:defRPr sz="1000" b="1"/>
            </a:lvl1pPr>
          </a:lstStyle>
          <a:p>
            <a:endParaRPr lang="en-GB"/>
          </a:p>
        </p:txBody>
      </p:sp>
      <p:sp>
        <p:nvSpPr>
          <p:cNvPr id="6" name="Slide Number Placeholder 5"/>
          <p:cNvSpPr>
            <a:spLocks noGrp="1"/>
          </p:cNvSpPr>
          <p:nvPr>
            <p:ph type="sldNum" sz="quarter" idx="12"/>
          </p:nvPr>
        </p:nvSpPr>
        <p:spPr/>
        <p:txBody>
          <a:bodyPr/>
          <a:lstStyle/>
          <a:p>
            <a:fld id="{12F3ABC9-302B-4017-BA95-CA0A06FD6158}" type="slidenum">
              <a:rPr lang="en-GB" smtClean="0"/>
              <a:t>‹#›</a:t>
            </a:fld>
            <a:endParaRPr lang="en-GB"/>
          </a:p>
        </p:txBody>
      </p:sp>
    </p:spTree>
    <p:extLst>
      <p:ext uri="{BB962C8B-B14F-4D97-AF65-F5344CB8AC3E}">
        <p14:creationId xmlns:p14="http://schemas.microsoft.com/office/powerpoint/2010/main" val="223576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5404C-34DB-48DE-85DB-1A9773524BEE}" type="datetimeFigureOut">
              <a:rPr lang="en-GB" smtClean="0"/>
              <a:t>16/02/2023</a:t>
            </a:fld>
            <a:endParaRPr lang="en-GB"/>
          </a:p>
        </p:txBody>
      </p:sp>
      <p:sp>
        <p:nvSpPr>
          <p:cNvPr id="5" name="Footer Placeholder 4"/>
          <p:cNvSpPr>
            <a:spLocks noGrp="1"/>
          </p:cNvSpPr>
          <p:nvPr>
            <p:ph type="ftr" sz="quarter" idx="11"/>
          </p:nvPr>
        </p:nvSpPr>
        <p:spPr/>
        <p:txBody>
          <a:bodyPr/>
          <a:lstStyle>
            <a:lvl1pPr>
              <a:defRPr sz="1000" b="1"/>
            </a:lvl1pPr>
          </a:lstStyle>
          <a:p>
            <a:endParaRPr lang="en-GB"/>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F3ABC9-302B-4017-BA95-CA0A06FD6158}" type="slidenum">
              <a:rPr lang="en-GB" smtClean="0"/>
              <a:t>‹#›</a:t>
            </a:fld>
            <a:endParaRPr lang="en-GB"/>
          </a:p>
        </p:txBody>
      </p:sp>
    </p:spTree>
    <p:extLst>
      <p:ext uri="{BB962C8B-B14F-4D97-AF65-F5344CB8AC3E}">
        <p14:creationId xmlns:p14="http://schemas.microsoft.com/office/powerpoint/2010/main" val="2093306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05404C-34DB-48DE-85DB-1A9773524BEE}" type="datetimeFigureOut">
              <a:rPr lang="en-GB" smtClean="0"/>
              <a:t>16/02/2023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F3ABC9-302B-4017-BA95-CA0A06FD6158}" type="slidenum">
              <a:rPr lang="en-GB" smtClean="0"/>
              <a:t>‹#›</a:t>
            </a:fld>
            <a:endParaRPr lang="en-GB"/>
          </a:p>
        </p:txBody>
      </p:sp>
    </p:spTree>
    <p:extLst>
      <p:ext uri="{BB962C8B-B14F-4D97-AF65-F5344CB8AC3E}">
        <p14:creationId xmlns:p14="http://schemas.microsoft.com/office/powerpoint/2010/main" val="320887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05404C-34DB-48DE-85DB-1A9773524BEE}" type="datetimeFigureOut">
              <a:rPr lang="en-GB" smtClean="0"/>
              <a:t>16/02/2023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F3ABC9-302B-4017-BA95-CA0A06FD6158}" type="slidenum">
              <a:rPr lang="en-GB" smtClean="0"/>
              <a:t>‹#›</a:t>
            </a:fld>
            <a:endParaRPr lang="en-GB"/>
          </a:p>
        </p:txBody>
      </p:sp>
    </p:spTree>
    <p:extLst>
      <p:ext uri="{BB962C8B-B14F-4D97-AF65-F5344CB8AC3E}">
        <p14:creationId xmlns:p14="http://schemas.microsoft.com/office/powerpoint/2010/main" val="1843621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5404C-34DB-48DE-85DB-1A9773524BEE}" type="datetimeFigureOut">
              <a:rPr lang="en-GB" smtClean="0"/>
              <a:t>16/02/2023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F3ABC9-302B-4017-BA95-CA0A06FD6158}" type="slidenum">
              <a:rPr lang="en-GB" smtClean="0"/>
              <a:t>‹#›</a:t>
            </a:fld>
            <a:endParaRPr lang="en-GB"/>
          </a:p>
        </p:txBody>
      </p:sp>
    </p:spTree>
    <p:extLst>
      <p:ext uri="{BB962C8B-B14F-4D97-AF65-F5344CB8AC3E}">
        <p14:creationId xmlns:p14="http://schemas.microsoft.com/office/powerpoint/2010/main" val="422171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5404C-34DB-48DE-85DB-1A9773524BEE}" type="datetimeFigureOut">
              <a:rPr lang="en-GB" smtClean="0"/>
              <a:t>16/02/2023</a:t>
            </a:fld>
            <a:endParaRPr lang="en-GB"/>
          </a:p>
        </p:txBody>
      </p:sp>
      <p:sp>
        <p:nvSpPr>
          <p:cNvPr id="3" name="Footer Placeholder 2"/>
          <p:cNvSpPr>
            <a:spLocks noGrp="1"/>
          </p:cNvSpPr>
          <p:nvPr>
            <p:ph type="ftr" sz="quarter" idx="11"/>
          </p:nvPr>
        </p:nvSpPr>
        <p:spPr/>
        <p:txBody>
          <a:bodyPr/>
          <a:lstStyle/>
          <a:p>
            <a:endParaRPr lang="en-GB"/>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2F3ABC9-302B-4017-BA95-CA0A06FD6158}" type="slidenum">
              <a:rPr lang="en-GB" smtClean="0"/>
              <a:t>‹#›</a:t>
            </a:fld>
            <a:endParaRPr lang="en-GB"/>
          </a:p>
        </p:txBody>
      </p:sp>
    </p:spTree>
    <p:extLst>
      <p:ext uri="{BB962C8B-B14F-4D97-AF65-F5344CB8AC3E}">
        <p14:creationId xmlns:p14="http://schemas.microsoft.com/office/powerpoint/2010/main" val="2653643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05404C-34DB-48DE-85DB-1A9773524BEE}" type="datetimeFigureOut">
              <a:rPr lang="en-GB" smtClean="0"/>
              <a:t>16/02/2023</a:t>
            </a:fld>
            <a:endParaRPr lang="en-GB"/>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2F3ABC9-302B-4017-BA95-CA0A06FD6158}" type="slidenum">
              <a:rPr lang="en-GB" smtClean="0"/>
              <a:t>‹#›</a:t>
            </a:fld>
            <a:endParaRPr lang="en-GB"/>
          </a:p>
        </p:txBody>
      </p:sp>
    </p:spTree>
    <p:extLst>
      <p:ext uri="{BB962C8B-B14F-4D97-AF65-F5344CB8AC3E}">
        <p14:creationId xmlns:p14="http://schemas.microsoft.com/office/powerpoint/2010/main" val="523715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05404C-34DB-48DE-85DB-1A9773524BEE}" type="datetimeFigureOut">
              <a:rPr lang="en-GB" smtClean="0"/>
              <a:t>16/02/2023</a:t>
            </a:fld>
            <a:endParaRPr lang="en-GB"/>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2F3ABC9-302B-4017-BA95-CA0A06FD6158}" type="slidenum">
              <a:rPr lang="en-GB" smtClean="0"/>
              <a:t>‹#›</a:t>
            </a:fld>
            <a:endParaRPr lang="en-GB"/>
          </a:p>
        </p:txBody>
      </p:sp>
    </p:spTree>
    <p:extLst>
      <p:ext uri="{BB962C8B-B14F-4D97-AF65-F5344CB8AC3E}">
        <p14:creationId xmlns:p14="http://schemas.microsoft.com/office/powerpoint/2010/main" val="2297383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4A05404C-34DB-48DE-85DB-1A9773524BEE}" type="datetimeFigureOut">
              <a:rPr lang="en-GB" smtClean="0"/>
              <a:t>16/02/2023</a:t>
            </a:fld>
            <a:endParaRPr lang="en-GB"/>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GB"/>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2F3ABC9-302B-4017-BA95-CA0A06FD6158}" type="slidenum">
              <a:rPr lang="en-GB" smtClean="0"/>
              <a:t>‹#›</a:t>
            </a:fld>
            <a:endParaRPr lang="en-GB"/>
          </a:p>
        </p:txBody>
      </p:sp>
    </p:spTree>
    <p:extLst>
      <p:ext uri="{BB962C8B-B14F-4D97-AF65-F5344CB8AC3E}">
        <p14:creationId xmlns:p14="http://schemas.microsoft.com/office/powerpoint/2010/main" val="49113108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mputer 3D windows background">
            <a:extLst>
              <a:ext uri="{FF2B5EF4-FFF2-40B4-BE49-F238E27FC236}">
                <a16:creationId xmlns:a16="http://schemas.microsoft.com/office/drawing/2014/main" id="{94D6280D-E233-AD25-BB16-57F90B9A9781}"/>
              </a:ext>
            </a:extLst>
          </p:cNvPr>
          <p:cNvPicPr>
            <a:picLocks noChangeAspect="1"/>
          </p:cNvPicPr>
          <p:nvPr/>
        </p:nvPicPr>
        <p:blipFill rotWithShape="1">
          <a:blip r:embed="rId2"/>
          <a:srcRect t="10349" r="-1" b="16446"/>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2" name="Title 1">
            <a:extLst>
              <a:ext uri="{FF2B5EF4-FFF2-40B4-BE49-F238E27FC236}">
                <a16:creationId xmlns:a16="http://schemas.microsoft.com/office/drawing/2014/main" id="{9E720C57-4F2B-0BBC-59C5-68AB1A77E929}"/>
              </a:ext>
            </a:extLst>
          </p:cNvPr>
          <p:cNvSpPr>
            <a:spLocks noGrp="1"/>
          </p:cNvSpPr>
          <p:nvPr>
            <p:ph type="ctrTitle"/>
          </p:nvPr>
        </p:nvSpPr>
        <p:spPr>
          <a:xfrm>
            <a:off x="892199" y="4854346"/>
            <a:ext cx="10407602" cy="868026"/>
          </a:xfrm>
        </p:spPr>
        <p:txBody>
          <a:bodyPr>
            <a:normAutofit/>
          </a:bodyPr>
          <a:lstStyle/>
          <a:p>
            <a:pPr algn="ctr"/>
            <a:r>
              <a:rPr lang="en-GB" sz="4400">
                <a:solidFill>
                  <a:srgbClr val="EBEBEB"/>
                </a:solidFill>
              </a:rPr>
              <a:t>Quantum 101</a:t>
            </a:r>
          </a:p>
        </p:txBody>
      </p:sp>
    </p:spTree>
    <p:extLst>
      <p:ext uri="{BB962C8B-B14F-4D97-AF65-F5344CB8AC3E}">
        <p14:creationId xmlns:p14="http://schemas.microsoft.com/office/powerpoint/2010/main" val="775070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CAE4-EFDF-9957-BB6B-776B3F23A733}"/>
              </a:ext>
            </a:extLst>
          </p:cNvPr>
          <p:cNvSpPr>
            <a:spLocks noGrp="1"/>
          </p:cNvSpPr>
          <p:nvPr>
            <p:ph type="title"/>
          </p:nvPr>
        </p:nvSpPr>
        <p:spPr/>
        <p:txBody>
          <a:bodyPr/>
          <a:lstStyle/>
          <a:p>
            <a:r>
              <a:rPr lang="en-GB" dirty="0"/>
              <a:t>Example of Quantum Computers</a:t>
            </a:r>
          </a:p>
        </p:txBody>
      </p:sp>
      <p:sp>
        <p:nvSpPr>
          <p:cNvPr id="3" name="Content Placeholder 2">
            <a:extLst>
              <a:ext uri="{FF2B5EF4-FFF2-40B4-BE49-F238E27FC236}">
                <a16:creationId xmlns:a16="http://schemas.microsoft.com/office/drawing/2014/main" id="{261D6F86-F797-952B-FB2B-9017366BC7E8}"/>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145664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0DF4-FBA6-5A79-3F66-E0A883355073}"/>
              </a:ext>
            </a:extLst>
          </p:cNvPr>
          <p:cNvSpPr>
            <a:spLocks noGrp="1"/>
          </p:cNvSpPr>
          <p:nvPr>
            <p:ph type="title"/>
          </p:nvPr>
        </p:nvSpPr>
        <p:spPr/>
        <p:txBody>
          <a:bodyPr/>
          <a:lstStyle/>
          <a:p>
            <a:r>
              <a:rPr lang="en-GB"/>
              <a:t>Need to Knows</a:t>
            </a:r>
            <a:endParaRPr lang="en-GB" dirty="0"/>
          </a:p>
        </p:txBody>
      </p:sp>
      <p:graphicFrame>
        <p:nvGraphicFramePr>
          <p:cNvPr id="5" name="Content Placeholder 2">
            <a:extLst>
              <a:ext uri="{FF2B5EF4-FFF2-40B4-BE49-F238E27FC236}">
                <a16:creationId xmlns:a16="http://schemas.microsoft.com/office/drawing/2014/main" id="{FB8D6148-CD76-20F2-24F8-9F7387E71DC7}"/>
              </a:ext>
            </a:extLst>
          </p:cNvPr>
          <p:cNvGraphicFramePr>
            <a:graphicFrameLocks noGrp="1"/>
          </p:cNvGraphicFramePr>
          <p:nvPr>
            <p:ph idx="1"/>
            <p:extLst>
              <p:ext uri="{D42A27DB-BD31-4B8C-83A1-F6EECF244321}">
                <p14:modId xmlns:p14="http://schemas.microsoft.com/office/powerpoint/2010/main" val="554507496"/>
              </p:ext>
            </p:extLst>
          </p:nvPr>
        </p:nvGraphicFramePr>
        <p:xfrm>
          <a:off x="621792" y="2359152"/>
          <a:ext cx="10789920" cy="4407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684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53DA-94D1-F283-AD4D-BD472A891085}"/>
              </a:ext>
            </a:extLst>
          </p:cNvPr>
          <p:cNvSpPr>
            <a:spLocks noGrp="1"/>
          </p:cNvSpPr>
          <p:nvPr>
            <p:ph type="title"/>
          </p:nvPr>
        </p:nvSpPr>
        <p:spPr/>
        <p:txBody>
          <a:bodyPr/>
          <a:lstStyle/>
          <a:p>
            <a:r>
              <a:rPr lang="en-GB" dirty="0"/>
              <a:t>Wave Particle Duality</a:t>
            </a:r>
          </a:p>
        </p:txBody>
      </p:sp>
      <p:sp>
        <p:nvSpPr>
          <p:cNvPr id="3" name="Content Placeholder 2">
            <a:extLst>
              <a:ext uri="{FF2B5EF4-FFF2-40B4-BE49-F238E27FC236}">
                <a16:creationId xmlns:a16="http://schemas.microsoft.com/office/drawing/2014/main" id="{B7DF4028-1AC1-E756-6882-411F31DDE656}"/>
              </a:ext>
            </a:extLst>
          </p:cNvPr>
          <p:cNvSpPr>
            <a:spLocks noGrp="1"/>
          </p:cNvSpPr>
          <p:nvPr>
            <p:ph idx="1"/>
          </p:nvPr>
        </p:nvSpPr>
        <p:spPr>
          <a:xfrm>
            <a:off x="349683" y="2322576"/>
            <a:ext cx="11492634" cy="4224528"/>
          </a:xfrm>
        </p:spPr>
        <p:txBody>
          <a:bodyPr/>
          <a:lstStyle/>
          <a:p>
            <a:pPr marL="0" indent="0">
              <a:buNone/>
            </a:pPr>
            <a:r>
              <a:rPr lang="en-GB" dirty="0"/>
              <a:t>Quantum objects behave both as particles in some situations and waves in others. E.g. when you release an electron it travels outwards as a wave, but when it hits a wall, it will only hit in one spot (as a particle).</a:t>
            </a:r>
          </a:p>
          <a:p>
            <a:pPr marL="0" indent="0">
              <a:buNone/>
            </a:pPr>
            <a:endParaRPr lang="en-GB" dirty="0"/>
          </a:p>
          <a:p>
            <a:pPr marL="0" indent="0">
              <a:buNone/>
            </a:pPr>
            <a:endParaRPr lang="en-GB" dirty="0"/>
          </a:p>
          <a:p>
            <a:pPr marL="0" indent="0">
              <a:buNone/>
            </a:pPr>
            <a:endParaRPr lang="en-GB" dirty="0"/>
          </a:p>
          <a:p>
            <a:pPr marL="0" indent="0">
              <a:buNone/>
            </a:pPr>
            <a:r>
              <a:rPr lang="en-GB" dirty="0"/>
              <a:t>This duality means quantum objects can exist in a superposition of more than one state just like how many waves can be superimposed on top of one another</a:t>
            </a:r>
          </a:p>
          <a:p>
            <a:pPr marL="0" indent="0">
              <a:buNone/>
            </a:pPr>
            <a:endParaRPr lang="en-GB" dirty="0"/>
          </a:p>
        </p:txBody>
      </p:sp>
      <p:grpSp>
        <p:nvGrpSpPr>
          <p:cNvPr id="39" name="Group 38">
            <a:extLst>
              <a:ext uri="{FF2B5EF4-FFF2-40B4-BE49-F238E27FC236}">
                <a16:creationId xmlns:a16="http://schemas.microsoft.com/office/drawing/2014/main" id="{AD8B616F-6D28-E6AD-F114-7916506A0C04}"/>
              </a:ext>
            </a:extLst>
          </p:cNvPr>
          <p:cNvGrpSpPr/>
          <p:nvPr/>
        </p:nvGrpSpPr>
        <p:grpSpPr>
          <a:xfrm>
            <a:off x="5515683" y="2898321"/>
            <a:ext cx="1160634" cy="1297012"/>
            <a:chOff x="1203597" y="2724385"/>
            <a:chExt cx="1297309" cy="1449747"/>
          </a:xfrm>
        </p:grpSpPr>
        <mc:AlternateContent xmlns:mc="http://schemas.openxmlformats.org/markup-compatibility/2006" xmlns:a14="http://schemas.microsoft.com/office/drawing/2010/main">
          <mc:Choice Requires="a14">
            <p:sp>
              <p:nvSpPr>
                <p:cNvPr id="17" name="textruta 16">
                  <a:extLst>
                    <a:ext uri="{FF2B5EF4-FFF2-40B4-BE49-F238E27FC236}">
                      <a16:creationId xmlns:a16="http://schemas.microsoft.com/office/drawing/2014/main" id="{6E88CB38-F0CB-40FF-B6CB-546094270F80}"/>
                    </a:ext>
                  </a:extLst>
                </p:cNvPr>
                <p:cNvSpPr txBox="1"/>
                <p:nvPr/>
              </p:nvSpPr>
              <p:spPr>
                <a:xfrm>
                  <a:off x="1380335" y="3314652"/>
                  <a:ext cx="291465" cy="400110"/>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p>
                          <m:sSupPr>
                            <m:ctrlPr>
                              <a:rPr lang="en-GB" sz="2000" i="1" smtClean="0">
                                <a:solidFill>
                                  <a:srgbClr val="000000"/>
                                </a:solidFill>
                                <a:latin typeface="Cambria Math" panose="02040503050406030204" pitchFamily="18" charset="0"/>
                              </a:rPr>
                            </m:ctrlPr>
                          </m:sSupPr>
                          <m:e>
                            <m:r>
                              <a:rPr lang="en-GB" sz="2000" b="0" i="1" smtClean="0">
                                <a:solidFill>
                                  <a:srgbClr val="000000"/>
                                </a:solidFill>
                                <a:latin typeface="Cambria Math" panose="02040503050406030204" pitchFamily="18" charset="0"/>
                              </a:rPr>
                              <m:t>𝑒</m:t>
                            </m:r>
                          </m:e>
                          <m:sup>
                            <m:r>
                              <a:rPr lang="en-GB" sz="2000" b="0" i="1" smtClean="0">
                                <a:solidFill>
                                  <a:srgbClr val="000000"/>
                                </a:solidFill>
                                <a:latin typeface="Cambria Math" panose="02040503050406030204" pitchFamily="18" charset="0"/>
                              </a:rPr>
                              <m:t>−</m:t>
                            </m:r>
                          </m:sup>
                        </m:sSup>
                      </m:oMath>
                    </m:oMathPara>
                  </a14:m>
                  <a:endParaRPr lang="en-GB" sz="2000" dirty="0">
                    <a:solidFill>
                      <a:srgbClr val="000000"/>
                    </a:solidFill>
                  </a:endParaRPr>
                </a:p>
              </p:txBody>
            </p:sp>
          </mc:Choice>
          <mc:Fallback xmlns="">
            <p:sp>
              <p:nvSpPr>
                <p:cNvPr id="17" name="textruta 16">
                  <a:extLst>
                    <a:ext uri="{FF2B5EF4-FFF2-40B4-BE49-F238E27FC236}">
                      <a16:creationId xmlns:a16="http://schemas.microsoft.com/office/drawing/2014/main" id="{6E88CB38-F0CB-40FF-B6CB-546094270F80}"/>
                    </a:ext>
                  </a:extLst>
                </p:cNvPr>
                <p:cNvSpPr txBox="1">
                  <a:spLocks noRot="1" noChangeAspect="1" noMove="1" noResize="1" noEditPoints="1" noAdjustHandles="1" noChangeArrowheads="1" noChangeShapeType="1" noTextEdit="1"/>
                </p:cNvSpPr>
                <p:nvPr/>
              </p:nvSpPr>
              <p:spPr>
                <a:xfrm>
                  <a:off x="1380335" y="3314652"/>
                  <a:ext cx="291465" cy="400110"/>
                </a:xfrm>
                <a:prstGeom prst="rect">
                  <a:avLst/>
                </a:prstGeom>
                <a:blipFill>
                  <a:blip r:embed="rId2"/>
                  <a:stretch>
                    <a:fillRect l="-41860" r="-2326"/>
                  </a:stretch>
                </a:blipFill>
              </p:spPr>
              <p:txBody>
                <a:bodyPr/>
                <a:lstStyle/>
                <a:p>
                  <a:r>
                    <a:rPr lang="en-GB">
                      <a:noFill/>
                    </a:rPr>
                    <a:t> </a:t>
                  </a:r>
                </a:p>
              </p:txBody>
            </p:sp>
          </mc:Fallback>
        </mc:AlternateContent>
        <p:sp>
          <p:nvSpPr>
            <p:cNvPr id="27" name="Arc 26">
              <a:extLst>
                <a:ext uri="{FF2B5EF4-FFF2-40B4-BE49-F238E27FC236}">
                  <a16:creationId xmlns:a16="http://schemas.microsoft.com/office/drawing/2014/main" id="{DC15B6C3-16AA-D3BD-D586-CA26A7290EC4}"/>
                </a:ext>
              </a:extLst>
            </p:cNvPr>
            <p:cNvSpPr/>
            <p:nvPr/>
          </p:nvSpPr>
          <p:spPr>
            <a:xfrm>
              <a:off x="1301300" y="3335400"/>
              <a:ext cx="370500" cy="379362"/>
            </a:xfrm>
            <a:prstGeom prst="arc">
              <a:avLst>
                <a:gd name="adj1" fmla="val 16200000"/>
                <a:gd name="adj2" fmla="val 5379937"/>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28" name="Arc 27">
              <a:extLst>
                <a:ext uri="{FF2B5EF4-FFF2-40B4-BE49-F238E27FC236}">
                  <a16:creationId xmlns:a16="http://schemas.microsoft.com/office/drawing/2014/main" id="{9160EC33-7954-CC15-A84B-4AB1EC5DC499}"/>
                </a:ext>
              </a:extLst>
            </p:cNvPr>
            <p:cNvSpPr/>
            <p:nvPr/>
          </p:nvSpPr>
          <p:spPr>
            <a:xfrm>
              <a:off x="1203597" y="3190101"/>
              <a:ext cx="654306" cy="669956"/>
            </a:xfrm>
            <a:prstGeom prst="arc">
              <a:avLst>
                <a:gd name="adj1" fmla="val 16200000"/>
                <a:gd name="adj2" fmla="val 5379937"/>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29" name="Arc 28">
              <a:extLst>
                <a:ext uri="{FF2B5EF4-FFF2-40B4-BE49-F238E27FC236}">
                  <a16:creationId xmlns:a16="http://schemas.microsoft.com/office/drawing/2014/main" id="{F822D3B0-6F27-8599-5578-CC3C97BB7076}"/>
                </a:ext>
              </a:extLst>
            </p:cNvPr>
            <p:cNvSpPr/>
            <p:nvPr/>
          </p:nvSpPr>
          <p:spPr>
            <a:xfrm>
              <a:off x="1223262" y="3093162"/>
              <a:ext cx="843658" cy="863837"/>
            </a:xfrm>
            <a:prstGeom prst="arc">
              <a:avLst>
                <a:gd name="adj1" fmla="val 16200000"/>
                <a:gd name="adj2" fmla="val 5379937"/>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30" name="Arc 29">
              <a:extLst>
                <a:ext uri="{FF2B5EF4-FFF2-40B4-BE49-F238E27FC236}">
                  <a16:creationId xmlns:a16="http://schemas.microsoft.com/office/drawing/2014/main" id="{CC0C5C26-8AD3-9BDD-8BE9-69232030F465}"/>
                </a:ext>
              </a:extLst>
            </p:cNvPr>
            <p:cNvSpPr/>
            <p:nvPr/>
          </p:nvSpPr>
          <p:spPr>
            <a:xfrm>
              <a:off x="1203597" y="2980281"/>
              <a:ext cx="1061997" cy="1117621"/>
            </a:xfrm>
            <a:prstGeom prst="arc">
              <a:avLst>
                <a:gd name="adj1" fmla="val 16200000"/>
                <a:gd name="adj2" fmla="val 5379937"/>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cxnSp>
          <p:nvCxnSpPr>
            <p:cNvPr id="32" name="Straight Connector 31">
              <a:extLst>
                <a:ext uri="{FF2B5EF4-FFF2-40B4-BE49-F238E27FC236}">
                  <a16:creationId xmlns:a16="http://schemas.microsoft.com/office/drawing/2014/main" id="{0ACB9190-70B9-7B2E-A508-BBAABA4CC103}"/>
                </a:ext>
              </a:extLst>
            </p:cNvPr>
            <p:cNvCxnSpPr>
              <a:cxnSpLocks/>
              <a:stCxn id="38" idx="3"/>
            </p:cNvCxnSpPr>
            <p:nvPr/>
          </p:nvCxnSpPr>
          <p:spPr>
            <a:xfrm>
              <a:off x="2487357" y="2924440"/>
              <a:ext cx="13549" cy="1249692"/>
            </a:xfrm>
            <a:prstGeom prst="line">
              <a:avLst/>
            </a:prstGeom>
          </p:spPr>
          <p:style>
            <a:lnRef idx="2">
              <a:schemeClr val="dk1"/>
            </a:lnRef>
            <a:fillRef idx="0">
              <a:schemeClr val="dk1"/>
            </a:fillRef>
            <a:effectRef idx="1">
              <a:schemeClr val="dk1"/>
            </a:effectRef>
            <a:fontRef idx="minor">
              <a:schemeClr val="tx1"/>
            </a:fontRef>
          </p:style>
        </p:cxnSp>
        <p:sp>
          <p:nvSpPr>
            <p:cNvPr id="35" name="Oval 34">
              <a:extLst>
                <a:ext uri="{FF2B5EF4-FFF2-40B4-BE49-F238E27FC236}">
                  <a16:creationId xmlns:a16="http://schemas.microsoft.com/office/drawing/2014/main" id="{B8D3713B-302D-1FDB-5359-A29F4838884F}"/>
                </a:ext>
              </a:extLst>
            </p:cNvPr>
            <p:cNvSpPr/>
            <p:nvPr/>
          </p:nvSpPr>
          <p:spPr>
            <a:xfrm>
              <a:off x="2295564" y="3035373"/>
              <a:ext cx="178245" cy="178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8" name="textruta 16">
                  <a:extLst>
                    <a:ext uri="{FF2B5EF4-FFF2-40B4-BE49-F238E27FC236}">
                      <a16:creationId xmlns:a16="http://schemas.microsoft.com/office/drawing/2014/main" id="{4EE0BF57-E93D-C5C6-3C43-BD4904A92BC2}"/>
                    </a:ext>
                  </a:extLst>
                </p:cNvPr>
                <p:cNvSpPr txBox="1"/>
                <p:nvPr/>
              </p:nvSpPr>
              <p:spPr>
                <a:xfrm>
                  <a:off x="2195892" y="2724385"/>
                  <a:ext cx="291465" cy="400110"/>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p>
                          <m:sSupPr>
                            <m:ctrlPr>
                              <a:rPr lang="en-GB" sz="2000" i="1" smtClean="0">
                                <a:solidFill>
                                  <a:srgbClr val="000000"/>
                                </a:solidFill>
                                <a:latin typeface="Cambria Math" panose="02040503050406030204" pitchFamily="18" charset="0"/>
                              </a:rPr>
                            </m:ctrlPr>
                          </m:sSupPr>
                          <m:e>
                            <m:r>
                              <a:rPr lang="en-GB" sz="2000" b="0" i="1" smtClean="0">
                                <a:solidFill>
                                  <a:srgbClr val="000000"/>
                                </a:solidFill>
                                <a:latin typeface="Cambria Math" panose="02040503050406030204" pitchFamily="18" charset="0"/>
                              </a:rPr>
                              <m:t>𝑒</m:t>
                            </m:r>
                          </m:e>
                          <m:sup>
                            <m:r>
                              <a:rPr lang="en-GB" sz="2000" b="0" i="1" smtClean="0">
                                <a:solidFill>
                                  <a:srgbClr val="000000"/>
                                </a:solidFill>
                                <a:latin typeface="Cambria Math" panose="02040503050406030204" pitchFamily="18" charset="0"/>
                              </a:rPr>
                              <m:t>−</m:t>
                            </m:r>
                          </m:sup>
                        </m:sSup>
                      </m:oMath>
                    </m:oMathPara>
                  </a14:m>
                  <a:endParaRPr lang="en-GB" sz="2000" dirty="0">
                    <a:solidFill>
                      <a:srgbClr val="000000"/>
                    </a:solidFill>
                  </a:endParaRPr>
                </a:p>
              </p:txBody>
            </p:sp>
          </mc:Choice>
          <mc:Fallback xmlns="">
            <p:sp>
              <p:nvSpPr>
                <p:cNvPr id="38" name="textruta 16">
                  <a:extLst>
                    <a:ext uri="{FF2B5EF4-FFF2-40B4-BE49-F238E27FC236}">
                      <a16:creationId xmlns:a16="http://schemas.microsoft.com/office/drawing/2014/main" id="{4EE0BF57-E93D-C5C6-3C43-BD4904A92BC2}"/>
                    </a:ext>
                  </a:extLst>
                </p:cNvPr>
                <p:cNvSpPr txBox="1">
                  <a:spLocks noRot="1" noChangeAspect="1" noMove="1" noResize="1" noEditPoints="1" noAdjustHandles="1" noChangeArrowheads="1" noChangeShapeType="1" noTextEdit="1"/>
                </p:cNvSpPr>
                <p:nvPr/>
              </p:nvSpPr>
              <p:spPr>
                <a:xfrm>
                  <a:off x="2195892" y="2724385"/>
                  <a:ext cx="291465" cy="400110"/>
                </a:xfrm>
                <a:prstGeom prst="rect">
                  <a:avLst/>
                </a:prstGeom>
                <a:blipFill>
                  <a:blip r:embed="rId3"/>
                  <a:stretch>
                    <a:fillRect l="-41860" r="-2326"/>
                  </a:stretch>
                </a:blipFill>
              </p:spPr>
              <p:txBody>
                <a:bodyPr/>
                <a:lstStyle/>
                <a:p>
                  <a:r>
                    <a:rPr lang="en-GB">
                      <a:noFill/>
                    </a:rPr>
                    <a:t> </a:t>
                  </a:r>
                </a:p>
              </p:txBody>
            </p:sp>
          </mc:Fallback>
        </mc:AlternateContent>
      </p:grpSp>
      <p:pic>
        <p:nvPicPr>
          <p:cNvPr id="1034" name="Picture 10" descr="Superposition">
            <a:extLst>
              <a:ext uri="{FF2B5EF4-FFF2-40B4-BE49-F238E27FC236}">
                <a16:creationId xmlns:a16="http://schemas.microsoft.com/office/drawing/2014/main" id="{0A962D5F-6BC0-8941-EF20-E4865A81CD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48150"/>
          <a:stretch/>
        </p:blipFill>
        <p:spPr bwMode="auto">
          <a:xfrm>
            <a:off x="837474" y="5207142"/>
            <a:ext cx="3669028" cy="129389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uperposition">
            <a:extLst>
              <a:ext uri="{FF2B5EF4-FFF2-40B4-BE49-F238E27FC236}">
                <a16:creationId xmlns:a16="http://schemas.microsoft.com/office/drawing/2014/main" id="{3525EF0D-BEDA-C843-84F4-2EB5371488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0851"/>
          <a:stretch/>
        </p:blipFill>
        <p:spPr bwMode="auto">
          <a:xfrm>
            <a:off x="4833678" y="5232257"/>
            <a:ext cx="3553347" cy="118783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chrödinger's Cat: A Thought Experiment In Quantum Mechanics Chad Orzel |  Cat In The Box Theory | vartec.gr">
            <a:extLst>
              <a:ext uri="{FF2B5EF4-FFF2-40B4-BE49-F238E27FC236}">
                <a16:creationId xmlns:a16="http://schemas.microsoft.com/office/drawing/2014/main" id="{B79E73B5-B3C9-EB96-7A11-7CE89FF076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4200" y="4965835"/>
            <a:ext cx="2372900" cy="171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097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29DD-4399-A844-BB2F-A766901ADD0A}"/>
              </a:ext>
            </a:extLst>
          </p:cNvPr>
          <p:cNvSpPr>
            <a:spLocks noGrp="1"/>
          </p:cNvSpPr>
          <p:nvPr>
            <p:ph type="title"/>
          </p:nvPr>
        </p:nvSpPr>
        <p:spPr>
          <a:xfrm>
            <a:off x="1154954" y="973669"/>
            <a:ext cx="8825659" cy="706964"/>
          </a:xfrm>
        </p:spPr>
        <p:txBody>
          <a:bodyPr>
            <a:normAutofit/>
          </a:bodyPr>
          <a:lstStyle/>
          <a:p>
            <a:r>
              <a:rPr lang="en-GB" dirty="0"/>
              <a:t>What are Qubits?</a:t>
            </a:r>
          </a:p>
        </p:txBody>
      </p:sp>
      <p:sp>
        <p:nvSpPr>
          <p:cNvPr id="3" name="Content Placeholder 2">
            <a:extLst>
              <a:ext uri="{FF2B5EF4-FFF2-40B4-BE49-F238E27FC236}">
                <a16:creationId xmlns:a16="http://schemas.microsoft.com/office/drawing/2014/main" id="{CA473722-1624-91F9-75BE-0EF3B6783B1E}"/>
              </a:ext>
            </a:extLst>
          </p:cNvPr>
          <p:cNvSpPr>
            <a:spLocks noGrp="1"/>
          </p:cNvSpPr>
          <p:nvPr>
            <p:ph idx="1"/>
          </p:nvPr>
        </p:nvSpPr>
        <p:spPr>
          <a:xfrm>
            <a:off x="283834" y="2139197"/>
            <a:ext cx="6903720" cy="4423104"/>
          </a:xfrm>
        </p:spPr>
        <p:txBody>
          <a:bodyPr anchor="ctr">
            <a:normAutofit/>
          </a:bodyPr>
          <a:lstStyle/>
          <a:p>
            <a:pPr marL="0" indent="0">
              <a:lnSpc>
                <a:spcPct val="90000"/>
              </a:lnSpc>
              <a:buNone/>
            </a:pPr>
            <a:r>
              <a:rPr lang="en-GB" sz="1900" dirty="0"/>
              <a:t>Bits (short for binary digits) are the basic unit of information in classical computing. It is a single binary value, either 0 or 1, representing a yes/no, on/off, or true/false. </a:t>
            </a:r>
          </a:p>
          <a:p>
            <a:pPr marL="0" indent="0">
              <a:lnSpc>
                <a:spcPct val="90000"/>
              </a:lnSpc>
              <a:buNone/>
            </a:pPr>
            <a:r>
              <a:rPr lang="en-GB" sz="1900" dirty="0"/>
              <a:t>Qubits (quantum bits) are the basic unit of information in quantum computing. They can represent 0 and 1 at the same time, with varying probability (in quantum superposition). This allows quantum computers to perform multiple calculations simultaneously allowing faster solutions to certain problems.</a:t>
            </a:r>
          </a:p>
        </p:txBody>
      </p:sp>
      <p:pic>
        <p:nvPicPr>
          <p:cNvPr id="1026" name="Picture 2" descr="A Bit or Two About Qubits | 1QBit">
            <a:extLst>
              <a:ext uri="{FF2B5EF4-FFF2-40B4-BE49-F238E27FC236}">
                <a16:creationId xmlns:a16="http://schemas.microsoft.com/office/drawing/2014/main" id="{A0AE7D68-DC1C-8984-8B01-8623A7878C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6" r="8" b="8"/>
          <a:stretch/>
        </p:blipFill>
        <p:spPr bwMode="auto">
          <a:xfrm>
            <a:off x="7420525" y="2817168"/>
            <a:ext cx="4345024" cy="3067163"/>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285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88D3-D127-11E9-9637-EE95214351ED}"/>
              </a:ext>
            </a:extLst>
          </p:cNvPr>
          <p:cNvSpPr>
            <a:spLocks noGrp="1"/>
          </p:cNvSpPr>
          <p:nvPr>
            <p:ph type="title"/>
          </p:nvPr>
        </p:nvSpPr>
        <p:spPr>
          <a:xfrm>
            <a:off x="1154954" y="973669"/>
            <a:ext cx="8825659" cy="706964"/>
          </a:xfrm>
        </p:spPr>
        <p:txBody>
          <a:bodyPr>
            <a:normAutofit/>
          </a:bodyPr>
          <a:lstStyle/>
          <a:p>
            <a:r>
              <a:rPr lang="en-GB" dirty="0"/>
              <a:t>What is a Qubit (Bloch Spheres)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48590A-8B10-777E-1023-60A71235CE21}"/>
                  </a:ext>
                </a:extLst>
              </p:cNvPr>
              <p:cNvSpPr>
                <a:spLocks noGrp="1"/>
              </p:cNvSpPr>
              <p:nvPr>
                <p:ph idx="1"/>
              </p:nvPr>
            </p:nvSpPr>
            <p:spPr>
              <a:xfrm>
                <a:off x="209643" y="2640926"/>
                <a:ext cx="7130064" cy="3614691"/>
              </a:xfrm>
            </p:spPr>
            <p:txBody>
              <a:bodyPr anchor="ctr">
                <a:normAutofit/>
              </a:bodyPr>
              <a:lstStyle/>
              <a:p>
                <a:pPr marL="0" indent="0">
                  <a:buNone/>
                </a:pPr>
                <a:r>
                  <a:rPr lang="en-GB" sz="1900" dirty="0"/>
                  <a:t>We often represent qubits as “Bloch Spheres”; a unit sphere where the north and south poles represent the </a:t>
                </a:r>
                <a14:m>
                  <m:oMath xmlns:m="http://schemas.openxmlformats.org/officeDocument/2006/math">
                    <m:r>
                      <a:rPr lang="en-GB" sz="1900" b="0" i="1" smtClean="0">
                        <a:latin typeface="Cambria Math" panose="02040503050406030204" pitchFamily="18" charset="0"/>
                      </a:rPr>
                      <m:t>|</m:t>
                    </m:r>
                    <m:d>
                      <m:dPr>
                        <m:begChr m:val=""/>
                        <m:endChr m:val="⟩"/>
                        <m:ctrlPr>
                          <a:rPr lang="en-GB" sz="1900" b="0" i="1" smtClean="0">
                            <a:latin typeface="Cambria Math" panose="02040503050406030204" pitchFamily="18" charset="0"/>
                          </a:rPr>
                        </m:ctrlPr>
                      </m:dPr>
                      <m:e>
                        <m:r>
                          <a:rPr lang="en-GB" sz="1900" b="0" i="1" smtClean="0">
                            <a:latin typeface="Cambria Math" panose="02040503050406030204" pitchFamily="18" charset="0"/>
                          </a:rPr>
                          <m:t>1</m:t>
                        </m:r>
                      </m:e>
                    </m:d>
                  </m:oMath>
                </a14:m>
                <a:r>
                  <a:rPr lang="en-GB" sz="1900" dirty="0"/>
                  <a:t> and </a:t>
                </a:r>
                <a14:m>
                  <m:oMath xmlns:m="http://schemas.openxmlformats.org/officeDocument/2006/math">
                    <m:r>
                      <a:rPr lang="en-GB" sz="1900" i="1">
                        <a:latin typeface="Cambria Math" panose="02040503050406030204" pitchFamily="18" charset="0"/>
                      </a:rPr>
                      <m:t>|</m:t>
                    </m:r>
                    <m:d>
                      <m:dPr>
                        <m:begChr m:val=""/>
                        <m:endChr m:val="⟩"/>
                        <m:ctrlPr>
                          <a:rPr lang="en-GB" sz="1900" i="1">
                            <a:latin typeface="Cambria Math" panose="02040503050406030204" pitchFamily="18" charset="0"/>
                          </a:rPr>
                        </m:ctrlPr>
                      </m:dPr>
                      <m:e>
                        <m:r>
                          <a:rPr lang="en-GB" sz="1900" b="0" i="1" smtClean="0">
                            <a:latin typeface="Cambria Math" panose="02040503050406030204" pitchFamily="18" charset="0"/>
                          </a:rPr>
                          <m:t>0</m:t>
                        </m:r>
                      </m:e>
                    </m:d>
                  </m:oMath>
                </a14:m>
                <a:r>
                  <a:rPr lang="en-GB" sz="1900" dirty="0"/>
                  <a:t> states. Here the state of a qubit can be visualized as a vector on the surface of the sphere. </a:t>
                </a:r>
              </a:p>
              <a:p>
                <a:pPr marL="0" indent="0">
                  <a:buNone/>
                </a:pPr>
                <a:r>
                  <a:rPr lang="en-GB" sz="1900" dirty="0"/>
                  <a:t>The direction of the vector represents the relative phase and amplitude of the qubit state, while its length represents the probability of measuring that state.</a:t>
                </a:r>
              </a:p>
              <a:p>
                <a:pPr marL="0" indent="0">
                  <a:buNone/>
                </a:pPr>
                <a:endParaRPr lang="en-GB" dirty="0"/>
              </a:p>
            </p:txBody>
          </p:sp>
        </mc:Choice>
        <mc:Fallback>
          <p:sp>
            <p:nvSpPr>
              <p:cNvPr id="3" name="Content Placeholder 2">
                <a:extLst>
                  <a:ext uri="{FF2B5EF4-FFF2-40B4-BE49-F238E27FC236}">
                    <a16:creationId xmlns:a16="http://schemas.microsoft.com/office/drawing/2014/main" id="{8B48590A-8B10-777E-1023-60A71235CE21}"/>
                  </a:ext>
                </a:extLst>
              </p:cNvPr>
              <p:cNvSpPr>
                <a:spLocks noGrp="1" noRot="1" noChangeAspect="1" noMove="1" noResize="1" noEditPoints="1" noAdjustHandles="1" noChangeArrowheads="1" noChangeShapeType="1" noTextEdit="1"/>
              </p:cNvSpPr>
              <p:nvPr>
                <p:ph idx="1"/>
              </p:nvPr>
            </p:nvSpPr>
            <p:spPr>
              <a:xfrm>
                <a:off x="209643" y="2640926"/>
                <a:ext cx="7130064" cy="3614691"/>
              </a:xfrm>
              <a:blipFill>
                <a:blip r:embed="rId2"/>
                <a:stretch>
                  <a:fillRect l="-769" r="-3675"/>
                </a:stretch>
              </a:blipFill>
            </p:spPr>
            <p:txBody>
              <a:bodyPr/>
              <a:lstStyle/>
              <a:p>
                <a:r>
                  <a:rPr lang="en-GB">
                    <a:noFill/>
                  </a:rPr>
                  <a:t> </a:t>
                </a:r>
              </a:p>
            </p:txBody>
          </p:sp>
        </mc:Fallback>
      </mc:AlternateContent>
      <p:pic>
        <p:nvPicPr>
          <p:cNvPr id="4100" name="Picture 4" descr="Free download of Qubit Bloch Sphere Vector Graphic">
            <a:extLst>
              <a:ext uri="{FF2B5EF4-FFF2-40B4-BE49-F238E27FC236}">
                <a16:creationId xmlns:a16="http://schemas.microsoft.com/office/drawing/2014/main" id="{F3265B3E-681F-7E86-DE2A-C3E99BFE07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417"/>
          <a:stretch/>
        </p:blipFill>
        <p:spPr bwMode="auto">
          <a:xfrm>
            <a:off x="7651878" y="2347107"/>
            <a:ext cx="3924929" cy="3908510"/>
          </a:xfrm>
          <a:prstGeom prst="roundRect">
            <a:avLst>
              <a:gd name="adj" fmla="val 19625"/>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222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A415D-2885-03A6-C542-46945F384B83}"/>
              </a:ext>
            </a:extLst>
          </p:cNvPr>
          <p:cNvSpPr>
            <a:spLocks noGrp="1"/>
          </p:cNvSpPr>
          <p:nvPr>
            <p:ph type="title"/>
          </p:nvPr>
        </p:nvSpPr>
        <p:spPr>
          <a:xfrm>
            <a:off x="859390" y="754854"/>
            <a:ext cx="8825659" cy="1092234"/>
          </a:xfrm>
        </p:spPr>
        <p:txBody>
          <a:bodyPr>
            <a:normAutofit fontScale="90000"/>
          </a:bodyPr>
          <a:lstStyle/>
          <a:p>
            <a:pPr>
              <a:lnSpc>
                <a:spcPct val="90000"/>
              </a:lnSpc>
            </a:pPr>
            <a:r>
              <a:rPr lang="en-GB" dirty="0"/>
              <a:t>Quantum Measurement Uncertainty and Decoherence</a:t>
            </a:r>
            <a:br>
              <a:rPr lang="en-US" sz="2000" dirty="0"/>
            </a:br>
            <a:endParaRPr lang="en-GB" sz="2000" dirty="0"/>
          </a:p>
        </p:txBody>
      </p:sp>
      <p:sp>
        <p:nvSpPr>
          <p:cNvPr id="4" name="Content Placeholder 2">
            <a:extLst>
              <a:ext uri="{FF2B5EF4-FFF2-40B4-BE49-F238E27FC236}">
                <a16:creationId xmlns:a16="http://schemas.microsoft.com/office/drawing/2014/main" id="{53E8669D-C9DE-DD07-3F08-F6F6B4AE3873}"/>
              </a:ext>
            </a:extLst>
          </p:cNvPr>
          <p:cNvSpPr>
            <a:spLocks noGrp="1"/>
          </p:cNvSpPr>
          <p:nvPr>
            <p:ph idx="1"/>
          </p:nvPr>
        </p:nvSpPr>
        <p:spPr>
          <a:xfrm>
            <a:off x="413004" y="1847088"/>
            <a:ext cx="11337036" cy="3355848"/>
          </a:xfrm>
        </p:spPr>
        <p:txBody>
          <a:bodyPr anchor="ctr">
            <a:normAutofit/>
          </a:bodyPr>
          <a:lstStyle/>
          <a:p>
            <a:pPr marL="0" indent="0" algn="just">
              <a:lnSpc>
                <a:spcPct val="90000"/>
              </a:lnSpc>
              <a:buNone/>
            </a:pPr>
            <a:r>
              <a:rPr lang="en-GB" dirty="0"/>
              <a:t>Classically, we can measure the same object in multiple ways:  If I have an apple, I can measure its colour, size and weight all at together. Measuring the colour of the apple wont change its weight. </a:t>
            </a:r>
          </a:p>
          <a:p>
            <a:pPr marL="0" indent="0" algn="just">
              <a:lnSpc>
                <a:spcPct val="90000"/>
              </a:lnSpc>
              <a:buNone/>
            </a:pPr>
            <a:r>
              <a:rPr lang="en-GB" dirty="0"/>
              <a:t>However, in the quantum world, we can’t always measure the same object in multiple ways; for example measuring an electrons position with high precision will unavoidably change its momentum, this is the uncertainty principle. </a:t>
            </a:r>
          </a:p>
          <a:p>
            <a:pPr marL="0" indent="0" algn="just">
              <a:lnSpc>
                <a:spcPct val="90000"/>
              </a:lnSpc>
              <a:buNone/>
            </a:pPr>
            <a:r>
              <a:rPr lang="en-GB" dirty="0"/>
              <a:t>Measurements therefore collapse our qubits superposition of many possible states into a bit with a value of either 0 or 1 (with an appropriate probability). Unwanted interactions with their surroundings can also cause this collapse.</a:t>
            </a:r>
          </a:p>
        </p:txBody>
      </p:sp>
      <p:pic>
        <p:nvPicPr>
          <p:cNvPr id="1026" name="Picture 2" descr="Diagram&#10;&#10;Description automatically generated">
            <a:extLst>
              <a:ext uri="{FF2B5EF4-FFF2-40B4-BE49-F238E27FC236}">
                <a16:creationId xmlns:a16="http://schemas.microsoft.com/office/drawing/2014/main" id="{E7E9F3FA-399D-5715-2497-7FC1AABC1D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56122" y="4736729"/>
            <a:ext cx="5879756" cy="1808024"/>
          </a:xfrm>
          <a:prstGeom prst="roundRect">
            <a:avLst>
              <a:gd name="adj" fmla="val 50000"/>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855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63C73-AEBC-077B-C902-F205BD508701}"/>
              </a:ext>
            </a:extLst>
          </p:cNvPr>
          <p:cNvSpPr>
            <a:spLocks noGrp="1"/>
          </p:cNvSpPr>
          <p:nvPr>
            <p:ph type="title"/>
          </p:nvPr>
        </p:nvSpPr>
        <p:spPr>
          <a:xfrm>
            <a:off x="1154954" y="973669"/>
            <a:ext cx="8825659" cy="706964"/>
          </a:xfrm>
        </p:spPr>
        <p:txBody>
          <a:bodyPr>
            <a:normAutofit/>
          </a:bodyPr>
          <a:lstStyle/>
          <a:p>
            <a:r>
              <a:rPr lang="en-GB" dirty="0"/>
              <a:t>Classical Gates</a:t>
            </a:r>
          </a:p>
        </p:txBody>
      </p:sp>
      <p:pic>
        <p:nvPicPr>
          <p:cNvPr id="2050" name="Picture 2" descr="schoolphysics ::Welcome::">
            <a:extLst>
              <a:ext uri="{FF2B5EF4-FFF2-40B4-BE49-F238E27FC236}">
                <a16:creationId xmlns:a16="http://schemas.microsoft.com/office/drawing/2014/main" id="{F838FF1C-95DC-7D0F-D137-29E206AC68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9" r="4" b="-1530"/>
          <a:stretch/>
        </p:blipFill>
        <p:spPr bwMode="auto">
          <a:xfrm>
            <a:off x="489527" y="2513813"/>
            <a:ext cx="4860081" cy="4104807"/>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75EA086-D1D4-58C2-F5A2-3589F160321F}"/>
              </a:ext>
            </a:extLst>
          </p:cNvPr>
          <p:cNvSpPr>
            <a:spLocks noGrp="1"/>
          </p:cNvSpPr>
          <p:nvPr>
            <p:ph idx="1"/>
          </p:nvPr>
        </p:nvSpPr>
        <p:spPr>
          <a:xfrm>
            <a:off x="5567783" y="2449157"/>
            <a:ext cx="6336147" cy="4104808"/>
          </a:xfrm>
        </p:spPr>
        <p:txBody>
          <a:bodyPr anchor="ctr">
            <a:normAutofit/>
          </a:bodyPr>
          <a:lstStyle/>
          <a:p>
            <a:pPr marL="0" indent="0">
              <a:buNone/>
            </a:pPr>
            <a:r>
              <a:rPr lang="en-GB" sz="1900" dirty="0"/>
              <a:t>Classical gates are binary operations that change the state of bits; for example a “NOT” gate will change a bit from a 1 to a 0 or a 0 to a 1. </a:t>
            </a:r>
          </a:p>
          <a:p>
            <a:pPr marL="0" indent="0">
              <a:buNone/>
            </a:pPr>
            <a:r>
              <a:rPr lang="en-GB" sz="1900" dirty="0"/>
              <a:t>An “AND” gate takes 2 bits as an input and outputs 1 if both bits are 1, otherwise it outputs 0.</a:t>
            </a:r>
          </a:p>
          <a:p>
            <a:pPr marL="0" indent="0">
              <a:buNone/>
            </a:pPr>
            <a:r>
              <a:rPr lang="en-GB" sz="1900" dirty="0"/>
              <a:t>These simple gates are the building blocks of classical circuits; the foundations of classical computing. </a:t>
            </a:r>
          </a:p>
          <a:p>
            <a:pPr marL="0" indent="0">
              <a:buNone/>
            </a:pPr>
            <a:r>
              <a:rPr lang="en-GB" sz="1900" dirty="0"/>
              <a:t>Everything else from video games to Artificial Intelligence is built from them.</a:t>
            </a:r>
          </a:p>
        </p:txBody>
      </p:sp>
    </p:spTree>
    <p:extLst>
      <p:ext uri="{BB962C8B-B14F-4D97-AF65-F5344CB8AC3E}">
        <p14:creationId xmlns:p14="http://schemas.microsoft.com/office/powerpoint/2010/main" val="1329278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D64C-E659-F619-19C4-BB239CE5F67B}"/>
              </a:ext>
            </a:extLst>
          </p:cNvPr>
          <p:cNvSpPr>
            <a:spLocks noGrp="1"/>
          </p:cNvSpPr>
          <p:nvPr>
            <p:ph type="title"/>
          </p:nvPr>
        </p:nvSpPr>
        <p:spPr>
          <a:xfrm>
            <a:off x="1154954" y="973669"/>
            <a:ext cx="8825659" cy="706964"/>
          </a:xfrm>
        </p:spPr>
        <p:txBody>
          <a:bodyPr>
            <a:normAutofit/>
          </a:bodyPr>
          <a:lstStyle/>
          <a:p>
            <a:r>
              <a:rPr lang="en-GB" dirty="0"/>
              <a:t>Quantum Gates</a:t>
            </a:r>
          </a:p>
        </p:txBody>
      </p:sp>
      <p:sp>
        <p:nvSpPr>
          <p:cNvPr id="3" name="Content Placeholder 2">
            <a:extLst>
              <a:ext uri="{FF2B5EF4-FFF2-40B4-BE49-F238E27FC236}">
                <a16:creationId xmlns:a16="http://schemas.microsoft.com/office/drawing/2014/main" id="{3F6BBDCD-17EF-B579-58DB-702169DDDB95}"/>
              </a:ext>
            </a:extLst>
          </p:cNvPr>
          <p:cNvSpPr>
            <a:spLocks noGrp="1"/>
          </p:cNvSpPr>
          <p:nvPr>
            <p:ph idx="1"/>
          </p:nvPr>
        </p:nvSpPr>
        <p:spPr>
          <a:xfrm>
            <a:off x="230910" y="2044795"/>
            <a:ext cx="5615710" cy="4267200"/>
          </a:xfrm>
        </p:spPr>
        <p:txBody>
          <a:bodyPr anchor="ctr">
            <a:normAutofit/>
          </a:bodyPr>
          <a:lstStyle/>
          <a:p>
            <a:pPr marL="0" indent="0">
              <a:buNone/>
            </a:pPr>
            <a:r>
              <a:rPr lang="en-GB" sz="1900" dirty="0"/>
              <a:t>Quantum gates are the basic building blocks of Quantum circuits which are the fundamental components of quantum computing. Similar to Classical gates, they manipulate the state of qubits except instead of moving between only 0 and 1 we now alter the quantum state of the qubit.</a:t>
            </a:r>
          </a:p>
          <a:p>
            <a:pPr marL="0" indent="0">
              <a:buNone/>
            </a:pPr>
            <a:r>
              <a:rPr lang="en-GB" sz="1900" dirty="0"/>
              <a:t>Each quantum gate corresponds to a rotation of the qubit state vector on the Bloch sphere. </a:t>
            </a:r>
          </a:p>
        </p:txBody>
      </p:sp>
      <p:pic>
        <p:nvPicPr>
          <p:cNvPr id="3074" name="Picture 2" descr="Quantum Katas #1: Basic Quantum Gates">
            <a:extLst>
              <a:ext uri="{FF2B5EF4-FFF2-40B4-BE49-F238E27FC236}">
                <a16:creationId xmlns:a16="http://schemas.microsoft.com/office/drawing/2014/main" id="{87DCE54C-1EB4-C8F8-ABA8-B8D7A9F978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2774467"/>
            <a:ext cx="5615710" cy="2807855"/>
          </a:xfrm>
          <a:prstGeom prst="roundRect">
            <a:avLst>
              <a:gd name="adj" fmla="val 19324"/>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5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87953A2-6175-48B2-B244-D3B8CB261C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58000"/>
            <a:chOff x="-1588" y="0"/>
            <a:chExt cx="12193588" cy="6858000"/>
          </a:xfrm>
        </p:grpSpPr>
        <p:sp>
          <p:nvSpPr>
            <p:cNvPr id="13" name="Rectangle 12">
              <a:extLst>
                <a:ext uri="{FF2B5EF4-FFF2-40B4-BE49-F238E27FC236}">
                  <a16:creationId xmlns:a16="http://schemas.microsoft.com/office/drawing/2014/main" id="{46EBB794-1D68-4A8C-8B36-0A44FE016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FDA24F05-1BB6-46E9-AFA8-EEB5C4FEFD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D645837-0AD2-4926-8CD1-23C780D72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6E146E44-DB1E-4F8A-96BE-B07EC0440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CB7AE09E-9F15-4A9E-8B3F-1E647CF5A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A327EA69-7801-438A-BB12-6721805A50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0342D540-22BE-2253-E6C6-036D0184AE92}"/>
              </a:ext>
            </a:extLst>
          </p:cNvPr>
          <p:cNvSpPr>
            <a:spLocks noGrp="1"/>
          </p:cNvSpPr>
          <p:nvPr>
            <p:ph type="title"/>
          </p:nvPr>
        </p:nvSpPr>
        <p:spPr>
          <a:xfrm>
            <a:off x="639098" y="629265"/>
            <a:ext cx="4886461" cy="1622322"/>
          </a:xfrm>
        </p:spPr>
        <p:txBody>
          <a:bodyPr>
            <a:normAutofit/>
          </a:bodyPr>
          <a:lstStyle/>
          <a:p>
            <a:r>
              <a:rPr lang="en-GB" dirty="0"/>
              <a:t>Quantum Gates (Examples)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BB1053-1AF8-CAE6-EC3F-385A7AD2082D}"/>
                  </a:ext>
                </a:extLst>
              </p:cNvPr>
              <p:cNvSpPr>
                <a:spLocks noGrp="1"/>
              </p:cNvSpPr>
              <p:nvPr>
                <p:ph idx="1"/>
              </p:nvPr>
            </p:nvSpPr>
            <p:spPr>
              <a:xfrm>
                <a:off x="639098" y="2046540"/>
                <a:ext cx="5055889" cy="4183937"/>
              </a:xfrm>
            </p:spPr>
            <p:txBody>
              <a:bodyPr anchor="ctr">
                <a:normAutofit lnSpcReduction="10000"/>
              </a:bodyPr>
              <a:lstStyle/>
              <a:p>
                <a:pPr marL="0" indent="0">
                  <a:buNone/>
                </a:pPr>
                <a:r>
                  <a:rPr lang="en-GB" dirty="0">
                    <a:solidFill>
                      <a:schemeClr val="bg1"/>
                    </a:solidFill>
                  </a:rPr>
                  <a:t>Possibly the most basic quantum gate, is the Pauli X gate. Analogous to the classical NOT gate, takes a single qubit and flips its state. A qubit in state </a:t>
                </a:r>
                <a14:m>
                  <m:oMath xmlns:m="http://schemas.openxmlformats.org/officeDocument/2006/math">
                    <m:r>
                      <a:rPr lang="en-GB" b="0" i="1">
                        <a:solidFill>
                          <a:schemeClr val="bg1"/>
                        </a:solidFill>
                        <a:latin typeface="Cambria Math" panose="02040503050406030204" pitchFamily="18" charset="0"/>
                      </a:rPr>
                      <m:t>|</m:t>
                    </m:r>
                    <m:d>
                      <m:dPr>
                        <m:begChr m:val=""/>
                        <m:endChr m:val="⟩"/>
                        <m:ctrlPr>
                          <a:rPr lang="en-GB" b="0" i="1">
                            <a:solidFill>
                              <a:schemeClr val="bg1"/>
                            </a:solidFill>
                            <a:latin typeface="Cambria Math" panose="02040503050406030204" pitchFamily="18" charset="0"/>
                          </a:rPr>
                        </m:ctrlPr>
                      </m:dPr>
                      <m:e>
                        <m:r>
                          <a:rPr lang="en-GB" b="0" i="1">
                            <a:solidFill>
                              <a:schemeClr val="bg1"/>
                            </a:solidFill>
                            <a:latin typeface="Cambria Math" panose="02040503050406030204" pitchFamily="18" charset="0"/>
                          </a:rPr>
                          <m:t>1</m:t>
                        </m:r>
                      </m:e>
                    </m:d>
                  </m:oMath>
                </a14:m>
                <a:r>
                  <a:rPr lang="en-GB" dirty="0">
                    <a:solidFill>
                      <a:schemeClr val="bg1"/>
                    </a:solidFill>
                  </a:rPr>
                  <a:t> will transform to state </a:t>
                </a:r>
                <a14:m>
                  <m:oMath xmlns:m="http://schemas.openxmlformats.org/officeDocument/2006/math">
                    <m:r>
                      <a:rPr lang="en-GB" i="1">
                        <a:solidFill>
                          <a:schemeClr val="bg1"/>
                        </a:solidFill>
                        <a:latin typeface="Cambria Math" panose="02040503050406030204" pitchFamily="18" charset="0"/>
                      </a:rPr>
                      <m:t>|</m:t>
                    </m:r>
                    <m:d>
                      <m:dPr>
                        <m:begChr m:val=""/>
                        <m:endChr m:val="⟩"/>
                        <m:ctrlPr>
                          <a:rPr lang="en-GB" i="1">
                            <a:solidFill>
                              <a:schemeClr val="bg1"/>
                            </a:solidFill>
                            <a:latin typeface="Cambria Math" panose="02040503050406030204" pitchFamily="18" charset="0"/>
                          </a:rPr>
                        </m:ctrlPr>
                      </m:dPr>
                      <m:e>
                        <m:r>
                          <a:rPr lang="en-GB" i="1">
                            <a:solidFill>
                              <a:schemeClr val="bg1"/>
                            </a:solidFill>
                            <a:latin typeface="Cambria Math" panose="02040503050406030204" pitchFamily="18" charset="0"/>
                          </a:rPr>
                          <m:t>0</m:t>
                        </m:r>
                      </m:e>
                    </m:d>
                  </m:oMath>
                </a14:m>
                <a:r>
                  <a:rPr lang="en-GB" dirty="0">
                    <a:solidFill>
                      <a:schemeClr val="bg1"/>
                    </a:solidFill>
                  </a:rPr>
                  <a:t> </a:t>
                </a:r>
              </a:p>
              <a:p>
                <a:pPr marL="0" indent="0">
                  <a:buNone/>
                </a:pPr>
                <a:r>
                  <a:rPr lang="en-GB" dirty="0">
                    <a:solidFill>
                      <a:schemeClr val="bg1"/>
                    </a:solidFill>
                  </a:rPr>
                  <a:t>The Hadamard gate (H Gate) corresponds to a rotation of 90 degrees around an axis that is halfway between the north and south poles of the Bloch sphere. A qubit in state </a:t>
                </a:r>
                <a14:m>
                  <m:oMath xmlns:m="http://schemas.openxmlformats.org/officeDocument/2006/math">
                    <m:r>
                      <a:rPr lang="en-GB" b="0" i="1">
                        <a:solidFill>
                          <a:schemeClr val="bg1"/>
                        </a:solidFill>
                        <a:latin typeface="Cambria Math" panose="02040503050406030204" pitchFamily="18" charset="0"/>
                      </a:rPr>
                      <m:t>|</m:t>
                    </m:r>
                    <m:d>
                      <m:dPr>
                        <m:begChr m:val=""/>
                        <m:endChr m:val="⟩"/>
                        <m:ctrlPr>
                          <a:rPr lang="en-GB" b="0" i="1">
                            <a:solidFill>
                              <a:schemeClr val="bg1"/>
                            </a:solidFill>
                            <a:latin typeface="Cambria Math" panose="02040503050406030204" pitchFamily="18" charset="0"/>
                          </a:rPr>
                        </m:ctrlPr>
                      </m:dPr>
                      <m:e>
                        <m:r>
                          <a:rPr lang="en-GB" b="0" i="1">
                            <a:solidFill>
                              <a:schemeClr val="bg1"/>
                            </a:solidFill>
                            <a:latin typeface="Cambria Math" panose="02040503050406030204" pitchFamily="18" charset="0"/>
                          </a:rPr>
                          <m:t>1</m:t>
                        </m:r>
                      </m:e>
                    </m:d>
                  </m:oMath>
                </a14:m>
                <a:r>
                  <a:rPr lang="en-GB" dirty="0">
                    <a:solidFill>
                      <a:schemeClr val="bg1"/>
                    </a:solidFill>
                  </a:rPr>
                  <a:t>  would transform to a superposition state with equal probability of being measured in state </a:t>
                </a:r>
                <a14:m>
                  <m:oMath xmlns:m="http://schemas.openxmlformats.org/officeDocument/2006/math">
                    <m:r>
                      <a:rPr lang="en-GB" i="1">
                        <a:solidFill>
                          <a:schemeClr val="bg1"/>
                        </a:solidFill>
                        <a:latin typeface="Cambria Math" panose="02040503050406030204" pitchFamily="18" charset="0"/>
                      </a:rPr>
                      <m:t>|</m:t>
                    </m:r>
                    <m:d>
                      <m:dPr>
                        <m:begChr m:val=""/>
                        <m:endChr m:val="⟩"/>
                        <m:ctrlPr>
                          <a:rPr lang="en-GB" i="1">
                            <a:solidFill>
                              <a:schemeClr val="bg1"/>
                            </a:solidFill>
                            <a:latin typeface="Cambria Math" panose="02040503050406030204" pitchFamily="18" charset="0"/>
                          </a:rPr>
                        </m:ctrlPr>
                      </m:dPr>
                      <m:e>
                        <m:r>
                          <a:rPr lang="en-GB" i="1">
                            <a:solidFill>
                              <a:schemeClr val="bg1"/>
                            </a:solidFill>
                            <a:latin typeface="Cambria Math" panose="02040503050406030204" pitchFamily="18" charset="0"/>
                          </a:rPr>
                          <m:t>1</m:t>
                        </m:r>
                      </m:e>
                    </m:d>
                  </m:oMath>
                </a14:m>
                <a:r>
                  <a:rPr lang="en-GB" dirty="0">
                    <a:solidFill>
                      <a:schemeClr val="bg1"/>
                    </a:solidFill>
                  </a:rPr>
                  <a:t> or </a:t>
                </a:r>
                <a14:m>
                  <m:oMath xmlns:m="http://schemas.openxmlformats.org/officeDocument/2006/math">
                    <m:r>
                      <a:rPr lang="en-GB" i="1">
                        <a:solidFill>
                          <a:schemeClr val="bg1"/>
                        </a:solidFill>
                        <a:latin typeface="Cambria Math" panose="02040503050406030204" pitchFamily="18" charset="0"/>
                      </a:rPr>
                      <m:t>|</m:t>
                    </m:r>
                    <m:d>
                      <m:dPr>
                        <m:begChr m:val=""/>
                        <m:endChr m:val="⟩"/>
                        <m:ctrlPr>
                          <a:rPr lang="en-GB" i="1">
                            <a:solidFill>
                              <a:schemeClr val="bg1"/>
                            </a:solidFill>
                            <a:latin typeface="Cambria Math" panose="02040503050406030204" pitchFamily="18" charset="0"/>
                          </a:rPr>
                        </m:ctrlPr>
                      </m:dPr>
                      <m:e>
                        <m:r>
                          <a:rPr lang="en-GB" i="1">
                            <a:solidFill>
                              <a:schemeClr val="bg1"/>
                            </a:solidFill>
                            <a:latin typeface="Cambria Math" panose="02040503050406030204" pitchFamily="18" charset="0"/>
                          </a:rPr>
                          <m:t>0</m:t>
                        </m:r>
                      </m:e>
                    </m:d>
                  </m:oMath>
                </a14:m>
                <a:r>
                  <a:rPr lang="en-GB" dirty="0">
                    <a:solidFill>
                      <a:schemeClr val="bg1"/>
                    </a:solidFill>
                  </a:rPr>
                  <a:t>.</a:t>
                </a:r>
              </a:p>
              <a:p>
                <a:pPr marL="0" indent="0">
                  <a:buNone/>
                </a:pPr>
                <a:r>
                  <a:rPr lang="en-GB" dirty="0">
                    <a:solidFill>
                      <a:schemeClr val="bg1"/>
                    </a:solidFill>
                  </a:rPr>
                  <a:t>Many more quantum gates exist, including those that take 2 qubits as an input allowing us to build up our quantum circuits.</a:t>
                </a:r>
              </a:p>
            </p:txBody>
          </p:sp>
        </mc:Choice>
        <mc:Fallback>
          <p:sp>
            <p:nvSpPr>
              <p:cNvPr id="3" name="Content Placeholder 2">
                <a:extLst>
                  <a:ext uri="{FF2B5EF4-FFF2-40B4-BE49-F238E27FC236}">
                    <a16:creationId xmlns:a16="http://schemas.microsoft.com/office/drawing/2014/main" id="{FFBB1053-1AF8-CAE6-EC3F-385A7AD2082D}"/>
                  </a:ext>
                </a:extLst>
              </p:cNvPr>
              <p:cNvSpPr>
                <a:spLocks noGrp="1" noRot="1" noChangeAspect="1" noMove="1" noResize="1" noEditPoints="1" noAdjustHandles="1" noChangeArrowheads="1" noChangeShapeType="1" noTextEdit="1"/>
              </p:cNvSpPr>
              <p:nvPr>
                <p:ph idx="1"/>
              </p:nvPr>
            </p:nvSpPr>
            <p:spPr>
              <a:xfrm>
                <a:off x="639098" y="2046540"/>
                <a:ext cx="5055889" cy="4183937"/>
              </a:xfrm>
              <a:blipFill>
                <a:blip r:embed="rId3"/>
                <a:stretch>
                  <a:fillRect l="-1086" r="-1327" b="-729"/>
                </a:stretch>
              </a:blipFill>
            </p:spPr>
            <p:txBody>
              <a:bodyPr/>
              <a:lstStyle/>
              <a:p>
                <a:r>
                  <a:rPr lang="en-GB">
                    <a:noFill/>
                  </a:rPr>
                  <a:t> </a:t>
                </a:r>
              </a:p>
            </p:txBody>
          </p:sp>
        </mc:Fallback>
      </mc:AlternateContent>
      <p:pic>
        <p:nvPicPr>
          <p:cNvPr id="7" name="Picture 4" descr="Free download of Qubit Bloch Sphere Vector Graphic">
            <a:extLst>
              <a:ext uri="{FF2B5EF4-FFF2-40B4-BE49-F238E27FC236}">
                <a16:creationId xmlns:a16="http://schemas.microsoft.com/office/drawing/2014/main" id="{40CE57E0-9A6F-FE6D-5097-29F4F2EF53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90" r="2739" b="-3"/>
          <a:stretch/>
        </p:blipFill>
        <p:spPr bwMode="auto">
          <a:xfrm>
            <a:off x="6172200" y="645106"/>
            <a:ext cx="5371343" cy="5585369"/>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713A6E1E-CBC2-4384-A35B-B259DC70A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 name="Arc 33">
            <a:extLst>
              <a:ext uri="{FF2B5EF4-FFF2-40B4-BE49-F238E27FC236}">
                <a16:creationId xmlns:a16="http://schemas.microsoft.com/office/drawing/2014/main" id="{39FCF7AD-10F4-F341-81C0-C2CA4665B09C}"/>
              </a:ext>
            </a:extLst>
          </p:cNvPr>
          <p:cNvSpPr/>
          <p:nvPr/>
        </p:nvSpPr>
        <p:spPr>
          <a:xfrm>
            <a:off x="8335165" y="1888958"/>
            <a:ext cx="1154618" cy="3082612"/>
          </a:xfrm>
          <a:prstGeom prst="arc">
            <a:avLst>
              <a:gd name="adj1" fmla="val 16200000"/>
              <a:gd name="adj2" fmla="val 5386254"/>
            </a:avLst>
          </a:prstGeom>
          <a:ln>
            <a:solidFill>
              <a:srgbClr val="FFC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35" name="Arc 34">
            <a:extLst>
              <a:ext uri="{FF2B5EF4-FFF2-40B4-BE49-F238E27FC236}">
                <a16:creationId xmlns:a16="http://schemas.microsoft.com/office/drawing/2014/main" id="{13A8B3AB-923C-03EB-FAC7-CC66C3C1FC66}"/>
              </a:ext>
            </a:extLst>
          </p:cNvPr>
          <p:cNvSpPr/>
          <p:nvPr/>
        </p:nvSpPr>
        <p:spPr>
          <a:xfrm>
            <a:off x="8175812" y="1888537"/>
            <a:ext cx="1313971" cy="3874488"/>
          </a:xfrm>
          <a:prstGeom prst="arc">
            <a:avLst>
              <a:gd name="adj1" fmla="val 10695218"/>
              <a:gd name="adj2" fmla="val 16191197"/>
            </a:avLst>
          </a:prstGeom>
          <a:ln>
            <a:solidFill>
              <a:srgbClr val="FFFF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36" name="TextBox 35">
            <a:extLst>
              <a:ext uri="{FF2B5EF4-FFF2-40B4-BE49-F238E27FC236}">
                <a16:creationId xmlns:a16="http://schemas.microsoft.com/office/drawing/2014/main" id="{33BEFB6F-099C-7A2F-CE13-5E6423775725}"/>
              </a:ext>
            </a:extLst>
          </p:cNvPr>
          <p:cNvSpPr txBox="1"/>
          <p:nvPr/>
        </p:nvSpPr>
        <p:spPr>
          <a:xfrm>
            <a:off x="7206130" y="2046540"/>
            <a:ext cx="103180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GB" dirty="0">
                <a:solidFill>
                  <a:schemeClr val="bg1"/>
                </a:solidFill>
              </a:rPr>
              <a:t>H Gate</a:t>
            </a:r>
          </a:p>
        </p:txBody>
      </p:sp>
      <p:sp>
        <p:nvSpPr>
          <p:cNvPr id="37" name="TextBox 36">
            <a:extLst>
              <a:ext uri="{FF2B5EF4-FFF2-40B4-BE49-F238E27FC236}">
                <a16:creationId xmlns:a16="http://schemas.microsoft.com/office/drawing/2014/main" id="{709A3368-43CF-0183-6D90-025A048BDC11}"/>
              </a:ext>
            </a:extLst>
          </p:cNvPr>
          <p:cNvSpPr txBox="1"/>
          <p:nvPr/>
        </p:nvSpPr>
        <p:spPr>
          <a:xfrm>
            <a:off x="9500855" y="3739385"/>
            <a:ext cx="103180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GB" dirty="0">
                <a:solidFill>
                  <a:schemeClr val="bg1"/>
                </a:solidFill>
              </a:rPr>
              <a:t>X Gate</a:t>
            </a:r>
          </a:p>
        </p:txBody>
      </p:sp>
    </p:spTree>
    <p:extLst>
      <p:ext uri="{BB962C8B-B14F-4D97-AF65-F5344CB8AC3E}">
        <p14:creationId xmlns:p14="http://schemas.microsoft.com/office/powerpoint/2010/main" val="585338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2865</TotalTime>
  <Words>707</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 Math</vt:lpstr>
      <vt:lpstr>Century Gothic</vt:lpstr>
      <vt:lpstr>Wingdings 3</vt:lpstr>
      <vt:lpstr>Ion Boardroom</vt:lpstr>
      <vt:lpstr>Quantum 101</vt:lpstr>
      <vt:lpstr>Need to Knows</vt:lpstr>
      <vt:lpstr>Wave Particle Duality</vt:lpstr>
      <vt:lpstr>What are Qubits?</vt:lpstr>
      <vt:lpstr>What is a Qubit (Bloch Spheres)</vt:lpstr>
      <vt:lpstr>Quantum Measurement Uncertainty and Decoherence </vt:lpstr>
      <vt:lpstr>Classical Gates</vt:lpstr>
      <vt:lpstr>Quantum Gates</vt:lpstr>
      <vt:lpstr>Quantum Gates (Examples)</vt:lpstr>
      <vt:lpstr>Example of Quantum Computers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101</dc:title>
  <dc:creator>sam franklin</dc:creator>
  <cp:lastModifiedBy>sam franklin</cp:lastModifiedBy>
  <cp:revision>4</cp:revision>
  <dcterms:created xsi:type="dcterms:W3CDTF">2023-02-11T10:11:15Z</dcterms:created>
  <dcterms:modified xsi:type="dcterms:W3CDTF">2023-02-16T17:13:53Z</dcterms:modified>
</cp:coreProperties>
</file>