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30"/>
  </p:notesMasterIdLst>
  <p:handoutMasterIdLst>
    <p:handoutMasterId r:id="rId31"/>
  </p:handoutMasterIdLst>
  <p:sldIdLst>
    <p:sldId id="388" r:id="rId5"/>
    <p:sldId id="305" r:id="rId6"/>
    <p:sldId id="410" r:id="rId7"/>
    <p:sldId id="411" r:id="rId8"/>
    <p:sldId id="400" r:id="rId9"/>
    <p:sldId id="370" r:id="rId10"/>
    <p:sldId id="412" r:id="rId11"/>
    <p:sldId id="359" r:id="rId12"/>
    <p:sldId id="375" r:id="rId13"/>
    <p:sldId id="369" r:id="rId14"/>
    <p:sldId id="304" r:id="rId15"/>
    <p:sldId id="413" r:id="rId16"/>
    <p:sldId id="358" r:id="rId17"/>
    <p:sldId id="377" r:id="rId18"/>
    <p:sldId id="376" r:id="rId19"/>
    <p:sldId id="378" r:id="rId20"/>
    <p:sldId id="379" r:id="rId21"/>
    <p:sldId id="414" r:id="rId22"/>
    <p:sldId id="380" r:id="rId23"/>
    <p:sldId id="362" r:id="rId24"/>
    <p:sldId id="422" r:id="rId25"/>
    <p:sldId id="374" r:id="rId26"/>
    <p:sldId id="403" r:id="rId27"/>
    <p:sldId id="402" r:id="rId28"/>
    <p:sldId id="420" r:id="rId29"/>
  </p:sldIdLst>
  <p:sldSz cx="9144000" cy="6858000" type="screen4x3"/>
  <p:notesSz cx="6811963" cy="9942513"/>
  <p:defaultTextStyle>
    <a:defPPr>
      <a:defRPr lang="en-GB"/>
    </a:defPPr>
    <a:lvl1pPr algn="l" rtl="0" fontAlgn="base">
      <a:spcBef>
        <a:spcPct val="0"/>
      </a:spcBef>
      <a:spcAft>
        <a:spcPct val="0"/>
      </a:spcAft>
      <a:defRPr kern="1200" baseline="-250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mn-ea"/>
        <a:cs typeface="+mn-cs"/>
      </a:defRPr>
    </a:lvl5pPr>
    <a:lvl6pPr marL="2286000" algn="l" defTabSz="914400" rtl="0" eaLnBrk="1" latinLnBrk="0" hangingPunct="1">
      <a:defRPr kern="1200" baseline="-25000">
        <a:solidFill>
          <a:schemeClr val="tx1"/>
        </a:solidFill>
        <a:latin typeface="Arial" panose="020B0604020202020204" pitchFamily="34" charset="0"/>
        <a:ea typeface="+mn-ea"/>
        <a:cs typeface="+mn-cs"/>
      </a:defRPr>
    </a:lvl6pPr>
    <a:lvl7pPr marL="2743200" algn="l" defTabSz="914400" rtl="0" eaLnBrk="1" latinLnBrk="0" hangingPunct="1">
      <a:defRPr kern="1200" baseline="-25000">
        <a:solidFill>
          <a:schemeClr val="tx1"/>
        </a:solidFill>
        <a:latin typeface="Arial" panose="020B0604020202020204" pitchFamily="34" charset="0"/>
        <a:ea typeface="+mn-ea"/>
        <a:cs typeface="+mn-cs"/>
      </a:defRPr>
    </a:lvl7pPr>
    <a:lvl8pPr marL="3200400" algn="l" defTabSz="914400" rtl="0" eaLnBrk="1" latinLnBrk="0" hangingPunct="1">
      <a:defRPr kern="1200" baseline="-25000">
        <a:solidFill>
          <a:schemeClr val="tx1"/>
        </a:solidFill>
        <a:latin typeface="Arial" panose="020B0604020202020204" pitchFamily="34" charset="0"/>
        <a:ea typeface="+mn-ea"/>
        <a:cs typeface="+mn-cs"/>
      </a:defRPr>
    </a:lvl8pPr>
    <a:lvl9pPr marL="3657600" algn="l" defTabSz="914400" rtl="0" eaLnBrk="1" latinLnBrk="0" hangingPunct="1">
      <a:defRPr kern="1200" baseline="-250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7F3F4"/>
    <a:srgbClr val="FF9999"/>
    <a:srgbClr val="6600FF"/>
    <a:srgbClr val="9933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7" autoAdjust="0"/>
    <p:restoredTop sz="86395" autoAdjust="0"/>
  </p:normalViewPr>
  <p:slideViewPr>
    <p:cSldViewPr snapToGrid="0">
      <p:cViewPr varScale="1">
        <p:scale>
          <a:sx n="59" d="100"/>
          <a:sy n="59" d="100"/>
        </p:scale>
        <p:origin x="144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0836"/>
    </p:cViewPr>
  </p:sorterViewPr>
  <p:notesViewPr>
    <p:cSldViewPr snapToGrid="0">
      <p:cViewPr varScale="1">
        <p:scale>
          <a:sx n="83" d="100"/>
          <a:sy n="83" d="100"/>
        </p:scale>
        <p:origin x="31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D4683-555B-461E-AA53-E629AD018D5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AFA4709-BBBA-46C8-A571-0F7A6FDBDD94}">
      <dgm:prSet/>
      <dgm:spPr/>
      <dgm:t>
        <a:bodyPr/>
        <a:lstStyle/>
        <a:p>
          <a:r>
            <a:rPr lang="en-GB" dirty="0"/>
            <a:t>Create a quantitative form of the research question.</a:t>
          </a:r>
          <a:endParaRPr lang="en-US" dirty="0"/>
        </a:p>
      </dgm:t>
    </dgm:pt>
    <dgm:pt modelId="{DA2F0A3F-F098-455C-96AE-8D0BBB14A0AB}" type="parTrans" cxnId="{BE0BFD41-7C4B-4321-8599-FAE51AB06368}">
      <dgm:prSet/>
      <dgm:spPr/>
      <dgm:t>
        <a:bodyPr/>
        <a:lstStyle/>
        <a:p>
          <a:endParaRPr lang="en-US"/>
        </a:p>
      </dgm:t>
    </dgm:pt>
    <dgm:pt modelId="{57E002E0-0312-448B-9D67-41641C22956A}" type="sibTrans" cxnId="{BE0BFD41-7C4B-4321-8599-FAE51AB06368}">
      <dgm:prSet/>
      <dgm:spPr/>
      <dgm:t>
        <a:bodyPr/>
        <a:lstStyle/>
        <a:p>
          <a:endParaRPr lang="en-US"/>
        </a:p>
      </dgm:t>
    </dgm:pt>
    <dgm:pt modelId="{358D680B-74DB-4243-A3EB-3D3A5C0AAB7B}">
      <dgm:prSet/>
      <dgm:spPr/>
      <dgm:t>
        <a:bodyPr/>
        <a:lstStyle/>
        <a:p>
          <a:r>
            <a:rPr lang="en-GB" dirty="0"/>
            <a:t>Plan the </a:t>
          </a:r>
          <a:r>
            <a:rPr lang="en-GB" dirty="0" err="1"/>
            <a:t>analyss</a:t>
          </a:r>
          <a:r>
            <a:rPr lang="en-GB" dirty="0"/>
            <a:t>, number of observations, and the data collection method.</a:t>
          </a:r>
          <a:endParaRPr lang="en-US" dirty="0"/>
        </a:p>
      </dgm:t>
    </dgm:pt>
    <dgm:pt modelId="{4526C0E5-642B-47F9-8AAD-22FCDDD23BC0}" type="parTrans" cxnId="{9BA914DD-59F8-4333-B8FA-DC9868D4C6A4}">
      <dgm:prSet/>
      <dgm:spPr/>
      <dgm:t>
        <a:bodyPr/>
        <a:lstStyle/>
        <a:p>
          <a:endParaRPr lang="en-US"/>
        </a:p>
      </dgm:t>
    </dgm:pt>
    <dgm:pt modelId="{0327751F-7B4E-4B49-B344-E77BB98D94CC}" type="sibTrans" cxnId="{9BA914DD-59F8-4333-B8FA-DC9868D4C6A4}">
      <dgm:prSet/>
      <dgm:spPr/>
      <dgm:t>
        <a:bodyPr/>
        <a:lstStyle/>
        <a:p>
          <a:endParaRPr lang="en-US"/>
        </a:p>
      </dgm:t>
    </dgm:pt>
    <dgm:pt modelId="{93C7F385-04D6-40CD-B46D-6B6246E7C06A}">
      <dgm:prSet/>
      <dgm:spPr/>
      <dgm:t>
        <a:bodyPr/>
        <a:lstStyle/>
        <a:p>
          <a:r>
            <a:rPr lang="en-GB" dirty="0"/>
            <a:t>Collect, clean </a:t>
          </a:r>
          <a:r>
            <a:rPr lang="en-GB" dirty="0" err="1"/>
            <a:t>andprepare</a:t>
          </a:r>
          <a:r>
            <a:rPr lang="en-GB" dirty="0"/>
            <a:t> the data.</a:t>
          </a:r>
          <a:endParaRPr lang="en-US" dirty="0"/>
        </a:p>
      </dgm:t>
    </dgm:pt>
    <dgm:pt modelId="{91E20EEA-A613-4BAD-B1C6-9E17B13EA098}" type="parTrans" cxnId="{CA14C48B-6ACE-4DE9-BEC5-BDDC1695B0FE}">
      <dgm:prSet/>
      <dgm:spPr/>
      <dgm:t>
        <a:bodyPr/>
        <a:lstStyle/>
        <a:p>
          <a:endParaRPr lang="en-US"/>
        </a:p>
      </dgm:t>
    </dgm:pt>
    <dgm:pt modelId="{9AB633B0-0E53-44F2-9DE2-1775661B5947}" type="sibTrans" cxnId="{CA14C48B-6ACE-4DE9-BEC5-BDDC1695B0FE}">
      <dgm:prSet/>
      <dgm:spPr/>
      <dgm:t>
        <a:bodyPr/>
        <a:lstStyle/>
        <a:p>
          <a:endParaRPr lang="en-US"/>
        </a:p>
      </dgm:t>
    </dgm:pt>
    <dgm:pt modelId="{66E61948-A863-4F1E-A62E-DB9CCEE42F5A}">
      <dgm:prSet/>
      <dgm:spPr/>
      <dgm:t>
        <a:bodyPr/>
        <a:lstStyle/>
        <a:p>
          <a:r>
            <a:rPr lang="en-GB" dirty="0"/>
            <a:t>Perform and validate the statistical analysis.</a:t>
          </a:r>
          <a:endParaRPr lang="en-US" dirty="0"/>
        </a:p>
      </dgm:t>
    </dgm:pt>
    <dgm:pt modelId="{A59F5096-F6B8-4EBB-95C8-AC444C9FB773}" type="parTrans" cxnId="{46887056-CA26-4366-8F0A-5F07ADF34F54}">
      <dgm:prSet/>
      <dgm:spPr/>
      <dgm:t>
        <a:bodyPr/>
        <a:lstStyle/>
        <a:p>
          <a:endParaRPr lang="en-US"/>
        </a:p>
      </dgm:t>
    </dgm:pt>
    <dgm:pt modelId="{CCD069A6-0496-4BAE-BA6E-69BC07088FF7}" type="sibTrans" cxnId="{46887056-CA26-4366-8F0A-5F07ADF34F54}">
      <dgm:prSet/>
      <dgm:spPr/>
      <dgm:t>
        <a:bodyPr/>
        <a:lstStyle/>
        <a:p>
          <a:endParaRPr lang="en-US"/>
        </a:p>
      </dgm:t>
    </dgm:pt>
    <dgm:pt modelId="{BBDA0C18-91DF-41E4-92AC-FD07E7B54980}" type="pres">
      <dgm:prSet presAssocID="{DAED4683-555B-461E-AA53-E629AD018D58}" presName="root" presStyleCnt="0">
        <dgm:presLayoutVars>
          <dgm:dir/>
          <dgm:resizeHandles val="exact"/>
        </dgm:presLayoutVars>
      </dgm:prSet>
      <dgm:spPr/>
    </dgm:pt>
    <dgm:pt modelId="{0B1B11A5-6BB8-4CDF-810A-FAEBA5C6D085}" type="pres">
      <dgm:prSet presAssocID="{3AFA4709-BBBA-46C8-A571-0F7A6FDBDD94}" presName="compNode" presStyleCnt="0"/>
      <dgm:spPr/>
    </dgm:pt>
    <dgm:pt modelId="{8A7D8D3A-5865-4718-A2DF-3281BF54BB0F}" type="pres">
      <dgm:prSet presAssocID="{3AFA4709-BBBA-46C8-A571-0F7A6FDBDD94}" presName="bgRect" presStyleLbl="bgShp" presStyleIdx="0" presStyleCnt="4"/>
      <dgm:spPr/>
    </dgm:pt>
    <dgm:pt modelId="{6CE3959F-CE3B-4257-88DC-FF03E2E13CF1}" type="pres">
      <dgm:prSet presAssocID="{3AFA4709-BBBA-46C8-A571-0F7A6FDBDD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42E1B529-3745-4F88-BD97-A920E1E00336}" type="pres">
      <dgm:prSet presAssocID="{3AFA4709-BBBA-46C8-A571-0F7A6FDBDD94}" presName="spaceRect" presStyleCnt="0"/>
      <dgm:spPr/>
    </dgm:pt>
    <dgm:pt modelId="{9B4C9BE7-4946-45D2-93E8-BB30070E7E67}" type="pres">
      <dgm:prSet presAssocID="{3AFA4709-BBBA-46C8-A571-0F7A6FDBDD94}" presName="parTx" presStyleLbl="revTx" presStyleIdx="0" presStyleCnt="4">
        <dgm:presLayoutVars>
          <dgm:chMax val="0"/>
          <dgm:chPref val="0"/>
        </dgm:presLayoutVars>
      </dgm:prSet>
      <dgm:spPr/>
    </dgm:pt>
    <dgm:pt modelId="{38DE4AB9-2CDA-49E5-9366-A39AC8967BB0}" type="pres">
      <dgm:prSet presAssocID="{57E002E0-0312-448B-9D67-41641C22956A}" presName="sibTrans" presStyleCnt="0"/>
      <dgm:spPr/>
    </dgm:pt>
    <dgm:pt modelId="{E3BDB32A-DC6D-4E02-B882-8C41920B7024}" type="pres">
      <dgm:prSet presAssocID="{358D680B-74DB-4243-A3EB-3D3A5C0AAB7B}" presName="compNode" presStyleCnt="0"/>
      <dgm:spPr/>
    </dgm:pt>
    <dgm:pt modelId="{45157758-2C71-4E78-97A8-757C8811163F}" type="pres">
      <dgm:prSet presAssocID="{358D680B-74DB-4243-A3EB-3D3A5C0AAB7B}" presName="bgRect" presStyleLbl="bgShp" presStyleIdx="1" presStyleCnt="4"/>
      <dgm:spPr/>
    </dgm:pt>
    <dgm:pt modelId="{60B5A063-801B-4C74-AC88-101E46010885}" type="pres">
      <dgm:prSet presAssocID="{358D680B-74DB-4243-A3EB-3D3A5C0AAB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02F36EC-C0A4-4107-8B54-1B4A29D4A33B}" type="pres">
      <dgm:prSet presAssocID="{358D680B-74DB-4243-A3EB-3D3A5C0AAB7B}" presName="spaceRect" presStyleCnt="0"/>
      <dgm:spPr/>
    </dgm:pt>
    <dgm:pt modelId="{31F094AE-2A7B-49A5-B032-A84C527DB083}" type="pres">
      <dgm:prSet presAssocID="{358D680B-74DB-4243-A3EB-3D3A5C0AAB7B}" presName="parTx" presStyleLbl="revTx" presStyleIdx="1" presStyleCnt="4">
        <dgm:presLayoutVars>
          <dgm:chMax val="0"/>
          <dgm:chPref val="0"/>
        </dgm:presLayoutVars>
      </dgm:prSet>
      <dgm:spPr/>
    </dgm:pt>
    <dgm:pt modelId="{BC1026B6-BD53-4AD2-B608-6C5B0C34DD4F}" type="pres">
      <dgm:prSet presAssocID="{0327751F-7B4E-4B49-B344-E77BB98D94CC}" presName="sibTrans" presStyleCnt="0"/>
      <dgm:spPr/>
    </dgm:pt>
    <dgm:pt modelId="{60A702FD-1D29-4884-86E9-E13333A771C9}" type="pres">
      <dgm:prSet presAssocID="{93C7F385-04D6-40CD-B46D-6B6246E7C06A}" presName="compNode" presStyleCnt="0"/>
      <dgm:spPr/>
    </dgm:pt>
    <dgm:pt modelId="{62AC4709-290B-4B84-9738-972CDE71D5EC}" type="pres">
      <dgm:prSet presAssocID="{93C7F385-04D6-40CD-B46D-6B6246E7C06A}" presName="bgRect" presStyleLbl="bgShp" presStyleIdx="2" presStyleCnt="4"/>
      <dgm:spPr/>
    </dgm:pt>
    <dgm:pt modelId="{08E8727A-2631-4A91-8D19-9EB333EF0668}" type="pres">
      <dgm:prSet presAssocID="{93C7F385-04D6-40CD-B46D-6B6246E7C0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17EB1BE7-6152-4513-B6C1-331304601621}" type="pres">
      <dgm:prSet presAssocID="{93C7F385-04D6-40CD-B46D-6B6246E7C06A}" presName="spaceRect" presStyleCnt="0"/>
      <dgm:spPr/>
    </dgm:pt>
    <dgm:pt modelId="{78A55B61-2E5D-4774-A6C9-932C507528CB}" type="pres">
      <dgm:prSet presAssocID="{93C7F385-04D6-40CD-B46D-6B6246E7C06A}" presName="parTx" presStyleLbl="revTx" presStyleIdx="2" presStyleCnt="4">
        <dgm:presLayoutVars>
          <dgm:chMax val="0"/>
          <dgm:chPref val="0"/>
        </dgm:presLayoutVars>
      </dgm:prSet>
      <dgm:spPr/>
    </dgm:pt>
    <dgm:pt modelId="{7C0A195C-0AFD-45E8-A219-97A0773FC4F7}" type="pres">
      <dgm:prSet presAssocID="{9AB633B0-0E53-44F2-9DE2-1775661B5947}" presName="sibTrans" presStyleCnt="0"/>
      <dgm:spPr/>
    </dgm:pt>
    <dgm:pt modelId="{7A4E36BA-E0D2-48E9-BD9D-6BC2E954624E}" type="pres">
      <dgm:prSet presAssocID="{66E61948-A863-4F1E-A62E-DB9CCEE42F5A}" presName="compNode" presStyleCnt="0"/>
      <dgm:spPr/>
    </dgm:pt>
    <dgm:pt modelId="{48C76E8C-00F1-4AD3-B32E-CE34AE725C19}" type="pres">
      <dgm:prSet presAssocID="{66E61948-A863-4F1E-A62E-DB9CCEE42F5A}" presName="bgRect" presStyleLbl="bgShp" presStyleIdx="3" presStyleCnt="4"/>
      <dgm:spPr/>
    </dgm:pt>
    <dgm:pt modelId="{8F165186-BA3B-48FE-AC02-EB6F8AA9E5E0}" type="pres">
      <dgm:prSet presAssocID="{66E61948-A863-4F1E-A62E-DB9CCEE42F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F68FB7B4-E102-482A-A71F-ABECE940D716}" type="pres">
      <dgm:prSet presAssocID="{66E61948-A863-4F1E-A62E-DB9CCEE42F5A}" presName="spaceRect" presStyleCnt="0"/>
      <dgm:spPr/>
    </dgm:pt>
    <dgm:pt modelId="{9B94C747-B917-44D1-B766-BB7542964E6D}" type="pres">
      <dgm:prSet presAssocID="{66E61948-A863-4F1E-A62E-DB9CCEE42F5A}" presName="parTx" presStyleLbl="revTx" presStyleIdx="3" presStyleCnt="4">
        <dgm:presLayoutVars>
          <dgm:chMax val="0"/>
          <dgm:chPref val="0"/>
        </dgm:presLayoutVars>
      </dgm:prSet>
      <dgm:spPr/>
    </dgm:pt>
  </dgm:ptLst>
  <dgm:cxnLst>
    <dgm:cxn modelId="{2BE48721-2E9C-4E4C-8F4C-99278E019678}" type="presOf" srcId="{DAED4683-555B-461E-AA53-E629AD018D58}" destId="{BBDA0C18-91DF-41E4-92AC-FD07E7B54980}" srcOrd="0" destOrd="0" presId="urn:microsoft.com/office/officeart/2018/2/layout/IconVerticalSolidList"/>
    <dgm:cxn modelId="{AF27FD29-E152-457A-9BBE-52E2C7B3CAAD}" type="presOf" srcId="{93C7F385-04D6-40CD-B46D-6B6246E7C06A}" destId="{78A55B61-2E5D-4774-A6C9-932C507528CB}" srcOrd="0" destOrd="0" presId="urn:microsoft.com/office/officeart/2018/2/layout/IconVerticalSolidList"/>
    <dgm:cxn modelId="{BE0BFD41-7C4B-4321-8599-FAE51AB06368}" srcId="{DAED4683-555B-461E-AA53-E629AD018D58}" destId="{3AFA4709-BBBA-46C8-A571-0F7A6FDBDD94}" srcOrd="0" destOrd="0" parTransId="{DA2F0A3F-F098-455C-96AE-8D0BBB14A0AB}" sibTransId="{57E002E0-0312-448B-9D67-41641C22956A}"/>
    <dgm:cxn modelId="{AC7C0E63-2539-45DE-AAC7-96D999490203}" type="presOf" srcId="{66E61948-A863-4F1E-A62E-DB9CCEE42F5A}" destId="{9B94C747-B917-44D1-B766-BB7542964E6D}" srcOrd="0" destOrd="0" presId="urn:microsoft.com/office/officeart/2018/2/layout/IconVerticalSolidList"/>
    <dgm:cxn modelId="{44D12943-943E-41EA-B2D4-7EA3853E2B8B}" type="presOf" srcId="{358D680B-74DB-4243-A3EB-3D3A5C0AAB7B}" destId="{31F094AE-2A7B-49A5-B032-A84C527DB083}" srcOrd="0" destOrd="0" presId="urn:microsoft.com/office/officeart/2018/2/layout/IconVerticalSolidList"/>
    <dgm:cxn modelId="{46887056-CA26-4366-8F0A-5F07ADF34F54}" srcId="{DAED4683-555B-461E-AA53-E629AD018D58}" destId="{66E61948-A863-4F1E-A62E-DB9CCEE42F5A}" srcOrd="3" destOrd="0" parTransId="{A59F5096-F6B8-4EBB-95C8-AC444C9FB773}" sibTransId="{CCD069A6-0496-4BAE-BA6E-69BC07088FF7}"/>
    <dgm:cxn modelId="{CA14C48B-6ACE-4DE9-BEC5-BDDC1695B0FE}" srcId="{DAED4683-555B-461E-AA53-E629AD018D58}" destId="{93C7F385-04D6-40CD-B46D-6B6246E7C06A}" srcOrd="2" destOrd="0" parTransId="{91E20EEA-A613-4BAD-B1C6-9E17B13EA098}" sibTransId="{9AB633B0-0E53-44F2-9DE2-1775661B5947}"/>
    <dgm:cxn modelId="{5E7AF6C0-348E-4848-896F-E7B78F9633E4}" type="presOf" srcId="{3AFA4709-BBBA-46C8-A571-0F7A6FDBDD94}" destId="{9B4C9BE7-4946-45D2-93E8-BB30070E7E67}" srcOrd="0" destOrd="0" presId="urn:microsoft.com/office/officeart/2018/2/layout/IconVerticalSolidList"/>
    <dgm:cxn modelId="{9BA914DD-59F8-4333-B8FA-DC9868D4C6A4}" srcId="{DAED4683-555B-461E-AA53-E629AD018D58}" destId="{358D680B-74DB-4243-A3EB-3D3A5C0AAB7B}" srcOrd="1" destOrd="0" parTransId="{4526C0E5-642B-47F9-8AAD-22FCDDD23BC0}" sibTransId="{0327751F-7B4E-4B49-B344-E77BB98D94CC}"/>
    <dgm:cxn modelId="{E6FE61CD-42AD-452D-B935-7688B3B6BE92}" type="presParOf" srcId="{BBDA0C18-91DF-41E4-92AC-FD07E7B54980}" destId="{0B1B11A5-6BB8-4CDF-810A-FAEBA5C6D085}" srcOrd="0" destOrd="0" presId="urn:microsoft.com/office/officeart/2018/2/layout/IconVerticalSolidList"/>
    <dgm:cxn modelId="{A1CEA4E7-04F7-4017-83BA-11910EED57A2}" type="presParOf" srcId="{0B1B11A5-6BB8-4CDF-810A-FAEBA5C6D085}" destId="{8A7D8D3A-5865-4718-A2DF-3281BF54BB0F}" srcOrd="0" destOrd="0" presId="urn:microsoft.com/office/officeart/2018/2/layout/IconVerticalSolidList"/>
    <dgm:cxn modelId="{1EA3C5C8-C84B-4C6C-B2DB-AC0228A58955}" type="presParOf" srcId="{0B1B11A5-6BB8-4CDF-810A-FAEBA5C6D085}" destId="{6CE3959F-CE3B-4257-88DC-FF03E2E13CF1}" srcOrd="1" destOrd="0" presId="urn:microsoft.com/office/officeart/2018/2/layout/IconVerticalSolidList"/>
    <dgm:cxn modelId="{C70A7822-5C37-495F-BF96-408EFAFCDDED}" type="presParOf" srcId="{0B1B11A5-6BB8-4CDF-810A-FAEBA5C6D085}" destId="{42E1B529-3745-4F88-BD97-A920E1E00336}" srcOrd="2" destOrd="0" presId="urn:microsoft.com/office/officeart/2018/2/layout/IconVerticalSolidList"/>
    <dgm:cxn modelId="{AB611CC4-C39A-4ECC-9CF1-44E5D8C4D471}" type="presParOf" srcId="{0B1B11A5-6BB8-4CDF-810A-FAEBA5C6D085}" destId="{9B4C9BE7-4946-45D2-93E8-BB30070E7E67}" srcOrd="3" destOrd="0" presId="urn:microsoft.com/office/officeart/2018/2/layout/IconVerticalSolidList"/>
    <dgm:cxn modelId="{E0F4846F-BDCE-4AC4-80E6-E74BFE0DCC20}" type="presParOf" srcId="{BBDA0C18-91DF-41E4-92AC-FD07E7B54980}" destId="{38DE4AB9-2CDA-49E5-9366-A39AC8967BB0}" srcOrd="1" destOrd="0" presId="urn:microsoft.com/office/officeart/2018/2/layout/IconVerticalSolidList"/>
    <dgm:cxn modelId="{182E2CEE-E798-466D-9894-902236D600DD}" type="presParOf" srcId="{BBDA0C18-91DF-41E4-92AC-FD07E7B54980}" destId="{E3BDB32A-DC6D-4E02-B882-8C41920B7024}" srcOrd="2" destOrd="0" presId="urn:microsoft.com/office/officeart/2018/2/layout/IconVerticalSolidList"/>
    <dgm:cxn modelId="{549ECDD8-787C-42E5-BEDC-9CAC577D7613}" type="presParOf" srcId="{E3BDB32A-DC6D-4E02-B882-8C41920B7024}" destId="{45157758-2C71-4E78-97A8-757C8811163F}" srcOrd="0" destOrd="0" presId="urn:microsoft.com/office/officeart/2018/2/layout/IconVerticalSolidList"/>
    <dgm:cxn modelId="{2500CFAC-3AE0-43C7-B56C-F6801E0E58ED}" type="presParOf" srcId="{E3BDB32A-DC6D-4E02-B882-8C41920B7024}" destId="{60B5A063-801B-4C74-AC88-101E46010885}" srcOrd="1" destOrd="0" presId="urn:microsoft.com/office/officeart/2018/2/layout/IconVerticalSolidList"/>
    <dgm:cxn modelId="{CC56DEC2-8909-4685-8BC4-9C1024D08DAE}" type="presParOf" srcId="{E3BDB32A-DC6D-4E02-B882-8C41920B7024}" destId="{302F36EC-C0A4-4107-8B54-1B4A29D4A33B}" srcOrd="2" destOrd="0" presId="urn:microsoft.com/office/officeart/2018/2/layout/IconVerticalSolidList"/>
    <dgm:cxn modelId="{B79ADE85-8912-442F-9563-C400458052C5}" type="presParOf" srcId="{E3BDB32A-DC6D-4E02-B882-8C41920B7024}" destId="{31F094AE-2A7B-49A5-B032-A84C527DB083}" srcOrd="3" destOrd="0" presId="urn:microsoft.com/office/officeart/2018/2/layout/IconVerticalSolidList"/>
    <dgm:cxn modelId="{B697E72F-FE3F-4C84-9811-7223BDF8C26D}" type="presParOf" srcId="{BBDA0C18-91DF-41E4-92AC-FD07E7B54980}" destId="{BC1026B6-BD53-4AD2-B608-6C5B0C34DD4F}" srcOrd="3" destOrd="0" presId="urn:microsoft.com/office/officeart/2018/2/layout/IconVerticalSolidList"/>
    <dgm:cxn modelId="{8593E98A-5740-4D27-BAF5-4405F9EB35DB}" type="presParOf" srcId="{BBDA0C18-91DF-41E4-92AC-FD07E7B54980}" destId="{60A702FD-1D29-4884-86E9-E13333A771C9}" srcOrd="4" destOrd="0" presId="urn:microsoft.com/office/officeart/2018/2/layout/IconVerticalSolidList"/>
    <dgm:cxn modelId="{5DE79604-F39F-4A57-A461-FF530B0D4963}" type="presParOf" srcId="{60A702FD-1D29-4884-86E9-E13333A771C9}" destId="{62AC4709-290B-4B84-9738-972CDE71D5EC}" srcOrd="0" destOrd="0" presId="urn:microsoft.com/office/officeart/2018/2/layout/IconVerticalSolidList"/>
    <dgm:cxn modelId="{E1FBEECC-1168-4766-BEE7-B3FF454DF452}" type="presParOf" srcId="{60A702FD-1D29-4884-86E9-E13333A771C9}" destId="{08E8727A-2631-4A91-8D19-9EB333EF0668}" srcOrd="1" destOrd="0" presId="urn:microsoft.com/office/officeart/2018/2/layout/IconVerticalSolidList"/>
    <dgm:cxn modelId="{C7720B6F-2251-4C11-8672-AC552AEF9749}" type="presParOf" srcId="{60A702FD-1D29-4884-86E9-E13333A771C9}" destId="{17EB1BE7-6152-4513-B6C1-331304601621}" srcOrd="2" destOrd="0" presId="urn:microsoft.com/office/officeart/2018/2/layout/IconVerticalSolidList"/>
    <dgm:cxn modelId="{4C994E5B-206C-4BFB-A733-AD029F5FC13F}" type="presParOf" srcId="{60A702FD-1D29-4884-86E9-E13333A771C9}" destId="{78A55B61-2E5D-4774-A6C9-932C507528CB}" srcOrd="3" destOrd="0" presId="urn:microsoft.com/office/officeart/2018/2/layout/IconVerticalSolidList"/>
    <dgm:cxn modelId="{F9CF84E6-74AB-41B2-8CE3-F86DDB01DA6E}" type="presParOf" srcId="{BBDA0C18-91DF-41E4-92AC-FD07E7B54980}" destId="{7C0A195C-0AFD-45E8-A219-97A0773FC4F7}" srcOrd="5" destOrd="0" presId="urn:microsoft.com/office/officeart/2018/2/layout/IconVerticalSolidList"/>
    <dgm:cxn modelId="{2A0B5269-DFC1-4CCF-A05B-9444316A5A57}" type="presParOf" srcId="{BBDA0C18-91DF-41E4-92AC-FD07E7B54980}" destId="{7A4E36BA-E0D2-48E9-BD9D-6BC2E954624E}" srcOrd="6" destOrd="0" presId="urn:microsoft.com/office/officeart/2018/2/layout/IconVerticalSolidList"/>
    <dgm:cxn modelId="{DEAD4AFC-31D8-4C6D-A4DC-BC29339EE776}" type="presParOf" srcId="{7A4E36BA-E0D2-48E9-BD9D-6BC2E954624E}" destId="{48C76E8C-00F1-4AD3-B32E-CE34AE725C19}" srcOrd="0" destOrd="0" presId="urn:microsoft.com/office/officeart/2018/2/layout/IconVerticalSolidList"/>
    <dgm:cxn modelId="{E60E4DE7-8139-4492-BA46-EF30AD13A215}" type="presParOf" srcId="{7A4E36BA-E0D2-48E9-BD9D-6BC2E954624E}" destId="{8F165186-BA3B-48FE-AC02-EB6F8AA9E5E0}" srcOrd="1" destOrd="0" presId="urn:microsoft.com/office/officeart/2018/2/layout/IconVerticalSolidList"/>
    <dgm:cxn modelId="{6A0E20D7-BB2A-41EE-8E68-CEBD43BBA3BC}" type="presParOf" srcId="{7A4E36BA-E0D2-48E9-BD9D-6BC2E954624E}" destId="{F68FB7B4-E102-482A-A71F-ABECE940D716}" srcOrd="2" destOrd="0" presId="urn:microsoft.com/office/officeart/2018/2/layout/IconVerticalSolidList"/>
    <dgm:cxn modelId="{152E41E0-98FF-44DC-9533-EB067C1CAAA5}" type="presParOf" srcId="{7A4E36BA-E0D2-48E9-BD9D-6BC2E954624E}" destId="{9B94C747-B917-44D1-B766-BB7542964E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ED4683-555B-461E-AA53-E629AD018D5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AFA4709-BBBA-46C8-A571-0F7A6FDBDD94}">
      <dgm:prSet/>
      <dgm:spPr/>
      <dgm:t>
        <a:bodyPr/>
        <a:lstStyle/>
        <a:p>
          <a:r>
            <a:rPr lang="en-GB" dirty="0"/>
            <a:t>Create a quantitative form of the research question.</a:t>
          </a:r>
          <a:endParaRPr lang="en-US" dirty="0"/>
        </a:p>
      </dgm:t>
    </dgm:pt>
    <dgm:pt modelId="{DA2F0A3F-F098-455C-96AE-8D0BBB14A0AB}" type="parTrans" cxnId="{BE0BFD41-7C4B-4321-8599-FAE51AB06368}">
      <dgm:prSet/>
      <dgm:spPr/>
      <dgm:t>
        <a:bodyPr/>
        <a:lstStyle/>
        <a:p>
          <a:endParaRPr lang="en-US"/>
        </a:p>
      </dgm:t>
    </dgm:pt>
    <dgm:pt modelId="{57E002E0-0312-448B-9D67-41641C22956A}" type="sibTrans" cxnId="{BE0BFD41-7C4B-4321-8599-FAE51AB06368}">
      <dgm:prSet/>
      <dgm:spPr/>
      <dgm:t>
        <a:bodyPr/>
        <a:lstStyle/>
        <a:p>
          <a:endParaRPr lang="en-US"/>
        </a:p>
      </dgm:t>
    </dgm:pt>
    <dgm:pt modelId="{358D680B-74DB-4243-A3EB-3D3A5C0AAB7B}">
      <dgm:prSet/>
      <dgm:spPr/>
      <dgm:t>
        <a:bodyPr/>
        <a:lstStyle/>
        <a:p>
          <a:r>
            <a:rPr lang="en-GB" dirty="0"/>
            <a:t>Plan the analysis, number of observations, and the data collection method.</a:t>
          </a:r>
          <a:endParaRPr lang="en-US" dirty="0"/>
        </a:p>
      </dgm:t>
    </dgm:pt>
    <dgm:pt modelId="{4526C0E5-642B-47F9-8AAD-22FCDDD23BC0}" type="parTrans" cxnId="{9BA914DD-59F8-4333-B8FA-DC9868D4C6A4}">
      <dgm:prSet/>
      <dgm:spPr/>
      <dgm:t>
        <a:bodyPr/>
        <a:lstStyle/>
        <a:p>
          <a:endParaRPr lang="en-US"/>
        </a:p>
      </dgm:t>
    </dgm:pt>
    <dgm:pt modelId="{0327751F-7B4E-4B49-B344-E77BB98D94CC}" type="sibTrans" cxnId="{9BA914DD-59F8-4333-B8FA-DC9868D4C6A4}">
      <dgm:prSet/>
      <dgm:spPr/>
      <dgm:t>
        <a:bodyPr/>
        <a:lstStyle/>
        <a:p>
          <a:endParaRPr lang="en-US"/>
        </a:p>
      </dgm:t>
    </dgm:pt>
    <dgm:pt modelId="{93C7F385-04D6-40CD-B46D-6B6246E7C06A}">
      <dgm:prSet/>
      <dgm:spPr/>
      <dgm:t>
        <a:bodyPr/>
        <a:lstStyle/>
        <a:p>
          <a:r>
            <a:rPr lang="en-GB" dirty="0"/>
            <a:t>Collect, clean and prepare the data.</a:t>
          </a:r>
          <a:endParaRPr lang="en-US" dirty="0"/>
        </a:p>
      </dgm:t>
    </dgm:pt>
    <dgm:pt modelId="{91E20EEA-A613-4BAD-B1C6-9E17B13EA098}" type="parTrans" cxnId="{CA14C48B-6ACE-4DE9-BEC5-BDDC1695B0FE}">
      <dgm:prSet/>
      <dgm:spPr/>
      <dgm:t>
        <a:bodyPr/>
        <a:lstStyle/>
        <a:p>
          <a:endParaRPr lang="en-US"/>
        </a:p>
      </dgm:t>
    </dgm:pt>
    <dgm:pt modelId="{9AB633B0-0E53-44F2-9DE2-1775661B5947}" type="sibTrans" cxnId="{CA14C48B-6ACE-4DE9-BEC5-BDDC1695B0FE}">
      <dgm:prSet/>
      <dgm:spPr/>
      <dgm:t>
        <a:bodyPr/>
        <a:lstStyle/>
        <a:p>
          <a:endParaRPr lang="en-US"/>
        </a:p>
      </dgm:t>
    </dgm:pt>
    <dgm:pt modelId="{66E61948-A863-4F1E-A62E-DB9CCEE42F5A}">
      <dgm:prSet/>
      <dgm:spPr/>
      <dgm:t>
        <a:bodyPr/>
        <a:lstStyle/>
        <a:p>
          <a:r>
            <a:rPr lang="en-GB" dirty="0"/>
            <a:t>Perform and validate the statistical analysis.</a:t>
          </a:r>
          <a:endParaRPr lang="en-US" dirty="0"/>
        </a:p>
      </dgm:t>
    </dgm:pt>
    <dgm:pt modelId="{A59F5096-F6B8-4EBB-95C8-AC444C9FB773}" type="parTrans" cxnId="{46887056-CA26-4366-8F0A-5F07ADF34F54}">
      <dgm:prSet/>
      <dgm:spPr/>
      <dgm:t>
        <a:bodyPr/>
        <a:lstStyle/>
        <a:p>
          <a:endParaRPr lang="en-US"/>
        </a:p>
      </dgm:t>
    </dgm:pt>
    <dgm:pt modelId="{CCD069A6-0496-4BAE-BA6E-69BC07088FF7}" type="sibTrans" cxnId="{46887056-CA26-4366-8F0A-5F07ADF34F54}">
      <dgm:prSet/>
      <dgm:spPr/>
      <dgm:t>
        <a:bodyPr/>
        <a:lstStyle/>
        <a:p>
          <a:endParaRPr lang="en-US"/>
        </a:p>
      </dgm:t>
    </dgm:pt>
    <dgm:pt modelId="{BBDA0C18-91DF-41E4-92AC-FD07E7B54980}" type="pres">
      <dgm:prSet presAssocID="{DAED4683-555B-461E-AA53-E629AD018D58}" presName="root" presStyleCnt="0">
        <dgm:presLayoutVars>
          <dgm:dir/>
          <dgm:resizeHandles val="exact"/>
        </dgm:presLayoutVars>
      </dgm:prSet>
      <dgm:spPr/>
    </dgm:pt>
    <dgm:pt modelId="{0B1B11A5-6BB8-4CDF-810A-FAEBA5C6D085}" type="pres">
      <dgm:prSet presAssocID="{3AFA4709-BBBA-46C8-A571-0F7A6FDBDD94}" presName="compNode" presStyleCnt="0"/>
      <dgm:spPr/>
    </dgm:pt>
    <dgm:pt modelId="{8A7D8D3A-5865-4718-A2DF-3281BF54BB0F}" type="pres">
      <dgm:prSet presAssocID="{3AFA4709-BBBA-46C8-A571-0F7A6FDBDD94}" presName="bgRect" presStyleLbl="bgShp" presStyleIdx="0" presStyleCnt="4"/>
      <dgm:spPr/>
    </dgm:pt>
    <dgm:pt modelId="{6CE3959F-CE3B-4257-88DC-FF03E2E13CF1}" type="pres">
      <dgm:prSet presAssocID="{3AFA4709-BBBA-46C8-A571-0F7A6FDBDD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42E1B529-3745-4F88-BD97-A920E1E00336}" type="pres">
      <dgm:prSet presAssocID="{3AFA4709-BBBA-46C8-A571-0F7A6FDBDD94}" presName="spaceRect" presStyleCnt="0"/>
      <dgm:spPr/>
    </dgm:pt>
    <dgm:pt modelId="{9B4C9BE7-4946-45D2-93E8-BB30070E7E67}" type="pres">
      <dgm:prSet presAssocID="{3AFA4709-BBBA-46C8-A571-0F7A6FDBDD94}" presName="parTx" presStyleLbl="revTx" presStyleIdx="0" presStyleCnt="4">
        <dgm:presLayoutVars>
          <dgm:chMax val="0"/>
          <dgm:chPref val="0"/>
        </dgm:presLayoutVars>
      </dgm:prSet>
      <dgm:spPr/>
    </dgm:pt>
    <dgm:pt modelId="{38DE4AB9-2CDA-49E5-9366-A39AC8967BB0}" type="pres">
      <dgm:prSet presAssocID="{57E002E0-0312-448B-9D67-41641C22956A}" presName="sibTrans" presStyleCnt="0"/>
      <dgm:spPr/>
    </dgm:pt>
    <dgm:pt modelId="{E3BDB32A-DC6D-4E02-B882-8C41920B7024}" type="pres">
      <dgm:prSet presAssocID="{358D680B-74DB-4243-A3EB-3D3A5C0AAB7B}" presName="compNode" presStyleCnt="0"/>
      <dgm:spPr/>
    </dgm:pt>
    <dgm:pt modelId="{45157758-2C71-4E78-97A8-757C8811163F}" type="pres">
      <dgm:prSet presAssocID="{358D680B-74DB-4243-A3EB-3D3A5C0AAB7B}" presName="bgRect" presStyleLbl="bgShp" presStyleIdx="1" presStyleCnt="4"/>
      <dgm:spPr/>
    </dgm:pt>
    <dgm:pt modelId="{60B5A063-801B-4C74-AC88-101E46010885}" type="pres">
      <dgm:prSet presAssocID="{358D680B-74DB-4243-A3EB-3D3A5C0AAB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02F36EC-C0A4-4107-8B54-1B4A29D4A33B}" type="pres">
      <dgm:prSet presAssocID="{358D680B-74DB-4243-A3EB-3D3A5C0AAB7B}" presName="spaceRect" presStyleCnt="0"/>
      <dgm:spPr/>
    </dgm:pt>
    <dgm:pt modelId="{31F094AE-2A7B-49A5-B032-A84C527DB083}" type="pres">
      <dgm:prSet presAssocID="{358D680B-74DB-4243-A3EB-3D3A5C0AAB7B}" presName="parTx" presStyleLbl="revTx" presStyleIdx="1" presStyleCnt="4">
        <dgm:presLayoutVars>
          <dgm:chMax val="0"/>
          <dgm:chPref val="0"/>
        </dgm:presLayoutVars>
      </dgm:prSet>
      <dgm:spPr/>
    </dgm:pt>
    <dgm:pt modelId="{BC1026B6-BD53-4AD2-B608-6C5B0C34DD4F}" type="pres">
      <dgm:prSet presAssocID="{0327751F-7B4E-4B49-B344-E77BB98D94CC}" presName="sibTrans" presStyleCnt="0"/>
      <dgm:spPr/>
    </dgm:pt>
    <dgm:pt modelId="{60A702FD-1D29-4884-86E9-E13333A771C9}" type="pres">
      <dgm:prSet presAssocID="{93C7F385-04D6-40CD-B46D-6B6246E7C06A}" presName="compNode" presStyleCnt="0"/>
      <dgm:spPr/>
    </dgm:pt>
    <dgm:pt modelId="{62AC4709-290B-4B84-9738-972CDE71D5EC}" type="pres">
      <dgm:prSet presAssocID="{93C7F385-04D6-40CD-B46D-6B6246E7C06A}" presName="bgRect" presStyleLbl="bgShp" presStyleIdx="2" presStyleCnt="4"/>
      <dgm:spPr/>
    </dgm:pt>
    <dgm:pt modelId="{08E8727A-2631-4A91-8D19-9EB333EF0668}" type="pres">
      <dgm:prSet presAssocID="{93C7F385-04D6-40CD-B46D-6B6246E7C0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17EB1BE7-6152-4513-B6C1-331304601621}" type="pres">
      <dgm:prSet presAssocID="{93C7F385-04D6-40CD-B46D-6B6246E7C06A}" presName="spaceRect" presStyleCnt="0"/>
      <dgm:spPr/>
    </dgm:pt>
    <dgm:pt modelId="{78A55B61-2E5D-4774-A6C9-932C507528CB}" type="pres">
      <dgm:prSet presAssocID="{93C7F385-04D6-40CD-B46D-6B6246E7C06A}" presName="parTx" presStyleLbl="revTx" presStyleIdx="2" presStyleCnt="4">
        <dgm:presLayoutVars>
          <dgm:chMax val="0"/>
          <dgm:chPref val="0"/>
        </dgm:presLayoutVars>
      </dgm:prSet>
      <dgm:spPr/>
    </dgm:pt>
    <dgm:pt modelId="{7C0A195C-0AFD-45E8-A219-97A0773FC4F7}" type="pres">
      <dgm:prSet presAssocID="{9AB633B0-0E53-44F2-9DE2-1775661B5947}" presName="sibTrans" presStyleCnt="0"/>
      <dgm:spPr/>
    </dgm:pt>
    <dgm:pt modelId="{7A4E36BA-E0D2-48E9-BD9D-6BC2E954624E}" type="pres">
      <dgm:prSet presAssocID="{66E61948-A863-4F1E-A62E-DB9CCEE42F5A}" presName="compNode" presStyleCnt="0"/>
      <dgm:spPr/>
    </dgm:pt>
    <dgm:pt modelId="{48C76E8C-00F1-4AD3-B32E-CE34AE725C19}" type="pres">
      <dgm:prSet presAssocID="{66E61948-A863-4F1E-A62E-DB9CCEE42F5A}" presName="bgRect" presStyleLbl="bgShp" presStyleIdx="3" presStyleCnt="4"/>
      <dgm:spPr/>
    </dgm:pt>
    <dgm:pt modelId="{8F165186-BA3B-48FE-AC02-EB6F8AA9E5E0}" type="pres">
      <dgm:prSet presAssocID="{66E61948-A863-4F1E-A62E-DB9CCEE42F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F68FB7B4-E102-482A-A71F-ABECE940D716}" type="pres">
      <dgm:prSet presAssocID="{66E61948-A863-4F1E-A62E-DB9CCEE42F5A}" presName="spaceRect" presStyleCnt="0"/>
      <dgm:spPr/>
    </dgm:pt>
    <dgm:pt modelId="{9B94C747-B917-44D1-B766-BB7542964E6D}" type="pres">
      <dgm:prSet presAssocID="{66E61948-A863-4F1E-A62E-DB9CCEE42F5A}" presName="parTx" presStyleLbl="revTx" presStyleIdx="3" presStyleCnt="4">
        <dgm:presLayoutVars>
          <dgm:chMax val="0"/>
          <dgm:chPref val="0"/>
        </dgm:presLayoutVars>
      </dgm:prSet>
      <dgm:spPr/>
    </dgm:pt>
  </dgm:ptLst>
  <dgm:cxnLst>
    <dgm:cxn modelId="{2BE48721-2E9C-4E4C-8F4C-99278E019678}" type="presOf" srcId="{DAED4683-555B-461E-AA53-E629AD018D58}" destId="{BBDA0C18-91DF-41E4-92AC-FD07E7B54980}" srcOrd="0" destOrd="0" presId="urn:microsoft.com/office/officeart/2018/2/layout/IconVerticalSolidList"/>
    <dgm:cxn modelId="{AF27FD29-E152-457A-9BBE-52E2C7B3CAAD}" type="presOf" srcId="{93C7F385-04D6-40CD-B46D-6B6246E7C06A}" destId="{78A55B61-2E5D-4774-A6C9-932C507528CB}" srcOrd="0" destOrd="0" presId="urn:microsoft.com/office/officeart/2018/2/layout/IconVerticalSolidList"/>
    <dgm:cxn modelId="{BE0BFD41-7C4B-4321-8599-FAE51AB06368}" srcId="{DAED4683-555B-461E-AA53-E629AD018D58}" destId="{3AFA4709-BBBA-46C8-A571-0F7A6FDBDD94}" srcOrd="0" destOrd="0" parTransId="{DA2F0A3F-F098-455C-96AE-8D0BBB14A0AB}" sibTransId="{57E002E0-0312-448B-9D67-41641C22956A}"/>
    <dgm:cxn modelId="{AC7C0E63-2539-45DE-AAC7-96D999490203}" type="presOf" srcId="{66E61948-A863-4F1E-A62E-DB9CCEE42F5A}" destId="{9B94C747-B917-44D1-B766-BB7542964E6D}" srcOrd="0" destOrd="0" presId="urn:microsoft.com/office/officeart/2018/2/layout/IconVerticalSolidList"/>
    <dgm:cxn modelId="{44D12943-943E-41EA-B2D4-7EA3853E2B8B}" type="presOf" srcId="{358D680B-74DB-4243-A3EB-3D3A5C0AAB7B}" destId="{31F094AE-2A7B-49A5-B032-A84C527DB083}" srcOrd="0" destOrd="0" presId="urn:microsoft.com/office/officeart/2018/2/layout/IconVerticalSolidList"/>
    <dgm:cxn modelId="{46887056-CA26-4366-8F0A-5F07ADF34F54}" srcId="{DAED4683-555B-461E-AA53-E629AD018D58}" destId="{66E61948-A863-4F1E-A62E-DB9CCEE42F5A}" srcOrd="3" destOrd="0" parTransId="{A59F5096-F6B8-4EBB-95C8-AC444C9FB773}" sibTransId="{CCD069A6-0496-4BAE-BA6E-69BC07088FF7}"/>
    <dgm:cxn modelId="{CA14C48B-6ACE-4DE9-BEC5-BDDC1695B0FE}" srcId="{DAED4683-555B-461E-AA53-E629AD018D58}" destId="{93C7F385-04D6-40CD-B46D-6B6246E7C06A}" srcOrd="2" destOrd="0" parTransId="{91E20EEA-A613-4BAD-B1C6-9E17B13EA098}" sibTransId="{9AB633B0-0E53-44F2-9DE2-1775661B5947}"/>
    <dgm:cxn modelId="{5E7AF6C0-348E-4848-896F-E7B78F9633E4}" type="presOf" srcId="{3AFA4709-BBBA-46C8-A571-0F7A6FDBDD94}" destId="{9B4C9BE7-4946-45D2-93E8-BB30070E7E67}" srcOrd="0" destOrd="0" presId="urn:microsoft.com/office/officeart/2018/2/layout/IconVerticalSolidList"/>
    <dgm:cxn modelId="{9BA914DD-59F8-4333-B8FA-DC9868D4C6A4}" srcId="{DAED4683-555B-461E-AA53-E629AD018D58}" destId="{358D680B-74DB-4243-A3EB-3D3A5C0AAB7B}" srcOrd="1" destOrd="0" parTransId="{4526C0E5-642B-47F9-8AAD-22FCDDD23BC0}" sibTransId="{0327751F-7B4E-4B49-B344-E77BB98D94CC}"/>
    <dgm:cxn modelId="{E6FE61CD-42AD-452D-B935-7688B3B6BE92}" type="presParOf" srcId="{BBDA0C18-91DF-41E4-92AC-FD07E7B54980}" destId="{0B1B11A5-6BB8-4CDF-810A-FAEBA5C6D085}" srcOrd="0" destOrd="0" presId="urn:microsoft.com/office/officeart/2018/2/layout/IconVerticalSolidList"/>
    <dgm:cxn modelId="{A1CEA4E7-04F7-4017-83BA-11910EED57A2}" type="presParOf" srcId="{0B1B11A5-6BB8-4CDF-810A-FAEBA5C6D085}" destId="{8A7D8D3A-5865-4718-A2DF-3281BF54BB0F}" srcOrd="0" destOrd="0" presId="urn:microsoft.com/office/officeart/2018/2/layout/IconVerticalSolidList"/>
    <dgm:cxn modelId="{1EA3C5C8-C84B-4C6C-B2DB-AC0228A58955}" type="presParOf" srcId="{0B1B11A5-6BB8-4CDF-810A-FAEBA5C6D085}" destId="{6CE3959F-CE3B-4257-88DC-FF03E2E13CF1}" srcOrd="1" destOrd="0" presId="urn:microsoft.com/office/officeart/2018/2/layout/IconVerticalSolidList"/>
    <dgm:cxn modelId="{C70A7822-5C37-495F-BF96-408EFAFCDDED}" type="presParOf" srcId="{0B1B11A5-6BB8-4CDF-810A-FAEBA5C6D085}" destId="{42E1B529-3745-4F88-BD97-A920E1E00336}" srcOrd="2" destOrd="0" presId="urn:microsoft.com/office/officeart/2018/2/layout/IconVerticalSolidList"/>
    <dgm:cxn modelId="{AB611CC4-C39A-4ECC-9CF1-44E5D8C4D471}" type="presParOf" srcId="{0B1B11A5-6BB8-4CDF-810A-FAEBA5C6D085}" destId="{9B4C9BE7-4946-45D2-93E8-BB30070E7E67}" srcOrd="3" destOrd="0" presId="urn:microsoft.com/office/officeart/2018/2/layout/IconVerticalSolidList"/>
    <dgm:cxn modelId="{E0F4846F-BDCE-4AC4-80E6-E74BFE0DCC20}" type="presParOf" srcId="{BBDA0C18-91DF-41E4-92AC-FD07E7B54980}" destId="{38DE4AB9-2CDA-49E5-9366-A39AC8967BB0}" srcOrd="1" destOrd="0" presId="urn:microsoft.com/office/officeart/2018/2/layout/IconVerticalSolidList"/>
    <dgm:cxn modelId="{182E2CEE-E798-466D-9894-902236D600DD}" type="presParOf" srcId="{BBDA0C18-91DF-41E4-92AC-FD07E7B54980}" destId="{E3BDB32A-DC6D-4E02-B882-8C41920B7024}" srcOrd="2" destOrd="0" presId="urn:microsoft.com/office/officeart/2018/2/layout/IconVerticalSolidList"/>
    <dgm:cxn modelId="{549ECDD8-787C-42E5-BEDC-9CAC577D7613}" type="presParOf" srcId="{E3BDB32A-DC6D-4E02-B882-8C41920B7024}" destId="{45157758-2C71-4E78-97A8-757C8811163F}" srcOrd="0" destOrd="0" presId="urn:microsoft.com/office/officeart/2018/2/layout/IconVerticalSolidList"/>
    <dgm:cxn modelId="{2500CFAC-3AE0-43C7-B56C-F6801E0E58ED}" type="presParOf" srcId="{E3BDB32A-DC6D-4E02-B882-8C41920B7024}" destId="{60B5A063-801B-4C74-AC88-101E46010885}" srcOrd="1" destOrd="0" presId="urn:microsoft.com/office/officeart/2018/2/layout/IconVerticalSolidList"/>
    <dgm:cxn modelId="{CC56DEC2-8909-4685-8BC4-9C1024D08DAE}" type="presParOf" srcId="{E3BDB32A-DC6D-4E02-B882-8C41920B7024}" destId="{302F36EC-C0A4-4107-8B54-1B4A29D4A33B}" srcOrd="2" destOrd="0" presId="urn:microsoft.com/office/officeart/2018/2/layout/IconVerticalSolidList"/>
    <dgm:cxn modelId="{B79ADE85-8912-442F-9563-C400458052C5}" type="presParOf" srcId="{E3BDB32A-DC6D-4E02-B882-8C41920B7024}" destId="{31F094AE-2A7B-49A5-B032-A84C527DB083}" srcOrd="3" destOrd="0" presId="urn:microsoft.com/office/officeart/2018/2/layout/IconVerticalSolidList"/>
    <dgm:cxn modelId="{B697E72F-FE3F-4C84-9811-7223BDF8C26D}" type="presParOf" srcId="{BBDA0C18-91DF-41E4-92AC-FD07E7B54980}" destId="{BC1026B6-BD53-4AD2-B608-6C5B0C34DD4F}" srcOrd="3" destOrd="0" presId="urn:microsoft.com/office/officeart/2018/2/layout/IconVerticalSolidList"/>
    <dgm:cxn modelId="{8593E98A-5740-4D27-BAF5-4405F9EB35DB}" type="presParOf" srcId="{BBDA0C18-91DF-41E4-92AC-FD07E7B54980}" destId="{60A702FD-1D29-4884-86E9-E13333A771C9}" srcOrd="4" destOrd="0" presId="urn:microsoft.com/office/officeart/2018/2/layout/IconVerticalSolidList"/>
    <dgm:cxn modelId="{5DE79604-F39F-4A57-A461-FF530B0D4963}" type="presParOf" srcId="{60A702FD-1D29-4884-86E9-E13333A771C9}" destId="{62AC4709-290B-4B84-9738-972CDE71D5EC}" srcOrd="0" destOrd="0" presId="urn:microsoft.com/office/officeart/2018/2/layout/IconVerticalSolidList"/>
    <dgm:cxn modelId="{E1FBEECC-1168-4766-BEE7-B3FF454DF452}" type="presParOf" srcId="{60A702FD-1D29-4884-86E9-E13333A771C9}" destId="{08E8727A-2631-4A91-8D19-9EB333EF0668}" srcOrd="1" destOrd="0" presId="urn:microsoft.com/office/officeart/2018/2/layout/IconVerticalSolidList"/>
    <dgm:cxn modelId="{C7720B6F-2251-4C11-8672-AC552AEF9749}" type="presParOf" srcId="{60A702FD-1D29-4884-86E9-E13333A771C9}" destId="{17EB1BE7-6152-4513-B6C1-331304601621}" srcOrd="2" destOrd="0" presId="urn:microsoft.com/office/officeart/2018/2/layout/IconVerticalSolidList"/>
    <dgm:cxn modelId="{4C994E5B-206C-4BFB-A733-AD029F5FC13F}" type="presParOf" srcId="{60A702FD-1D29-4884-86E9-E13333A771C9}" destId="{78A55B61-2E5D-4774-A6C9-932C507528CB}" srcOrd="3" destOrd="0" presId="urn:microsoft.com/office/officeart/2018/2/layout/IconVerticalSolidList"/>
    <dgm:cxn modelId="{F9CF84E6-74AB-41B2-8CE3-F86DDB01DA6E}" type="presParOf" srcId="{BBDA0C18-91DF-41E4-92AC-FD07E7B54980}" destId="{7C0A195C-0AFD-45E8-A219-97A0773FC4F7}" srcOrd="5" destOrd="0" presId="urn:microsoft.com/office/officeart/2018/2/layout/IconVerticalSolidList"/>
    <dgm:cxn modelId="{2A0B5269-DFC1-4CCF-A05B-9444316A5A57}" type="presParOf" srcId="{BBDA0C18-91DF-41E4-92AC-FD07E7B54980}" destId="{7A4E36BA-E0D2-48E9-BD9D-6BC2E954624E}" srcOrd="6" destOrd="0" presId="urn:microsoft.com/office/officeart/2018/2/layout/IconVerticalSolidList"/>
    <dgm:cxn modelId="{DEAD4AFC-31D8-4C6D-A4DC-BC29339EE776}" type="presParOf" srcId="{7A4E36BA-E0D2-48E9-BD9D-6BC2E954624E}" destId="{48C76E8C-00F1-4AD3-B32E-CE34AE725C19}" srcOrd="0" destOrd="0" presId="urn:microsoft.com/office/officeart/2018/2/layout/IconVerticalSolidList"/>
    <dgm:cxn modelId="{E60E4DE7-8139-4492-BA46-EF30AD13A215}" type="presParOf" srcId="{7A4E36BA-E0D2-48E9-BD9D-6BC2E954624E}" destId="{8F165186-BA3B-48FE-AC02-EB6F8AA9E5E0}" srcOrd="1" destOrd="0" presId="urn:microsoft.com/office/officeart/2018/2/layout/IconVerticalSolidList"/>
    <dgm:cxn modelId="{6A0E20D7-BB2A-41EE-8E68-CEBD43BBA3BC}" type="presParOf" srcId="{7A4E36BA-E0D2-48E9-BD9D-6BC2E954624E}" destId="{F68FB7B4-E102-482A-A71F-ABECE940D716}" srcOrd="2" destOrd="0" presId="urn:microsoft.com/office/officeart/2018/2/layout/IconVerticalSolidList"/>
    <dgm:cxn modelId="{152E41E0-98FF-44DC-9533-EB067C1CAAA5}" type="presParOf" srcId="{7A4E36BA-E0D2-48E9-BD9D-6BC2E954624E}" destId="{9B94C747-B917-44D1-B766-BB7542964E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ED4683-555B-461E-AA53-E629AD018D5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AFA4709-BBBA-46C8-A571-0F7A6FDBDD94}">
      <dgm:prSet/>
      <dgm:spPr/>
      <dgm:t>
        <a:bodyPr/>
        <a:lstStyle/>
        <a:p>
          <a:r>
            <a:rPr lang="en-GB" dirty="0"/>
            <a:t>Create a quantitative form of the research question.</a:t>
          </a:r>
          <a:endParaRPr lang="en-US" dirty="0"/>
        </a:p>
      </dgm:t>
    </dgm:pt>
    <dgm:pt modelId="{DA2F0A3F-F098-455C-96AE-8D0BBB14A0AB}" type="parTrans" cxnId="{BE0BFD41-7C4B-4321-8599-FAE51AB06368}">
      <dgm:prSet/>
      <dgm:spPr/>
      <dgm:t>
        <a:bodyPr/>
        <a:lstStyle/>
        <a:p>
          <a:endParaRPr lang="en-US"/>
        </a:p>
      </dgm:t>
    </dgm:pt>
    <dgm:pt modelId="{57E002E0-0312-448B-9D67-41641C22956A}" type="sibTrans" cxnId="{BE0BFD41-7C4B-4321-8599-FAE51AB06368}">
      <dgm:prSet/>
      <dgm:spPr/>
      <dgm:t>
        <a:bodyPr/>
        <a:lstStyle/>
        <a:p>
          <a:endParaRPr lang="en-US"/>
        </a:p>
      </dgm:t>
    </dgm:pt>
    <dgm:pt modelId="{358D680B-74DB-4243-A3EB-3D3A5C0AAB7B}">
      <dgm:prSet/>
      <dgm:spPr/>
      <dgm:t>
        <a:bodyPr/>
        <a:lstStyle/>
        <a:p>
          <a:r>
            <a:rPr lang="en-GB" dirty="0"/>
            <a:t>Plan the analysis, number of observations, and the data collection method.</a:t>
          </a:r>
          <a:endParaRPr lang="en-US" dirty="0"/>
        </a:p>
      </dgm:t>
    </dgm:pt>
    <dgm:pt modelId="{4526C0E5-642B-47F9-8AAD-22FCDDD23BC0}" type="parTrans" cxnId="{9BA914DD-59F8-4333-B8FA-DC9868D4C6A4}">
      <dgm:prSet/>
      <dgm:spPr/>
      <dgm:t>
        <a:bodyPr/>
        <a:lstStyle/>
        <a:p>
          <a:endParaRPr lang="en-US"/>
        </a:p>
      </dgm:t>
    </dgm:pt>
    <dgm:pt modelId="{0327751F-7B4E-4B49-B344-E77BB98D94CC}" type="sibTrans" cxnId="{9BA914DD-59F8-4333-B8FA-DC9868D4C6A4}">
      <dgm:prSet/>
      <dgm:spPr/>
      <dgm:t>
        <a:bodyPr/>
        <a:lstStyle/>
        <a:p>
          <a:endParaRPr lang="en-US"/>
        </a:p>
      </dgm:t>
    </dgm:pt>
    <dgm:pt modelId="{93C7F385-04D6-40CD-B46D-6B6246E7C06A}">
      <dgm:prSet/>
      <dgm:spPr/>
      <dgm:t>
        <a:bodyPr/>
        <a:lstStyle/>
        <a:p>
          <a:r>
            <a:rPr lang="en-GB" dirty="0"/>
            <a:t>Collect, clean and prepare the data.</a:t>
          </a:r>
          <a:endParaRPr lang="en-US" dirty="0"/>
        </a:p>
      </dgm:t>
    </dgm:pt>
    <dgm:pt modelId="{91E20EEA-A613-4BAD-B1C6-9E17B13EA098}" type="parTrans" cxnId="{CA14C48B-6ACE-4DE9-BEC5-BDDC1695B0FE}">
      <dgm:prSet/>
      <dgm:spPr/>
      <dgm:t>
        <a:bodyPr/>
        <a:lstStyle/>
        <a:p>
          <a:endParaRPr lang="en-US"/>
        </a:p>
      </dgm:t>
    </dgm:pt>
    <dgm:pt modelId="{9AB633B0-0E53-44F2-9DE2-1775661B5947}" type="sibTrans" cxnId="{CA14C48B-6ACE-4DE9-BEC5-BDDC1695B0FE}">
      <dgm:prSet/>
      <dgm:spPr/>
      <dgm:t>
        <a:bodyPr/>
        <a:lstStyle/>
        <a:p>
          <a:endParaRPr lang="en-US"/>
        </a:p>
      </dgm:t>
    </dgm:pt>
    <dgm:pt modelId="{66E61948-A863-4F1E-A62E-DB9CCEE42F5A}">
      <dgm:prSet/>
      <dgm:spPr/>
      <dgm:t>
        <a:bodyPr/>
        <a:lstStyle/>
        <a:p>
          <a:r>
            <a:rPr lang="en-GB" dirty="0"/>
            <a:t>Perform and validate the statistical analysis.</a:t>
          </a:r>
          <a:endParaRPr lang="en-US" dirty="0"/>
        </a:p>
      </dgm:t>
    </dgm:pt>
    <dgm:pt modelId="{A59F5096-F6B8-4EBB-95C8-AC444C9FB773}" type="parTrans" cxnId="{46887056-CA26-4366-8F0A-5F07ADF34F54}">
      <dgm:prSet/>
      <dgm:spPr/>
      <dgm:t>
        <a:bodyPr/>
        <a:lstStyle/>
        <a:p>
          <a:endParaRPr lang="en-US"/>
        </a:p>
      </dgm:t>
    </dgm:pt>
    <dgm:pt modelId="{CCD069A6-0496-4BAE-BA6E-69BC07088FF7}" type="sibTrans" cxnId="{46887056-CA26-4366-8F0A-5F07ADF34F54}">
      <dgm:prSet/>
      <dgm:spPr/>
      <dgm:t>
        <a:bodyPr/>
        <a:lstStyle/>
        <a:p>
          <a:endParaRPr lang="en-US"/>
        </a:p>
      </dgm:t>
    </dgm:pt>
    <dgm:pt modelId="{BBDA0C18-91DF-41E4-92AC-FD07E7B54980}" type="pres">
      <dgm:prSet presAssocID="{DAED4683-555B-461E-AA53-E629AD018D58}" presName="root" presStyleCnt="0">
        <dgm:presLayoutVars>
          <dgm:dir/>
          <dgm:resizeHandles val="exact"/>
        </dgm:presLayoutVars>
      </dgm:prSet>
      <dgm:spPr/>
    </dgm:pt>
    <dgm:pt modelId="{0B1B11A5-6BB8-4CDF-810A-FAEBA5C6D085}" type="pres">
      <dgm:prSet presAssocID="{3AFA4709-BBBA-46C8-A571-0F7A6FDBDD94}" presName="compNode" presStyleCnt="0"/>
      <dgm:spPr/>
    </dgm:pt>
    <dgm:pt modelId="{8A7D8D3A-5865-4718-A2DF-3281BF54BB0F}" type="pres">
      <dgm:prSet presAssocID="{3AFA4709-BBBA-46C8-A571-0F7A6FDBDD94}" presName="bgRect" presStyleLbl="bgShp" presStyleIdx="0" presStyleCnt="4"/>
      <dgm:spPr/>
    </dgm:pt>
    <dgm:pt modelId="{6CE3959F-CE3B-4257-88DC-FF03E2E13CF1}" type="pres">
      <dgm:prSet presAssocID="{3AFA4709-BBBA-46C8-A571-0F7A6FDBDD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42E1B529-3745-4F88-BD97-A920E1E00336}" type="pres">
      <dgm:prSet presAssocID="{3AFA4709-BBBA-46C8-A571-0F7A6FDBDD94}" presName="spaceRect" presStyleCnt="0"/>
      <dgm:spPr/>
    </dgm:pt>
    <dgm:pt modelId="{9B4C9BE7-4946-45D2-93E8-BB30070E7E67}" type="pres">
      <dgm:prSet presAssocID="{3AFA4709-BBBA-46C8-A571-0F7A6FDBDD94}" presName="parTx" presStyleLbl="revTx" presStyleIdx="0" presStyleCnt="4">
        <dgm:presLayoutVars>
          <dgm:chMax val="0"/>
          <dgm:chPref val="0"/>
        </dgm:presLayoutVars>
      </dgm:prSet>
      <dgm:spPr/>
    </dgm:pt>
    <dgm:pt modelId="{38DE4AB9-2CDA-49E5-9366-A39AC8967BB0}" type="pres">
      <dgm:prSet presAssocID="{57E002E0-0312-448B-9D67-41641C22956A}" presName="sibTrans" presStyleCnt="0"/>
      <dgm:spPr/>
    </dgm:pt>
    <dgm:pt modelId="{E3BDB32A-DC6D-4E02-B882-8C41920B7024}" type="pres">
      <dgm:prSet presAssocID="{358D680B-74DB-4243-A3EB-3D3A5C0AAB7B}" presName="compNode" presStyleCnt="0"/>
      <dgm:spPr/>
    </dgm:pt>
    <dgm:pt modelId="{45157758-2C71-4E78-97A8-757C8811163F}" type="pres">
      <dgm:prSet presAssocID="{358D680B-74DB-4243-A3EB-3D3A5C0AAB7B}" presName="bgRect" presStyleLbl="bgShp" presStyleIdx="1" presStyleCnt="4"/>
      <dgm:spPr/>
    </dgm:pt>
    <dgm:pt modelId="{60B5A063-801B-4C74-AC88-101E46010885}" type="pres">
      <dgm:prSet presAssocID="{358D680B-74DB-4243-A3EB-3D3A5C0AAB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02F36EC-C0A4-4107-8B54-1B4A29D4A33B}" type="pres">
      <dgm:prSet presAssocID="{358D680B-74DB-4243-A3EB-3D3A5C0AAB7B}" presName="spaceRect" presStyleCnt="0"/>
      <dgm:spPr/>
    </dgm:pt>
    <dgm:pt modelId="{31F094AE-2A7B-49A5-B032-A84C527DB083}" type="pres">
      <dgm:prSet presAssocID="{358D680B-74DB-4243-A3EB-3D3A5C0AAB7B}" presName="parTx" presStyleLbl="revTx" presStyleIdx="1" presStyleCnt="4">
        <dgm:presLayoutVars>
          <dgm:chMax val="0"/>
          <dgm:chPref val="0"/>
        </dgm:presLayoutVars>
      </dgm:prSet>
      <dgm:spPr/>
    </dgm:pt>
    <dgm:pt modelId="{BC1026B6-BD53-4AD2-B608-6C5B0C34DD4F}" type="pres">
      <dgm:prSet presAssocID="{0327751F-7B4E-4B49-B344-E77BB98D94CC}" presName="sibTrans" presStyleCnt="0"/>
      <dgm:spPr/>
    </dgm:pt>
    <dgm:pt modelId="{60A702FD-1D29-4884-86E9-E13333A771C9}" type="pres">
      <dgm:prSet presAssocID="{93C7F385-04D6-40CD-B46D-6B6246E7C06A}" presName="compNode" presStyleCnt="0"/>
      <dgm:spPr/>
    </dgm:pt>
    <dgm:pt modelId="{62AC4709-290B-4B84-9738-972CDE71D5EC}" type="pres">
      <dgm:prSet presAssocID="{93C7F385-04D6-40CD-B46D-6B6246E7C06A}" presName="bgRect" presStyleLbl="bgShp" presStyleIdx="2" presStyleCnt="4"/>
      <dgm:spPr/>
    </dgm:pt>
    <dgm:pt modelId="{08E8727A-2631-4A91-8D19-9EB333EF0668}" type="pres">
      <dgm:prSet presAssocID="{93C7F385-04D6-40CD-B46D-6B6246E7C0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17EB1BE7-6152-4513-B6C1-331304601621}" type="pres">
      <dgm:prSet presAssocID="{93C7F385-04D6-40CD-B46D-6B6246E7C06A}" presName="spaceRect" presStyleCnt="0"/>
      <dgm:spPr/>
    </dgm:pt>
    <dgm:pt modelId="{78A55B61-2E5D-4774-A6C9-932C507528CB}" type="pres">
      <dgm:prSet presAssocID="{93C7F385-04D6-40CD-B46D-6B6246E7C06A}" presName="parTx" presStyleLbl="revTx" presStyleIdx="2" presStyleCnt="4">
        <dgm:presLayoutVars>
          <dgm:chMax val="0"/>
          <dgm:chPref val="0"/>
        </dgm:presLayoutVars>
      </dgm:prSet>
      <dgm:spPr/>
    </dgm:pt>
    <dgm:pt modelId="{7C0A195C-0AFD-45E8-A219-97A0773FC4F7}" type="pres">
      <dgm:prSet presAssocID="{9AB633B0-0E53-44F2-9DE2-1775661B5947}" presName="sibTrans" presStyleCnt="0"/>
      <dgm:spPr/>
    </dgm:pt>
    <dgm:pt modelId="{7A4E36BA-E0D2-48E9-BD9D-6BC2E954624E}" type="pres">
      <dgm:prSet presAssocID="{66E61948-A863-4F1E-A62E-DB9CCEE42F5A}" presName="compNode" presStyleCnt="0"/>
      <dgm:spPr/>
    </dgm:pt>
    <dgm:pt modelId="{48C76E8C-00F1-4AD3-B32E-CE34AE725C19}" type="pres">
      <dgm:prSet presAssocID="{66E61948-A863-4F1E-A62E-DB9CCEE42F5A}" presName="bgRect" presStyleLbl="bgShp" presStyleIdx="3" presStyleCnt="4"/>
      <dgm:spPr/>
    </dgm:pt>
    <dgm:pt modelId="{8F165186-BA3B-48FE-AC02-EB6F8AA9E5E0}" type="pres">
      <dgm:prSet presAssocID="{66E61948-A863-4F1E-A62E-DB9CCEE42F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F68FB7B4-E102-482A-A71F-ABECE940D716}" type="pres">
      <dgm:prSet presAssocID="{66E61948-A863-4F1E-A62E-DB9CCEE42F5A}" presName="spaceRect" presStyleCnt="0"/>
      <dgm:spPr/>
    </dgm:pt>
    <dgm:pt modelId="{9B94C747-B917-44D1-B766-BB7542964E6D}" type="pres">
      <dgm:prSet presAssocID="{66E61948-A863-4F1E-A62E-DB9CCEE42F5A}" presName="parTx" presStyleLbl="revTx" presStyleIdx="3" presStyleCnt="4">
        <dgm:presLayoutVars>
          <dgm:chMax val="0"/>
          <dgm:chPref val="0"/>
        </dgm:presLayoutVars>
      </dgm:prSet>
      <dgm:spPr/>
    </dgm:pt>
  </dgm:ptLst>
  <dgm:cxnLst>
    <dgm:cxn modelId="{2BE48721-2E9C-4E4C-8F4C-99278E019678}" type="presOf" srcId="{DAED4683-555B-461E-AA53-E629AD018D58}" destId="{BBDA0C18-91DF-41E4-92AC-FD07E7B54980}" srcOrd="0" destOrd="0" presId="urn:microsoft.com/office/officeart/2018/2/layout/IconVerticalSolidList"/>
    <dgm:cxn modelId="{AF27FD29-E152-457A-9BBE-52E2C7B3CAAD}" type="presOf" srcId="{93C7F385-04D6-40CD-B46D-6B6246E7C06A}" destId="{78A55B61-2E5D-4774-A6C9-932C507528CB}" srcOrd="0" destOrd="0" presId="urn:microsoft.com/office/officeart/2018/2/layout/IconVerticalSolidList"/>
    <dgm:cxn modelId="{BE0BFD41-7C4B-4321-8599-FAE51AB06368}" srcId="{DAED4683-555B-461E-AA53-E629AD018D58}" destId="{3AFA4709-BBBA-46C8-A571-0F7A6FDBDD94}" srcOrd="0" destOrd="0" parTransId="{DA2F0A3F-F098-455C-96AE-8D0BBB14A0AB}" sibTransId="{57E002E0-0312-448B-9D67-41641C22956A}"/>
    <dgm:cxn modelId="{AC7C0E63-2539-45DE-AAC7-96D999490203}" type="presOf" srcId="{66E61948-A863-4F1E-A62E-DB9CCEE42F5A}" destId="{9B94C747-B917-44D1-B766-BB7542964E6D}" srcOrd="0" destOrd="0" presId="urn:microsoft.com/office/officeart/2018/2/layout/IconVerticalSolidList"/>
    <dgm:cxn modelId="{44D12943-943E-41EA-B2D4-7EA3853E2B8B}" type="presOf" srcId="{358D680B-74DB-4243-A3EB-3D3A5C0AAB7B}" destId="{31F094AE-2A7B-49A5-B032-A84C527DB083}" srcOrd="0" destOrd="0" presId="urn:microsoft.com/office/officeart/2018/2/layout/IconVerticalSolidList"/>
    <dgm:cxn modelId="{46887056-CA26-4366-8F0A-5F07ADF34F54}" srcId="{DAED4683-555B-461E-AA53-E629AD018D58}" destId="{66E61948-A863-4F1E-A62E-DB9CCEE42F5A}" srcOrd="3" destOrd="0" parTransId="{A59F5096-F6B8-4EBB-95C8-AC444C9FB773}" sibTransId="{CCD069A6-0496-4BAE-BA6E-69BC07088FF7}"/>
    <dgm:cxn modelId="{CA14C48B-6ACE-4DE9-BEC5-BDDC1695B0FE}" srcId="{DAED4683-555B-461E-AA53-E629AD018D58}" destId="{93C7F385-04D6-40CD-B46D-6B6246E7C06A}" srcOrd="2" destOrd="0" parTransId="{91E20EEA-A613-4BAD-B1C6-9E17B13EA098}" sibTransId="{9AB633B0-0E53-44F2-9DE2-1775661B5947}"/>
    <dgm:cxn modelId="{5E7AF6C0-348E-4848-896F-E7B78F9633E4}" type="presOf" srcId="{3AFA4709-BBBA-46C8-A571-0F7A6FDBDD94}" destId="{9B4C9BE7-4946-45D2-93E8-BB30070E7E67}" srcOrd="0" destOrd="0" presId="urn:microsoft.com/office/officeart/2018/2/layout/IconVerticalSolidList"/>
    <dgm:cxn modelId="{9BA914DD-59F8-4333-B8FA-DC9868D4C6A4}" srcId="{DAED4683-555B-461E-AA53-E629AD018D58}" destId="{358D680B-74DB-4243-A3EB-3D3A5C0AAB7B}" srcOrd="1" destOrd="0" parTransId="{4526C0E5-642B-47F9-8AAD-22FCDDD23BC0}" sibTransId="{0327751F-7B4E-4B49-B344-E77BB98D94CC}"/>
    <dgm:cxn modelId="{E6FE61CD-42AD-452D-B935-7688B3B6BE92}" type="presParOf" srcId="{BBDA0C18-91DF-41E4-92AC-FD07E7B54980}" destId="{0B1B11A5-6BB8-4CDF-810A-FAEBA5C6D085}" srcOrd="0" destOrd="0" presId="urn:microsoft.com/office/officeart/2018/2/layout/IconVerticalSolidList"/>
    <dgm:cxn modelId="{A1CEA4E7-04F7-4017-83BA-11910EED57A2}" type="presParOf" srcId="{0B1B11A5-6BB8-4CDF-810A-FAEBA5C6D085}" destId="{8A7D8D3A-5865-4718-A2DF-3281BF54BB0F}" srcOrd="0" destOrd="0" presId="urn:microsoft.com/office/officeart/2018/2/layout/IconVerticalSolidList"/>
    <dgm:cxn modelId="{1EA3C5C8-C84B-4C6C-B2DB-AC0228A58955}" type="presParOf" srcId="{0B1B11A5-6BB8-4CDF-810A-FAEBA5C6D085}" destId="{6CE3959F-CE3B-4257-88DC-FF03E2E13CF1}" srcOrd="1" destOrd="0" presId="urn:microsoft.com/office/officeart/2018/2/layout/IconVerticalSolidList"/>
    <dgm:cxn modelId="{C70A7822-5C37-495F-BF96-408EFAFCDDED}" type="presParOf" srcId="{0B1B11A5-6BB8-4CDF-810A-FAEBA5C6D085}" destId="{42E1B529-3745-4F88-BD97-A920E1E00336}" srcOrd="2" destOrd="0" presId="urn:microsoft.com/office/officeart/2018/2/layout/IconVerticalSolidList"/>
    <dgm:cxn modelId="{AB611CC4-C39A-4ECC-9CF1-44E5D8C4D471}" type="presParOf" srcId="{0B1B11A5-6BB8-4CDF-810A-FAEBA5C6D085}" destId="{9B4C9BE7-4946-45D2-93E8-BB30070E7E67}" srcOrd="3" destOrd="0" presId="urn:microsoft.com/office/officeart/2018/2/layout/IconVerticalSolidList"/>
    <dgm:cxn modelId="{E0F4846F-BDCE-4AC4-80E6-E74BFE0DCC20}" type="presParOf" srcId="{BBDA0C18-91DF-41E4-92AC-FD07E7B54980}" destId="{38DE4AB9-2CDA-49E5-9366-A39AC8967BB0}" srcOrd="1" destOrd="0" presId="urn:microsoft.com/office/officeart/2018/2/layout/IconVerticalSolidList"/>
    <dgm:cxn modelId="{182E2CEE-E798-466D-9894-902236D600DD}" type="presParOf" srcId="{BBDA0C18-91DF-41E4-92AC-FD07E7B54980}" destId="{E3BDB32A-DC6D-4E02-B882-8C41920B7024}" srcOrd="2" destOrd="0" presId="urn:microsoft.com/office/officeart/2018/2/layout/IconVerticalSolidList"/>
    <dgm:cxn modelId="{549ECDD8-787C-42E5-BEDC-9CAC577D7613}" type="presParOf" srcId="{E3BDB32A-DC6D-4E02-B882-8C41920B7024}" destId="{45157758-2C71-4E78-97A8-757C8811163F}" srcOrd="0" destOrd="0" presId="urn:microsoft.com/office/officeart/2018/2/layout/IconVerticalSolidList"/>
    <dgm:cxn modelId="{2500CFAC-3AE0-43C7-B56C-F6801E0E58ED}" type="presParOf" srcId="{E3BDB32A-DC6D-4E02-B882-8C41920B7024}" destId="{60B5A063-801B-4C74-AC88-101E46010885}" srcOrd="1" destOrd="0" presId="urn:microsoft.com/office/officeart/2018/2/layout/IconVerticalSolidList"/>
    <dgm:cxn modelId="{CC56DEC2-8909-4685-8BC4-9C1024D08DAE}" type="presParOf" srcId="{E3BDB32A-DC6D-4E02-B882-8C41920B7024}" destId="{302F36EC-C0A4-4107-8B54-1B4A29D4A33B}" srcOrd="2" destOrd="0" presId="urn:microsoft.com/office/officeart/2018/2/layout/IconVerticalSolidList"/>
    <dgm:cxn modelId="{B79ADE85-8912-442F-9563-C400458052C5}" type="presParOf" srcId="{E3BDB32A-DC6D-4E02-B882-8C41920B7024}" destId="{31F094AE-2A7B-49A5-B032-A84C527DB083}" srcOrd="3" destOrd="0" presId="urn:microsoft.com/office/officeart/2018/2/layout/IconVerticalSolidList"/>
    <dgm:cxn modelId="{B697E72F-FE3F-4C84-9811-7223BDF8C26D}" type="presParOf" srcId="{BBDA0C18-91DF-41E4-92AC-FD07E7B54980}" destId="{BC1026B6-BD53-4AD2-B608-6C5B0C34DD4F}" srcOrd="3" destOrd="0" presId="urn:microsoft.com/office/officeart/2018/2/layout/IconVerticalSolidList"/>
    <dgm:cxn modelId="{8593E98A-5740-4D27-BAF5-4405F9EB35DB}" type="presParOf" srcId="{BBDA0C18-91DF-41E4-92AC-FD07E7B54980}" destId="{60A702FD-1D29-4884-86E9-E13333A771C9}" srcOrd="4" destOrd="0" presId="urn:microsoft.com/office/officeart/2018/2/layout/IconVerticalSolidList"/>
    <dgm:cxn modelId="{5DE79604-F39F-4A57-A461-FF530B0D4963}" type="presParOf" srcId="{60A702FD-1D29-4884-86E9-E13333A771C9}" destId="{62AC4709-290B-4B84-9738-972CDE71D5EC}" srcOrd="0" destOrd="0" presId="urn:microsoft.com/office/officeart/2018/2/layout/IconVerticalSolidList"/>
    <dgm:cxn modelId="{E1FBEECC-1168-4766-BEE7-B3FF454DF452}" type="presParOf" srcId="{60A702FD-1D29-4884-86E9-E13333A771C9}" destId="{08E8727A-2631-4A91-8D19-9EB333EF0668}" srcOrd="1" destOrd="0" presId="urn:microsoft.com/office/officeart/2018/2/layout/IconVerticalSolidList"/>
    <dgm:cxn modelId="{C7720B6F-2251-4C11-8672-AC552AEF9749}" type="presParOf" srcId="{60A702FD-1D29-4884-86E9-E13333A771C9}" destId="{17EB1BE7-6152-4513-B6C1-331304601621}" srcOrd="2" destOrd="0" presId="urn:microsoft.com/office/officeart/2018/2/layout/IconVerticalSolidList"/>
    <dgm:cxn modelId="{4C994E5B-206C-4BFB-A733-AD029F5FC13F}" type="presParOf" srcId="{60A702FD-1D29-4884-86E9-E13333A771C9}" destId="{78A55B61-2E5D-4774-A6C9-932C507528CB}" srcOrd="3" destOrd="0" presId="urn:microsoft.com/office/officeart/2018/2/layout/IconVerticalSolidList"/>
    <dgm:cxn modelId="{F9CF84E6-74AB-41B2-8CE3-F86DDB01DA6E}" type="presParOf" srcId="{BBDA0C18-91DF-41E4-92AC-FD07E7B54980}" destId="{7C0A195C-0AFD-45E8-A219-97A0773FC4F7}" srcOrd="5" destOrd="0" presId="urn:microsoft.com/office/officeart/2018/2/layout/IconVerticalSolidList"/>
    <dgm:cxn modelId="{2A0B5269-DFC1-4CCF-A05B-9444316A5A57}" type="presParOf" srcId="{BBDA0C18-91DF-41E4-92AC-FD07E7B54980}" destId="{7A4E36BA-E0D2-48E9-BD9D-6BC2E954624E}" srcOrd="6" destOrd="0" presId="urn:microsoft.com/office/officeart/2018/2/layout/IconVerticalSolidList"/>
    <dgm:cxn modelId="{DEAD4AFC-31D8-4C6D-A4DC-BC29339EE776}" type="presParOf" srcId="{7A4E36BA-E0D2-48E9-BD9D-6BC2E954624E}" destId="{48C76E8C-00F1-4AD3-B32E-CE34AE725C19}" srcOrd="0" destOrd="0" presId="urn:microsoft.com/office/officeart/2018/2/layout/IconVerticalSolidList"/>
    <dgm:cxn modelId="{E60E4DE7-8139-4492-BA46-EF30AD13A215}" type="presParOf" srcId="{7A4E36BA-E0D2-48E9-BD9D-6BC2E954624E}" destId="{8F165186-BA3B-48FE-AC02-EB6F8AA9E5E0}" srcOrd="1" destOrd="0" presId="urn:microsoft.com/office/officeart/2018/2/layout/IconVerticalSolidList"/>
    <dgm:cxn modelId="{6A0E20D7-BB2A-41EE-8E68-CEBD43BBA3BC}" type="presParOf" srcId="{7A4E36BA-E0D2-48E9-BD9D-6BC2E954624E}" destId="{F68FB7B4-E102-482A-A71F-ABECE940D716}" srcOrd="2" destOrd="0" presId="urn:microsoft.com/office/officeart/2018/2/layout/IconVerticalSolidList"/>
    <dgm:cxn modelId="{152E41E0-98FF-44DC-9533-EB067C1CAAA5}" type="presParOf" srcId="{7A4E36BA-E0D2-48E9-BD9D-6BC2E954624E}" destId="{9B94C747-B917-44D1-B766-BB7542964E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D8D3A-5865-4718-A2DF-3281BF54BB0F}">
      <dsp:nvSpPr>
        <dsp:cNvPr id="0" name=""/>
        <dsp:cNvSpPr/>
      </dsp:nvSpPr>
      <dsp:spPr>
        <a:xfrm>
          <a:off x="0" y="1878"/>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3959F-CE3B-4257-88DC-FF03E2E13CF1}">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C9BE7-4946-45D2-93E8-BB30070E7E67}">
      <dsp:nvSpPr>
        <dsp:cNvPr id="0" name=""/>
        <dsp:cNvSpPr/>
      </dsp:nvSpPr>
      <dsp:spPr>
        <a:xfrm>
          <a:off x="1099609" y="1878"/>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Create a quantitative form of the research question.</a:t>
          </a:r>
          <a:endParaRPr lang="en-US" sz="2200" kern="1200" dirty="0"/>
        </a:p>
      </dsp:txBody>
      <dsp:txXfrm>
        <a:off x="1099609" y="1878"/>
        <a:ext cx="7037915" cy="952043"/>
      </dsp:txXfrm>
    </dsp:sp>
    <dsp:sp modelId="{45157758-2C71-4E78-97A8-757C8811163F}">
      <dsp:nvSpPr>
        <dsp:cNvPr id="0" name=""/>
        <dsp:cNvSpPr/>
      </dsp:nvSpPr>
      <dsp:spPr>
        <a:xfrm>
          <a:off x="0" y="1191932"/>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5A063-801B-4C74-AC88-101E46010885}">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F094AE-2A7B-49A5-B032-A84C527DB083}">
      <dsp:nvSpPr>
        <dsp:cNvPr id="0" name=""/>
        <dsp:cNvSpPr/>
      </dsp:nvSpPr>
      <dsp:spPr>
        <a:xfrm>
          <a:off x="1099609" y="1191932"/>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Plan the </a:t>
          </a:r>
          <a:r>
            <a:rPr lang="en-GB" sz="2200" kern="1200" dirty="0" err="1"/>
            <a:t>analyss</a:t>
          </a:r>
          <a:r>
            <a:rPr lang="en-GB" sz="2200" kern="1200" dirty="0"/>
            <a:t>, number of observations, and the data collection method.</a:t>
          </a:r>
          <a:endParaRPr lang="en-US" sz="2200" kern="1200" dirty="0"/>
        </a:p>
      </dsp:txBody>
      <dsp:txXfrm>
        <a:off x="1099609" y="1191932"/>
        <a:ext cx="7037915" cy="952043"/>
      </dsp:txXfrm>
    </dsp:sp>
    <dsp:sp modelId="{62AC4709-290B-4B84-9738-972CDE71D5EC}">
      <dsp:nvSpPr>
        <dsp:cNvPr id="0" name=""/>
        <dsp:cNvSpPr/>
      </dsp:nvSpPr>
      <dsp:spPr>
        <a:xfrm>
          <a:off x="0" y="2381986"/>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8727A-2631-4A91-8D19-9EB333EF0668}">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A55B61-2E5D-4774-A6C9-932C507528CB}">
      <dsp:nvSpPr>
        <dsp:cNvPr id="0" name=""/>
        <dsp:cNvSpPr/>
      </dsp:nvSpPr>
      <dsp:spPr>
        <a:xfrm>
          <a:off x="1099609" y="2381986"/>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Collect, clean </a:t>
          </a:r>
          <a:r>
            <a:rPr lang="en-GB" sz="2200" kern="1200" dirty="0" err="1"/>
            <a:t>andprepare</a:t>
          </a:r>
          <a:r>
            <a:rPr lang="en-GB" sz="2200" kern="1200" dirty="0"/>
            <a:t> the data.</a:t>
          </a:r>
          <a:endParaRPr lang="en-US" sz="2200" kern="1200" dirty="0"/>
        </a:p>
      </dsp:txBody>
      <dsp:txXfrm>
        <a:off x="1099609" y="2381986"/>
        <a:ext cx="7037915" cy="952043"/>
      </dsp:txXfrm>
    </dsp:sp>
    <dsp:sp modelId="{48C76E8C-00F1-4AD3-B32E-CE34AE725C19}">
      <dsp:nvSpPr>
        <dsp:cNvPr id="0" name=""/>
        <dsp:cNvSpPr/>
      </dsp:nvSpPr>
      <dsp:spPr>
        <a:xfrm>
          <a:off x="0" y="3572040"/>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65186-BA3B-48FE-AC02-EB6F8AA9E5E0}">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94C747-B917-44D1-B766-BB7542964E6D}">
      <dsp:nvSpPr>
        <dsp:cNvPr id="0" name=""/>
        <dsp:cNvSpPr/>
      </dsp:nvSpPr>
      <dsp:spPr>
        <a:xfrm>
          <a:off x="1099609" y="3572040"/>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Perform and validate the statistical analysis.</a:t>
          </a:r>
          <a:endParaRPr lang="en-US" sz="2200" kern="1200" dirty="0"/>
        </a:p>
      </dsp:txBody>
      <dsp:txXfrm>
        <a:off x="1099609" y="3572040"/>
        <a:ext cx="7037915" cy="952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D8D3A-5865-4718-A2DF-3281BF54BB0F}">
      <dsp:nvSpPr>
        <dsp:cNvPr id="0" name=""/>
        <dsp:cNvSpPr/>
      </dsp:nvSpPr>
      <dsp:spPr>
        <a:xfrm>
          <a:off x="0" y="1878"/>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3959F-CE3B-4257-88DC-FF03E2E13CF1}">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C9BE7-4946-45D2-93E8-BB30070E7E67}">
      <dsp:nvSpPr>
        <dsp:cNvPr id="0" name=""/>
        <dsp:cNvSpPr/>
      </dsp:nvSpPr>
      <dsp:spPr>
        <a:xfrm>
          <a:off x="1099609" y="1878"/>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Create a quantitative form of the research question.</a:t>
          </a:r>
          <a:endParaRPr lang="en-US" sz="2200" kern="1200" dirty="0"/>
        </a:p>
      </dsp:txBody>
      <dsp:txXfrm>
        <a:off x="1099609" y="1878"/>
        <a:ext cx="7037915" cy="952043"/>
      </dsp:txXfrm>
    </dsp:sp>
    <dsp:sp modelId="{45157758-2C71-4E78-97A8-757C8811163F}">
      <dsp:nvSpPr>
        <dsp:cNvPr id="0" name=""/>
        <dsp:cNvSpPr/>
      </dsp:nvSpPr>
      <dsp:spPr>
        <a:xfrm>
          <a:off x="0" y="1191932"/>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5A063-801B-4C74-AC88-101E46010885}">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F094AE-2A7B-49A5-B032-A84C527DB083}">
      <dsp:nvSpPr>
        <dsp:cNvPr id="0" name=""/>
        <dsp:cNvSpPr/>
      </dsp:nvSpPr>
      <dsp:spPr>
        <a:xfrm>
          <a:off x="1099609" y="1191932"/>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Plan the analysis, number of observations, and the data collection method.</a:t>
          </a:r>
          <a:endParaRPr lang="en-US" sz="2200" kern="1200" dirty="0"/>
        </a:p>
      </dsp:txBody>
      <dsp:txXfrm>
        <a:off x="1099609" y="1191932"/>
        <a:ext cx="7037915" cy="952043"/>
      </dsp:txXfrm>
    </dsp:sp>
    <dsp:sp modelId="{62AC4709-290B-4B84-9738-972CDE71D5EC}">
      <dsp:nvSpPr>
        <dsp:cNvPr id="0" name=""/>
        <dsp:cNvSpPr/>
      </dsp:nvSpPr>
      <dsp:spPr>
        <a:xfrm>
          <a:off x="0" y="2381986"/>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8727A-2631-4A91-8D19-9EB333EF0668}">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A55B61-2E5D-4774-A6C9-932C507528CB}">
      <dsp:nvSpPr>
        <dsp:cNvPr id="0" name=""/>
        <dsp:cNvSpPr/>
      </dsp:nvSpPr>
      <dsp:spPr>
        <a:xfrm>
          <a:off x="1099609" y="2381986"/>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Collect, clean and prepare the data.</a:t>
          </a:r>
          <a:endParaRPr lang="en-US" sz="2200" kern="1200" dirty="0"/>
        </a:p>
      </dsp:txBody>
      <dsp:txXfrm>
        <a:off x="1099609" y="2381986"/>
        <a:ext cx="7037915" cy="952043"/>
      </dsp:txXfrm>
    </dsp:sp>
    <dsp:sp modelId="{48C76E8C-00F1-4AD3-B32E-CE34AE725C19}">
      <dsp:nvSpPr>
        <dsp:cNvPr id="0" name=""/>
        <dsp:cNvSpPr/>
      </dsp:nvSpPr>
      <dsp:spPr>
        <a:xfrm>
          <a:off x="0" y="3572040"/>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65186-BA3B-48FE-AC02-EB6F8AA9E5E0}">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94C747-B917-44D1-B766-BB7542964E6D}">
      <dsp:nvSpPr>
        <dsp:cNvPr id="0" name=""/>
        <dsp:cNvSpPr/>
      </dsp:nvSpPr>
      <dsp:spPr>
        <a:xfrm>
          <a:off x="1099609" y="3572040"/>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Perform and validate the statistical analysis.</a:t>
          </a:r>
          <a:endParaRPr lang="en-US" sz="2200" kern="1200" dirty="0"/>
        </a:p>
      </dsp:txBody>
      <dsp:txXfrm>
        <a:off x="1099609" y="3572040"/>
        <a:ext cx="7037915" cy="95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D8D3A-5865-4718-A2DF-3281BF54BB0F}">
      <dsp:nvSpPr>
        <dsp:cNvPr id="0" name=""/>
        <dsp:cNvSpPr/>
      </dsp:nvSpPr>
      <dsp:spPr>
        <a:xfrm>
          <a:off x="0" y="1878"/>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3959F-CE3B-4257-88DC-FF03E2E13CF1}">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C9BE7-4946-45D2-93E8-BB30070E7E67}">
      <dsp:nvSpPr>
        <dsp:cNvPr id="0" name=""/>
        <dsp:cNvSpPr/>
      </dsp:nvSpPr>
      <dsp:spPr>
        <a:xfrm>
          <a:off x="1099609" y="1878"/>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Create a quantitative form of the research question.</a:t>
          </a:r>
          <a:endParaRPr lang="en-US" sz="2200" kern="1200" dirty="0"/>
        </a:p>
      </dsp:txBody>
      <dsp:txXfrm>
        <a:off x="1099609" y="1878"/>
        <a:ext cx="7037915" cy="952043"/>
      </dsp:txXfrm>
    </dsp:sp>
    <dsp:sp modelId="{45157758-2C71-4E78-97A8-757C8811163F}">
      <dsp:nvSpPr>
        <dsp:cNvPr id="0" name=""/>
        <dsp:cNvSpPr/>
      </dsp:nvSpPr>
      <dsp:spPr>
        <a:xfrm>
          <a:off x="0" y="1191932"/>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5A063-801B-4C74-AC88-101E46010885}">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F094AE-2A7B-49A5-B032-A84C527DB083}">
      <dsp:nvSpPr>
        <dsp:cNvPr id="0" name=""/>
        <dsp:cNvSpPr/>
      </dsp:nvSpPr>
      <dsp:spPr>
        <a:xfrm>
          <a:off x="1099609" y="1191932"/>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Plan the analysis, number of observations, and the data collection method.</a:t>
          </a:r>
          <a:endParaRPr lang="en-US" sz="2200" kern="1200" dirty="0"/>
        </a:p>
      </dsp:txBody>
      <dsp:txXfrm>
        <a:off x="1099609" y="1191932"/>
        <a:ext cx="7037915" cy="952043"/>
      </dsp:txXfrm>
    </dsp:sp>
    <dsp:sp modelId="{62AC4709-290B-4B84-9738-972CDE71D5EC}">
      <dsp:nvSpPr>
        <dsp:cNvPr id="0" name=""/>
        <dsp:cNvSpPr/>
      </dsp:nvSpPr>
      <dsp:spPr>
        <a:xfrm>
          <a:off x="0" y="2381986"/>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8727A-2631-4A91-8D19-9EB333EF0668}">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A55B61-2E5D-4774-A6C9-932C507528CB}">
      <dsp:nvSpPr>
        <dsp:cNvPr id="0" name=""/>
        <dsp:cNvSpPr/>
      </dsp:nvSpPr>
      <dsp:spPr>
        <a:xfrm>
          <a:off x="1099609" y="2381986"/>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Collect, clean and prepare the data.</a:t>
          </a:r>
          <a:endParaRPr lang="en-US" sz="2200" kern="1200" dirty="0"/>
        </a:p>
      </dsp:txBody>
      <dsp:txXfrm>
        <a:off x="1099609" y="2381986"/>
        <a:ext cx="7037915" cy="952043"/>
      </dsp:txXfrm>
    </dsp:sp>
    <dsp:sp modelId="{48C76E8C-00F1-4AD3-B32E-CE34AE725C19}">
      <dsp:nvSpPr>
        <dsp:cNvPr id="0" name=""/>
        <dsp:cNvSpPr/>
      </dsp:nvSpPr>
      <dsp:spPr>
        <a:xfrm>
          <a:off x="0" y="3572040"/>
          <a:ext cx="8137525"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65186-BA3B-48FE-AC02-EB6F8AA9E5E0}">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94C747-B917-44D1-B766-BB7542964E6D}">
      <dsp:nvSpPr>
        <dsp:cNvPr id="0" name=""/>
        <dsp:cNvSpPr/>
      </dsp:nvSpPr>
      <dsp:spPr>
        <a:xfrm>
          <a:off x="1099609" y="3572040"/>
          <a:ext cx="703791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GB" sz="2200" kern="1200" dirty="0"/>
            <a:t>Perform and validate the statistical analysis.</a:t>
          </a:r>
          <a:endParaRPr lang="en-US" sz="2200" kern="1200" dirty="0"/>
        </a:p>
      </dsp:txBody>
      <dsp:txXfrm>
        <a:off x="1099609" y="3572040"/>
        <a:ext cx="7037915" cy="9520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851" cy="49885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8536" y="0"/>
            <a:ext cx="2951851" cy="498852"/>
          </a:xfrm>
          <a:prstGeom prst="rect">
            <a:avLst/>
          </a:prstGeom>
        </p:spPr>
        <p:txBody>
          <a:bodyPr vert="horz" lIns="91440" tIns="45720" rIns="91440" bIns="45720" rtlCol="0"/>
          <a:lstStyle>
            <a:lvl1pPr algn="r">
              <a:defRPr sz="1200"/>
            </a:lvl1pPr>
          </a:lstStyle>
          <a:p>
            <a:fld id="{50E67A10-DB89-4BBE-8B58-054E83D765AC}" type="datetimeFigureOut">
              <a:rPr lang="en-GB" smtClean="0"/>
              <a:pPr/>
              <a:t>24/05/2021</a:t>
            </a:fld>
            <a:endParaRPr lang="en-GB"/>
          </a:p>
        </p:txBody>
      </p:sp>
      <p:sp>
        <p:nvSpPr>
          <p:cNvPr id="4" name="Footer Placeholder 3"/>
          <p:cNvSpPr>
            <a:spLocks noGrp="1"/>
          </p:cNvSpPr>
          <p:nvPr>
            <p:ph type="ftr" sz="quarter" idx="2"/>
          </p:nvPr>
        </p:nvSpPr>
        <p:spPr>
          <a:xfrm>
            <a:off x="0" y="9443662"/>
            <a:ext cx="2951851" cy="49885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8536" y="9443662"/>
            <a:ext cx="2951851" cy="498851"/>
          </a:xfrm>
          <a:prstGeom prst="rect">
            <a:avLst/>
          </a:prstGeom>
        </p:spPr>
        <p:txBody>
          <a:bodyPr vert="horz" lIns="91440" tIns="45720" rIns="91440" bIns="45720" rtlCol="0" anchor="b"/>
          <a:lstStyle>
            <a:lvl1pPr algn="r">
              <a:defRPr sz="1200"/>
            </a:lvl1pPr>
          </a:lstStyle>
          <a:p>
            <a:fld id="{FB92DC7B-659A-479E-B34D-1EB035A02D29}" type="slidenum">
              <a:rPr lang="en-GB" smtClean="0"/>
              <a:pPr/>
              <a:t>‹#›</a:t>
            </a:fld>
            <a:endParaRPr lang="en-GB"/>
          </a:p>
        </p:txBody>
      </p:sp>
    </p:spTree>
    <p:extLst>
      <p:ext uri="{BB962C8B-B14F-4D97-AF65-F5344CB8AC3E}">
        <p14:creationId xmlns:p14="http://schemas.microsoft.com/office/powerpoint/2010/main" val="4158687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9213" y="0"/>
            <a:ext cx="2951162" cy="498475"/>
          </a:xfrm>
          <a:prstGeom prst="rect">
            <a:avLst/>
          </a:prstGeom>
        </p:spPr>
        <p:txBody>
          <a:bodyPr vert="horz" lIns="91440" tIns="45720" rIns="91440" bIns="45720" rtlCol="0"/>
          <a:lstStyle>
            <a:lvl1pPr algn="r">
              <a:defRPr sz="1200"/>
            </a:lvl1pPr>
          </a:lstStyle>
          <a:p>
            <a:fld id="{A332B251-8FB7-433C-80B0-31C31DC56A4A}" type="datetimeFigureOut">
              <a:rPr lang="en-GB" smtClean="0"/>
              <a:pPr/>
              <a:t>24/05/2021</a:t>
            </a:fld>
            <a:endParaRPr lang="en-GB"/>
          </a:p>
        </p:txBody>
      </p:sp>
      <p:sp>
        <p:nvSpPr>
          <p:cNvPr id="4" name="Slide Image Placeholder 3"/>
          <p:cNvSpPr>
            <a:spLocks noGrp="1" noRot="1" noChangeAspect="1"/>
          </p:cNvSpPr>
          <p:nvPr>
            <p:ph type="sldImg" idx="2"/>
          </p:nvPr>
        </p:nvSpPr>
        <p:spPr>
          <a:xfrm>
            <a:off x="1168400" y="1243013"/>
            <a:ext cx="4475163"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4725"/>
            <a:ext cx="5449887" cy="3914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4038"/>
            <a:ext cx="2951163"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9213" y="9444038"/>
            <a:ext cx="2951162" cy="498475"/>
          </a:xfrm>
          <a:prstGeom prst="rect">
            <a:avLst/>
          </a:prstGeom>
        </p:spPr>
        <p:txBody>
          <a:bodyPr vert="horz" lIns="91440" tIns="45720" rIns="91440" bIns="45720" rtlCol="0" anchor="b"/>
          <a:lstStyle>
            <a:lvl1pPr algn="r">
              <a:defRPr sz="1200"/>
            </a:lvl1pPr>
          </a:lstStyle>
          <a:p>
            <a:fld id="{CF0D5186-1141-4464-BAD6-6D71C6298D9A}" type="slidenum">
              <a:rPr lang="en-GB" smtClean="0"/>
              <a:pPr/>
              <a:t>‹#›</a:t>
            </a:fld>
            <a:endParaRPr lang="en-GB"/>
          </a:p>
        </p:txBody>
      </p:sp>
    </p:spTree>
    <p:extLst>
      <p:ext uri="{BB962C8B-B14F-4D97-AF65-F5344CB8AC3E}">
        <p14:creationId xmlns:p14="http://schemas.microsoft.com/office/powerpoint/2010/main" val="329958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0D5186-1141-4464-BAD6-6D71C6298D9A}" type="slidenum">
              <a:rPr lang="en-GB" smtClean="0"/>
              <a:pPr/>
              <a:t>6</a:t>
            </a:fld>
            <a:endParaRPr lang="en-GB"/>
          </a:p>
        </p:txBody>
      </p:sp>
    </p:spTree>
    <p:extLst>
      <p:ext uri="{BB962C8B-B14F-4D97-AF65-F5344CB8AC3E}">
        <p14:creationId xmlns:p14="http://schemas.microsoft.com/office/powerpoint/2010/main" val="41643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0D5186-1141-4464-BAD6-6D71C6298D9A}" type="slidenum">
              <a:rPr lang="en-GB" smtClean="0"/>
              <a:pPr/>
              <a:t>9</a:t>
            </a:fld>
            <a:endParaRPr lang="en-GB"/>
          </a:p>
        </p:txBody>
      </p:sp>
    </p:spTree>
    <p:extLst>
      <p:ext uri="{BB962C8B-B14F-4D97-AF65-F5344CB8AC3E}">
        <p14:creationId xmlns:p14="http://schemas.microsoft.com/office/powerpoint/2010/main" val="2500808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0D5186-1141-4464-BAD6-6D71C6298D9A}" type="slidenum">
              <a:rPr lang="en-GB" smtClean="0"/>
              <a:pPr/>
              <a:t>22</a:t>
            </a:fld>
            <a:endParaRPr lang="en-GB"/>
          </a:p>
        </p:txBody>
      </p:sp>
    </p:spTree>
    <p:extLst>
      <p:ext uri="{BB962C8B-B14F-4D97-AF65-F5344CB8AC3E}">
        <p14:creationId xmlns:p14="http://schemas.microsoft.com/office/powerpoint/2010/main" val="193586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0D5186-1141-4464-BAD6-6D71C6298D9A}" type="slidenum">
              <a:rPr lang="en-GB" smtClean="0"/>
              <a:pPr/>
              <a:t>23</a:t>
            </a:fld>
            <a:endParaRPr lang="en-GB"/>
          </a:p>
        </p:txBody>
      </p:sp>
    </p:spTree>
    <p:extLst>
      <p:ext uri="{BB962C8B-B14F-4D97-AF65-F5344CB8AC3E}">
        <p14:creationId xmlns:p14="http://schemas.microsoft.com/office/powerpoint/2010/main" val="399808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0D5186-1141-4464-BAD6-6D71C6298D9A}" type="slidenum">
              <a:rPr lang="en-GB" smtClean="0"/>
              <a:pPr/>
              <a:t>24</a:t>
            </a:fld>
            <a:endParaRPr lang="en-GB"/>
          </a:p>
        </p:txBody>
      </p:sp>
    </p:spTree>
    <p:extLst>
      <p:ext uri="{BB962C8B-B14F-4D97-AF65-F5344CB8AC3E}">
        <p14:creationId xmlns:p14="http://schemas.microsoft.com/office/powerpoint/2010/main" val="2948563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9"/>
          <p:cNvSpPr>
            <a:spLocks noChangeArrowheads="1"/>
          </p:cNvSpPr>
          <p:nvPr/>
        </p:nvSpPr>
        <p:spPr bwMode="auto">
          <a:xfrm>
            <a:off x="8640763" y="0"/>
            <a:ext cx="503237" cy="6858000"/>
          </a:xfrm>
          <a:prstGeom prst="rect">
            <a:avLst/>
          </a:prstGeom>
          <a:solidFill>
            <a:srgbClr val="CCD500">
              <a:alpha val="80000"/>
            </a:srgbClr>
          </a:solidFill>
          <a:ln w="0">
            <a:solidFill>
              <a:schemeClr val="tx1">
                <a:alpha val="0"/>
              </a:schemeClr>
            </a:solidFill>
            <a:miter lim="800000"/>
            <a:headEnd/>
            <a:tailEnd/>
          </a:ln>
        </p:spPr>
        <p:txBody>
          <a:bodyPr wrap="none" anchor="ctr"/>
          <a:lstStyle>
            <a:lvl1pPr eaLnBrk="0" hangingPunct="0">
              <a:defRPr baseline="-25000">
                <a:solidFill>
                  <a:schemeClr val="tx1"/>
                </a:solidFill>
                <a:latin typeface="Arial" panose="020B0604020202020204" pitchFamily="34" charset="0"/>
              </a:defRPr>
            </a:lvl1pPr>
            <a:lvl2pPr marL="742950" indent="-285750" eaLnBrk="0" hangingPunct="0">
              <a:defRPr baseline="-25000">
                <a:solidFill>
                  <a:schemeClr val="tx1"/>
                </a:solidFill>
                <a:latin typeface="Arial" panose="020B0604020202020204" pitchFamily="34" charset="0"/>
              </a:defRPr>
            </a:lvl2pPr>
            <a:lvl3pPr marL="1143000" indent="-228600" eaLnBrk="0" hangingPunct="0">
              <a:defRPr baseline="-25000">
                <a:solidFill>
                  <a:schemeClr val="tx1"/>
                </a:solidFill>
                <a:latin typeface="Arial" panose="020B0604020202020204" pitchFamily="34" charset="0"/>
              </a:defRPr>
            </a:lvl3pPr>
            <a:lvl4pPr marL="1600200" indent="-228600" eaLnBrk="0" hangingPunct="0">
              <a:defRPr baseline="-25000">
                <a:solidFill>
                  <a:schemeClr val="tx1"/>
                </a:solidFill>
                <a:latin typeface="Arial" panose="020B0604020202020204" pitchFamily="34" charset="0"/>
              </a:defRPr>
            </a:lvl4pPr>
            <a:lvl5pPr marL="2057400" indent="-228600" eaLnBrk="0" hangingPunct="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pPr eaLnBrk="1" hangingPunct="1"/>
            <a:endParaRPr lang="en-US" altLang="en-US"/>
          </a:p>
        </p:txBody>
      </p:sp>
      <p:sp>
        <p:nvSpPr>
          <p:cNvPr id="7" name="Round Single Corner Rectangle 6"/>
          <p:cNvSpPr/>
          <p:nvPr/>
        </p:nvSpPr>
        <p:spPr>
          <a:xfrm>
            <a:off x="0" y="333375"/>
            <a:ext cx="5844391" cy="590550"/>
          </a:xfrm>
          <a:prstGeom prst="round1Rect">
            <a:avLst>
              <a:gd name="adj" fmla="val 26344"/>
            </a:avLst>
          </a:prstGeom>
          <a:solidFill>
            <a:srgbClr val="CCD5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Round Single Corner Rectangle 7"/>
          <p:cNvSpPr/>
          <p:nvPr/>
        </p:nvSpPr>
        <p:spPr>
          <a:xfrm>
            <a:off x="360363" y="1260475"/>
            <a:ext cx="6121400" cy="2973774"/>
          </a:xfrm>
          <a:prstGeom prst="round1Rect">
            <a:avLst/>
          </a:prstGeom>
          <a:solidFill>
            <a:srgbClr val="900EB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Title 1"/>
          <p:cNvSpPr>
            <a:spLocks noGrp="1"/>
          </p:cNvSpPr>
          <p:nvPr>
            <p:ph type="ctrTitle"/>
          </p:nvPr>
        </p:nvSpPr>
        <p:spPr>
          <a:xfrm>
            <a:off x="360000" y="1260000"/>
            <a:ext cx="7402512" cy="571500"/>
          </a:xfrm>
          <a:noFill/>
          <a:extLst>
            <a:ext uri="{909E8E84-426E-40DD-AFC4-6F175D3DCCD1}">
              <a14:hiddenFill xmlns:a14="http://schemas.microsoft.com/office/drawing/2010/main">
                <a:solidFill>
                  <a:schemeClr val="accent1"/>
                </a:solidFill>
              </a14:hiddenFill>
            </a:ext>
          </a:extLst>
        </p:spPr>
        <p:txBody>
          <a:bodyPr/>
          <a:lstStyle>
            <a:lvl1pPr>
              <a:defRPr>
                <a:solidFill>
                  <a:schemeClr val="bg1"/>
                </a:solidFill>
              </a:defRPr>
            </a:lvl1pPr>
          </a:lstStyle>
          <a:p>
            <a:r>
              <a:rPr lang="en-US"/>
              <a:t>Click to edit Master title style</a:t>
            </a:r>
            <a:endParaRPr lang="en-GB" dirty="0"/>
          </a:p>
        </p:txBody>
      </p:sp>
      <p:sp>
        <p:nvSpPr>
          <p:cNvPr id="11" name="Subtitle 2"/>
          <p:cNvSpPr>
            <a:spLocks noGrp="1"/>
          </p:cNvSpPr>
          <p:nvPr>
            <p:ph type="subTitle" idx="1"/>
          </p:nvPr>
        </p:nvSpPr>
        <p:spPr>
          <a:xfrm>
            <a:off x="360000" y="1890000"/>
            <a:ext cx="7405687" cy="488950"/>
          </a:xfrm>
          <a:noFill/>
          <a:extLst>
            <a:ext uri="{909E8E84-426E-40DD-AFC4-6F175D3DCCD1}">
              <a14:hiddenFill xmlns:a14="http://schemas.microsoft.com/office/drawing/2010/main">
                <a:solidFill>
                  <a:schemeClr val="accent1"/>
                </a:solidFill>
              </a14:hiddenFill>
            </a:ext>
          </a:extLst>
        </p:spPr>
        <p:txBody>
          <a:bodyPr/>
          <a:lstStyle>
            <a:lvl1pPr>
              <a:defRPr>
                <a:solidFill>
                  <a:schemeClr val="bg1"/>
                </a:solidFill>
              </a:defRPr>
            </a:lvl1pPr>
          </a:lstStyle>
          <a:p>
            <a:r>
              <a:rPr lang="en-US"/>
              <a:t>Click to edit Master subtitle style</a:t>
            </a:r>
            <a:endParaRPr lang="en-GB"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7949" y="218694"/>
            <a:ext cx="2429256" cy="819912"/>
          </a:xfrm>
          <a:prstGeom prst="rect">
            <a:avLst/>
          </a:prstGeom>
        </p:spPr>
      </p:pic>
    </p:spTree>
    <p:extLst>
      <p:ext uri="{BB962C8B-B14F-4D97-AF65-F5344CB8AC3E}">
        <p14:creationId xmlns:p14="http://schemas.microsoft.com/office/powerpoint/2010/main" val="186442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858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7832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64643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0975" y="1258888"/>
            <a:ext cx="2057400" cy="54975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8775" y="1258888"/>
            <a:ext cx="6019800" cy="54975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2368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5007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4333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58775" y="2230438"/>
            <a:ext cx="3992563" cy="4525962"/>
          </a:xfrm>
        </p:spPr>
        <p:txBody>
          <a:bodyPr/>
          <a:lstStyle>
            <a:lvl1pPr>
              <a:defRPr sz="2400"/>
            </a:lvl1pPr>
            <a:lvl2pPr>
              <a:defRPr sz="20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503738" y="2230438"/>
            <a:ext cx="3992562" cy="4525962"/>
          </a:xfrm>
        </p:spPr>
        <p:txBody>
          <a:bodyPr/>
          <a:lstStyle>
            <a:lvl1pPr>
              <a:defRPr sz="2400"/>
            </a:lvl1pPr>
            <a:lvl2pPr>
              <a:defRPr sz="20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5297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3184" y="1196752"/>
            <a:ext cx="8136904" cy="65293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13184" y="207831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13184" y="2718072"/>
            <a:ext cx="4040188" cy="3951288"/>
          </a:xfrm>
        </p:spPr>
        <p:txBody>
          <a:bodyPr/>
          <a:lstStyle>
            <a:lvl1pPr>
              <a:defRPr sz="24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418657" y="207831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8657" y="2718072"/>
            <a:ext cx="4041775" cy="3951288"/>
          </a:xfrm>
        </p:spPr>
        <p:txBody>
          <a:bodyPr/>
          <a:lstStyle>
            <a:lvl1pPr>
              <a:defRPr sz="24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1103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3184" y="1196752"/>
            <a:ext cx="8136904" cy="65293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13184" y="207831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13184" y="2718072"/>
            <a:ext cx="4040188" cy="2595333"/>
          </a:xfrm>
        </p:spPr>
        <p:txBody>
          <a:bodyPr/>
          <a:lstStyle>
            <a:lvl1pPr>
              <a:defRPr sz="24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418657" y="207831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8657" y="2718072"/>
            <a:ext cx="4041775" cy="2595333"/>
          </a:xfrm>
        </p:spPr>
        <p:txBody>
          <a:bodyPr/>
          <a:lstStyle>
            <a:lvl1pPr>
              <a:defRPr sz="24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8"/>
          <p:cNvSpPr>
            <a:spLocks noGrp="1"/>
          </p:cNvSpPr>
          <p:nvPr>
            <p:ph type="body" sz="quarter" idx="10" hasCustomPrompt="1"/>
          </p:nvPr>
        </p:nvSpPr>
        <p:spPr>
          <a:xfrm>
            <a:off x="312738" y="5313406"/>
            <a:ext cx="8137525" cy="766720"/>
          </a:xfrm>
        </p:spPr>
        <p:txBody>
          <a:bodyPr/>
          <a:lstStyle>
            <a:lvl1pPr>
              <a:defRPr sz="2000" baseline="0"/>
            </a:lvl1pPr>
          </a:lstStyle>
          <a:p>
            <a:pPr lvl="0"/>
            <a:r>
              <a:rPr lang="en-US" dirty="0"/>
              <a:t>Type text here</a:t>
            </a:r>
          </a:p>
        </p:txBody>
      </p:sp>
    </p:spTree>
    <p:extLst>
      <p:ext uri="{BB962C8B-B14F-4D97-AF65-F5344CB8AC3E}">
        <p14:creationId xmlns:p14="http://schemas.microsoft.com/office/powerpoint/2010/main" val="399857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258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12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3158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027" name="Rectangle 10"/>
          <p:cNvSpPr>
            <a:spLocks noChangeArrowheads="1"/>
          </p:cNvSpPr>
          <p:nvPr/>
        </p:nvSpPr>
        <p:spPr bwMode="auto">
          <a:xfrm>
            <a:off x="8640763" y="0"/>
            <a:ext cx="503237" cy="6858000"/>
          </a:xfrm>
          <a:prstGeom prst="rect">
            <a:avLst/>
          </a:prstGeom>
          <a:solidFill>
            <a:srgbClr val="CCD501"/>
          </a:solidFill>
          <a:ln w="0">
            <a:solidFill>
              <a:schemeClr val="tx1">
                <a:alpha val="0"/>
              </a:schemeClr>
            </a:solidFill>
            <a:miter lim="800000"/>
            <a:headEnd/>
            <a:tailEnd/>
          </a:ln>
        </p:spPr>
        <p:txBody>
          <a:bodyPr wrap="none" anchor="ctr"/>
          <a:lstStyle>
            <a:lvl1pPr eaLnBrk="0" hangingPunct="0">
              <a:defRPr baseline="-25000">
                <a:solidFill>
                  <a:schemeClr val="tx1"/>
                </a:solidFill>
                <a:latin typeface="Arial" panose="020B0604020202020204" pitchFamily="34" charset="0"/>
              </a:defRPr>
            </a:lvl1pPr>
            <a:lvl2pPr marL="742950" indent="-285750" eaLnBrk="0" hangingPunct="0">
              <a:defRPr baseline="-25000">
                <a:solidFill>
                  <a:schemeClr val="tx1"/>
                </a:solidFill>
                <a:latin typeface="Arial" panose="020B0604020202020204" pitchFamily="34" charset="0"/>
              </a:defRPr>
            </a:lvl2pPr>
            <a:lvl3pPr marL="1143000" indent="-228600" eaLnBrk="0" hangingPunct="0">
              <a:defRPr baseline="-25000">
                <a:solidFill>
                  <a:schemeClr val="tx1"/>
                </a:solidFill>
                <a:latin typeface="Arial" panose="020B0604020202020204" pitchFamily="34" charset="0"/>
              </a:defRPr>
            </a:lvl3pPr>
            <a:lvl4pPr marL="1600200" indent="-228600" eaLnBrk="0" hangingPunct="0">
              <a:defRPr baseline="-25000">
                <a:solidFill>
                  <a:schemeClr val="tx1"/>
                </a:solidFill>
                <a:latin typeface="Arial" panose="020B0604020202020204" pitchFamily="34" charset="0"/>
              </a:defRPr>
            </a:lvl4pPr>
            <a:lvl5pPr marL="2057400" indent="-228600" eaLnBrk="0" hangingPunct="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pPr eaLnBrk="1" hangingPunct="1"/>
            <a:endParaRPr lang="en-US" altLang="en-US"/>
          </a:p>
        </p:txBody>
      </p:sp>
      <p:sp>
        <p:nvSpPr>
          <p:cNvPr id="1028" name="Rectangle 13"/>
          <p:cNvSpPr>
            <a:spLocks noGrp="1" noChangeArrowheads="1"/>
          </p:cNvSpPr>
          <p:nvPr>
            <p:ph type="title"/>
          </p:nvPr>
        </p:nvSpPr>
        <p:spPr bwMode="auto">
          <a:xfrm>
            <a:off x="358775" y="1258888"/>
            <a:ext cx="81073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GB" altLang="en-US" dirty="0"/>
          </a:p>
        </p:txBody>
      </p:sp>
      <p:sp>
        <p:nvSpPr>
          <p:cNvPr id="1029" name="Rectangle 14"/>
          <p:cNvSpPr>
            <a:spLocks noGrp="1" noChangeArrowheads="1"/>
          </p:cNvSpPr>
          <p:nvPr>
            <p:ph type="body" idx="1"/>
          </p:nvPr>
        </p:nvSpPr>
        <p:spPr bwMode="auto">
          <a:xfrm>
            <a:off x="358775" y="2230438"/>
            <a:ext cx="81375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p:txBody>
      </p:sp>
      <p:sp>
        <p:nvSpPr>
          <p:cNvPr id="7" name="Round Single Corner Rectangle 6"/>
          <p:cNvSpPr/>
          <p:nvPr/>
        </p:nvSpPr>
        <p:spPr>
          <a:xfrm>
            <a:off x="0" y="333375"/>
            <a:ext cx="5844391" cy="590550"/>
          </a:xfrm>
          <a:prstGeom prst="round1Rect">
            <a:avLst>
              <a:gd name="adj" fmla="val 26344"/>
            </a:avLst>
          </a:prstGeom>
          <a:solidFill>
            <a:srgbClr val="CCD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1454" y="5935600"/>
            <a:ext cx="1512439" cy="820800"/>
          </a:xfrm>
          <a:prstGeom prst="rect">
            <a:avLst/>
          </a:prstGeom>
        </p:spPr>
      </p:pic>
      <p:pic>
        <p:nvPicPr>
          <p:cNvPr id="10" name="Picture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27949" y="218694"/>
            <a:ext cx="2429256" cy="819912"/>
          </a:xfrm>
          <a:prstGeom prst="rect">
            <a:avLst/>
          </a:prstGeom>
        </p:spPr>
      </p:pic>
      <p:sp>
        <p:nvSpPr>
          <p:cNvPr id="8" name="Slide Number Placeholder 2"/>
          <p:cNvSpPr>
            <a:spLocks noGrp="1"/>
          </p:cNvSpPr>
          <p:nvPr>
            <p:ph type="sldNum" sz="quarter" idx="4"/>
          </p:nvPr>
        </p:nvSpPr>
        <p:spPr>
          <a:xfrm>
            <a:off x="8752163" y="6387532"/>
            <a:ext cx="280436" cy="368868"/>
          </a:xfrm>
          <a:prstGeom prst="rect">
            <a:avLst/>
          </a:prstGeom>
        </p:spPr>
        <p:txBody>
          <a:bodyPr/>
          <a:lstStyle/>
          <a:p>
            <a:fld id="{06DA60C7-27C6-44A8-BCF6-08E71D050625}" type="slidenum">
              <a:rPr lang="en-GB" smtClean="0"/>
              <a:pPr/>
              <a:t>‹#›</a:t>
            </a:fld>
            <a:endParaRPr lang="en-GB" dirty="0"/>
          </a:p>
        </p:txBody>
      </p:sp>
    </p:spTree>
    <p:extLst>
      <p:ext uri="{BB962C8B-B14F-4D97-AF65-F5344CB8AC3E}">
        <p14:creationId xmlns:p14="http://schemas.microsoft.com/office/powerpoint/2010/main" val="428210884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702"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rtl="0" eaLnBrk="1" fontAlgn="base" hangingPunct="1">
        <a:spcBef>
          <a:spcPct val="0"/>
        </a:spcBef>
        <a:spcAft>
          <a:spcPct val="0"/>
        </a:spcAft>
        <a:defRPr sz="2800" b="1">
          <a:solidFill>
            <a:srgbClr val="900EBB"/>
          </a:solidFill>
          <a:latin typeface="+mj-lt"/>
          <a:ea typeface="+mj-ea"/>
          <a:cs typeface="+mj-cs"/>
        </a:defRPr>
      </a:lvl1pPr>
      <a:lvl2pPr algn="l" rtl="0" eaLnBrk="1" fontAlgn="base" hangingPunct="1">
        <a:spcBef>
          <a:spcPct val="0"/>
        </a:spcBef>
        <a:spcAft>
          <a:spcPct val="0"/>
        </a:spcAft>
        <a:defRPr sz="2800" b="1">
          <a:solidFill>
            <a:srgbClr val="45535F"/>
          </a:solidFill>
          <a:latin typeface="Arial" charset="0"/>
        </a:defRPr>
      </a:lvl2pPr>
      <a:lvl3pPr algn="l" rtl="0" eaLnBrk="1" fontAlgn="base" hangingPunct="1">
        <a:spcBef>
          <a:spcPct val="0"/>
        </a:spcBef>
        <a:spcAft>
          <a:spcPct val="0"/>
        </a:spcAft>
        <a:defRPr sz="2800" b="1">
          <a:solidFill>
            <a:srgbClr val="45535F"/>
          </a:solidFill>
          <a:latin typeface="Arial" charset="0"/>
        </a:defRPr>
      </a:lvl3pPr>
      <a:lvl4pPr algn="l" rtl="0" eaLnBrk="1" fontAlgn="base" hangingPunct="1">
        <a:spcBef>
          <a:spcPct val="0"/>
        </a:spcBef>
        <a:spcAft>
          <a:spcPct val="0"/>
        </a:spcAft>
        <a:defRPr sz="2800" b="1">
          <a:solidFill>
            <a:srgbClr val="45535F"/>
          </a:solidFill>
          <a:latin typeface="Arial" charset="0"/>
        </a:defRPr>
      </a:lvl4pPr>
      <a:lvl5pPr algn="l" rtl="0" eaLnBrk="1" fontAlgn="base" hangingPunct="1">
        <a:spcBef>
          <a:spcPct val="0"/>
        </a:spcBef>
        <a:spcAft>
          <a:spcPct val="0"/>
        </a:spcAft>
        <a:defRPr sz="2800" b="1">
          <a:solidFill>
            <a:srgbClr val="45535F"/>
          </a:solidFill>
          <a:latin typeface="Arial" charset="0"/>
        </a:defRPr>
      </a:lvl5pPr>
      <a:lvl6pPr marL="457200" algn="l" rtl="0" eaLnBrk="1" fontAlgn="base" hangingPunct="1">
        <a:spcBef>
          <a:spcPct val="0"/>
        </a:spcBef>
        <a:spcAft>
          <a:spcPct val="0"/>
        </a:spcAft>
        <a:defRPr sz="2800" b="1">
          <a:solidFill>
            <a:srgbClr val="45535F"/>
          </a:solidFill>
          <a:latin typeface="Arial" charset="0"/>
        </a:defRPr>
      </a:lvl6pPr>
      <a:lvl7pPr marL="914400" algn="l" rtl="0" eaLnBrk="1" fontAlgn="base" hangingPunct="1">
        <a:spcBef>
          <a:spcPct val="0"/>
        </a:spcBef>
        <a:spcAft>
          <a:spcPct val="0"/>
        </a:spcAft>
        <a:defRPr sz="2800" b="1">
          <a:solidFill>
            <a:srgbClr val="45535F"/>
          </a:solidFill>
          <a:latin typeface="Arial" charset="0"/>
        </a:defRPr>
      </a:lvl7pPr>
      <a:lvl8pPr marL="1371600" algn="l" rtl="0" eaLnBrk="1" fontAlgn="base" hangingPunct="1">
        <a:spcBef>
          <a:spcPct val="0"/>
        </a:spcBef>
        <a:spcAft>
          <a:spcPct val="0"/>
        </a:spcAft>
        <a:defRPr sz="2800" b="1">
          <a:solidFill>
            <a:srgbClr val="45535F"/>
          </a:solidFill>
          <a:latin typeface="Arial" charset="0"/>
        </a:defRPr>
      </a:lvl8pPr>
      <a:lvl9pPr marL="1828800" algn="l" rtl="0" eaLnBrk="1" fontAlgn="base" hangingPunct="1">
        <a:spcBef>
          <a:spcPct val="0"/>
        </a:spcBef>
        <a:spcAft>
          <a:spcPct val="0"/>
        </a:spcAft>
        <a:defRPr sz="2800" b="1">
          <a:solidFill>
            <a:srgbClr val="45535F"/>
          </a:solidFill>
          <a:latin typeface="Arial" charset="0"/>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defRPr>
      </a:lvl2pPr>
      <a:lvl3pPr marL="1143000"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pnwnZzv1RGY" TargetMode="External"/><Relationship Id="rId2" Type="http://schemas.openxmlformats.org/officeDocument/2006/relationships/hyperlink" Target="https://www.youtube.com/watch?v=kwwdHkYPNo4" TargetMode="External"/><Relationship Id="rId1" Type="http://schemas.openxmlformats.org/officeDocument/2006/relationships/slideLayout" Target="../slideLayouts/slideLayout2.xml"/><Relationship Id="rId4" Type="http://schemas.openxmlformats.org/officeDocument/2006/relationships/hyperlink" Target="https://www.ncbi.nlm.nih.gov/pmc/articles/PMC632217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hyperlink" Target="https://rdm-games.gitlab.io/rdm-adventur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ncbi.nlm.nih.gov/pmc/articles/PMC42017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and.org/health-care/surveys_tools.html" TargetMode="External"/><Relationship Id="rId2" Type="http://schemas.openxmlformats.org/officeDocument/2006/relationships/hyperlink" Target="https://discover.ukdataservice.ac.uk/variables" TargetMode="External"/><Relationship Id="rId1" Type="http://schemas.openxmlformats.org/officeDocument/2006/relationships/slideLayout" Target="../slideLayouts/slideLayout2.xml"/><Relationship Id="rId6" Type="http://schemas.openxmlformats.org/officeDocument/2006/relationships/hyperlink" Target="http://survmeth.blogspot.com/2015/01/sources-for-survey-questions-and.html" TargetMode="External"/><Relationship Id="rId5" Type="http://schemas.openxmlformats.org/officeDocument/2006/relationships/hyperlink" Target="http://www.ihsn.org/sites/default/files/resources/Global%20RefList%20Core%20Indicators%20V4_3Oct2014.pdf" TargetMode="External"/><Relationship Id="rId4" Type="http://schemas.openxmlformats.org/officeDocument/2006/relationships/hyperlink" Target="http://www.healthmeasures.net/explore-measurement-systems/promi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oursera.org/learn/experimentation/home/welcome" TargetMode="External"/><Relationship Id="rId2" Type="http://schemas.openxmlformats.org/officeDocument/2006/relationships/hyperlink" Target="https://nc3rs.org.uk/" TargetMode="External"/><Relationship Id="rId1" Type="http://schemas.openxmlformats.org/officeDocument/2006/relationships/slideLayout" Target="../slideLayouts/slideLayout2.xml"/><Relationship Id="rId5" Type="http://schemas.openxmlformats.org/officeDocument/2006/relationships/hyperlink" Target="https://scidesign.github.io/designbook/introduction.html" TargetMode="External"/><Relationship Id="rId4" Type="http://schemas.openxmlformats.org/officeDocument/2006/relationships/hyperlink" Target="https://www.moresteam.com/toolbox/design-of-experiments.cf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63286" y="1435705"/>
            <a:ext cx="5918200" cy="2581124"/>
          </a:xfrm>
        </p:spPr>
        <p:txBody>
          <a:bodyPr/>
          <a:lstStyle/>
          <a:p>
            <a:pPr fontAlgn="auto">
              <a:spcAft>
                <a:spcPts val="0"/>
              </a:spcAft>
              <a:defRPr/>
            </a:pPr>
            <a:r>
              <a:rPr lang="en-GB" sz="3600" i="1" cap="small" spc="25" dirty="0">
                <a:latin typeface="Calibri" panose="020F0502020204030204" pitchFamily="34" charset="0"/>
                <a:cs typeface="Calibri" panose="020F0502020204030204" pitchFamily="34" charset="0"/>
              </a:rPr>
              <a:t>Plan a</a:t>
            </a:r>
            <a:br>
              <a:rPr lang="en-GB" sz="3600" i="1" cap="small" spc="25" dirty="0">
                <a:latin typeface="Calibri" panose="020F0502020204030204" pitchFamily="34" charset="0"/>
                <a:cs typeface="Calibri" panose="020F0502020204030204" pitchFamily="34" charset="0"/>
              </a:rPr>
            </a:br>
            <a:r>
              <a:rPr lang="en-GB" sz="3600" b="1" i="1" cap="small" spc="25" dirty="0">
                <a:effectLst/>
                <a:latin typeface="Calibri" panose="020F0502020204030204" pitchFamily="34" charset="0"/>
                <a:cs typeface="Calibri" panose="020F0502020204030204" pitchFamily="34" charset="0"/>
              </a:rPr>
              <a:t>quantitative</a:t>
            </a:r>
            <a:br>
              <a:rPr lang="en-GB" sz="3600" b="1" i="1" cap="small" spc="25" dirty="0">
                <a:effectLst/>
                <a:latin typeface="Calibri" panose="020F0502020204030204" pitchFamily="34" charset="0"/>
                <a:cs typeface="Calibri" panose="020F0502020204030204" pitchFamily="34" charset="0"/>
              </a:rPr>
            </a:br>
            <a:r>
              <a:rPr lang="en-GB" sz="3600" b="1" i="1" cap="small" spc="25" dirty="0">
                <a:effectLst/>
                <a:latin typeface="Calibri" panose="020F0502020204030204" pitchFamily="34" charset="0"/>
                <a:cs typeface="Calibri" panose="020F0502020204030204" pitchFamily="34" charset="0"/>
              </a:rPr>
              <a:t>investigation</a:t>
            </a:r>
            <a:br>
              <a:rPr lang="en-GB" altLang="en-US" dirty="0"/>
            </a:br>
            <a:br>
              <a:rPr lang="en-GB" altLang="en-US" dirty="0"/>
            </a:br>
            <a:r>
              <a:rPr lang="en-GB" altLang="en-US" dirty="0"/>
              <a:t>Andrew Chapman   </a:t>
            </a:r>
            <a:r>
              <a:rPr lang="en-GB" altLang="en-US" sz="2000" dirty="0"/>
              <a:t>SAS Coordinator</a:t>
            </a:r>
            <a:br>
              <a:rPr lang="en-GB" altLang="en-US" sz="2000" dirty="0"/>
            </a:br>
            <a:endParaRPr lang="en-GB" altLang="en-US" dirty="0"/>
          </a:p>
        </p:txBody>
      </p:sp>
      <p:pic>
        <p:nvPicPr>
          <p:cNvPr id="17413" name="Picture 5" descr="Maths and Statistics Help MASH logo from the mathematics resources centre."/>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429" y="4257739"/>
            <a:ext cx="643572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1039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452A-8F20-4BD4-86CD-941B26853961}"/>
              </a:ext>
            </a:extLst>
          </p:cNvPr>
          <p:cNvSpPr>
            <a:spLocks noGrp="1"/>
          </p:cNvSpPr>
          <p:nvPr>
            <p:ph type="title"/>
          </p:nvPr>
        </p:nvSpPr>
        <p:spPr>
          <a:xfrm>
            <a:off x="130175" y="344488"/>
            <a:ext cx="8107363" cy="576262"/>
          </a:xfrm>
        </p:spPr>
        <p:txBody>
          <a:bodyPr/>
          <a:lstStyle/>
          <a:p>
            <a:r>
              <a:rPr lang="en-GB" dirty="0"/>
              <a:t>RQs: helpful resources</a:t>
            </a:r>
            <a:br>
              <a:rPr lang="en-GB" baseline="-25000" dirty="0"/>
            </a:br>
            <a:br>
              <a:rPr lang="en-GB" baseline="-25000" dirty="0"/>
            </a:br>
            <a:endParaRPr lang="en-GB" baseline="-25000" dirty="0"/>
          </a:p>
        </p:txBody>
      </p:sp>
      <p:sp>
        <p:nvSpPr>
          <p:cNvPr id="3" name="Content Placeholder 2">
            <a:extLst>
              <a:ext uri="{FF2B5EF4-FFF2-40B4-BE49-F238E27FC236}">
                <a16:creationId xmlns:a16="http://schemas.microsoft.com/office/drawing/2014/main" id="{50A60659-E7CA-4A42-A822-13A276E7FF70}"/>
              </a:ext>
            </a:extLst>
          </p:cNvPr>
          <p:cNvSpPr>
            <a:spLocks noGrp="1"/>
          </p:cNvSpPr>
          <p:nvPr>
            <p:ph idx="1"/>
          </p:nvPr>
        </p:nvSpPr>
        <p:spPr>
          <a:xfrm>
            <a:off x="309789" y="1166019"/>
            <a:ext cx="8137525" cy="4525962"/>
          </a:xfrm>
        </p:spPr>
        <p:txBody>
          <a:bodyPr/>
          <a:lstStyle/>
          <a:p>
            <a:pPr marL="342900" lvl="0" indent="-342900">
              <a:lnSpc>
                <a:spcPct val="115000"/>
              </a:lnSpc>
              <a:buFont typeface="Arial" panose="020B0604020202020204" pitchFamily="34" charset="0"/>
              <a:buChar char="•"/>
            </a:pPr>
            <a:r>
              <a:rPr lang="en-GB" sz="1800" dirty="0">
                <a:latin typeface="Cambria" panose="02040503050406030204" pitchFamily="18" charset="0"/>
                <a:ea typeface="Calibri" panose="020F0502020204030204" pitchFamily="34" charset="0"/>
                <a:cs typeface="Times New Roman" panose="02020603050405020304" pitchFamily="18" charset="0"/>
              </a:rPr>
              <a:t>Here’s a</a:t>
            </a:r>
            <a:r>
              <a:rPr lang="en-GB" sz="1800" dirty="0">
                <a:effectLst/>
                <a:latin typeface="Cambria" panose="02040503050406030204" pitchFamily="18" charset="0"/>
                <a:ea typeface="Calibri" panose="020F0502020204030204" pitchFamily="34" charset="0"/>
                <a:cs typeface="Times New Roman" panose="02020603050405020304" pitchFamily="18" charset="0"/>
              </a:rPr>
              <a:t> useful 15 minute video “How to Write a Well-stated RQ” </a:t>
            </a:r>
            <a:r>
              <a:rPr lang="en-GB" sz="18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hlinkClick r:id="rId2"/>
              </a:rPr>
              <a:t>https://www.youtube.com/watch?v=kwwdHkYPNo4</a:t>
            </a:r>
            <a:r>
              <a:rPr lang="en-GB" sz="1800" dirty="0">
                <a:effectLst/>
                <a:latin typeface="Cambria" panose="02040503050406030204" pitchFamily="18" charset="0"/>
                <a:ea typeface="Calibri" panose="020F0502020204030204" pitchFamily="34" charset="0"/>
                <a:cs typeface="Times New Roman" panose="02020603050405020304" pitchFamily="18" charset="0"/>
              </a:rPr>
              <a:t>.</a:t>
            </a:r>
          </a:p>
          <a:p>
            <a:pPr marL="0" indent="0">
              <a:lnSpc>
                <a:spcPct val="115000"/>
              </a:lnSpc>
            </a:pPr>
            <a:endParaRPr lang="en-GB" sz="1800"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GB" sz="1800" dirty="0">
                <a:effectLst/>
                <a:latin typeface="Cambria" panose="02040503050406030204" pitchFamily="18" charset="0"/>
                <a:ea typeface="Calibri" panose="020F0502020204030204" pitchFamily="34" charset="0"/>
                <a:cs typeface="Times New Roman" panose="02020603050405020304" pitchFamily="18" charset="0"/>
              </a:rPr>
              <a:t>Another excellent video with detailed and practical guidance </a:t>
            </a:r>
          </a:p>
          <a:p>
            <a:pPr marL="342900" lvl="0" indent="-342900">
              <a:lnSpc>
                <a:spcPct val="115000"/>
              </a:lnSpc>
              <a:buFont typeface="Arial" panose="020B0604020202020204" pitchFamily="34" charset="0"/>
              <a:buChar char="•"/>
            </a:pPr>
            <a:r>
              <a:rPr lang="en-GB" sz="1800" dirty="0">
                <a:latin typeface="Cambria" panose="02040503050406030204" pitchFamily="18" charset="0"/>
                <a:ea typeface="Calibri" panose="020F0502020204030204" pitchFamily="34" charset="0"/>
                <a:cs typeface="Times New Roman" panose="02020603050405020304" pitchFamily="18" charset="0"/>
              </a:rPr>
              <a:t>including</a:t>
            </a:r>
            <a:r>
              <a:rPr lang="en-GB" sz="1800" dirty="0">
                <a:effectLst/>
                <a:latin typeface="Cambria" panose="02040503050406030204" pitchFamily="18" charset="0"/>
                <a:ea typeface="Calibri" panose="020F0502020204030204" pitchFamily="34" charset="0"/>
                <a:cs typeface="Times New Roman" panose="02020603050405020304" pitchFamily="18" charset="0"/>
              </a:rPr>
              <a:t> lots of examples (</a:t>
            </a:r>
            <a:r>
              <a:rPr lang="en-GB" sz="1800" dirty="0">
                <a:latin typeface="Cambria" panose="02040503050406030204" pitchFamily="18" charset="0"/>
                <a:ea typeface="Calibri" panose="020F0502020204030204" pitchFamily="34" charset="0"/>
                <a:cs typeface="Times New Roman" panose="02020603050405020304" pitchFamily="18" charset="0"/>
              </a:rPr>
              <a:t>especially in the last 7 minutes</a:t>
            </a:r>
            <a:r>
              <a:rPr lang="en-GB" sz="1800" dirty="0">
                <a:effectLst/>
                <a:latin typeface="Cambria" panose="02040503050406030204" pitchFamily="18" charset="0"/>
                <a:ea typeface="Calibri" panose="020F0502020204030204" pitchFamily="34" charset="0"/>
                <a:cs typeface="Times New Roman" panose="02020603050405020304" pitchFamily="18" charset="0"/>
              </a:rPr>
              <a:t>) at </a:t>
            </a:r>
            <a:r>
              <a:rPr lang="en-GB" sz="18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hlinkClick r:id="rId3"/>
              </a:rPr>
              <a:t>https://www.youtube.com/watch?v=pnwnZzv1RGY</a:t>
            </a:r>
            <a:r>
              <a:rPr lang="en-GB" sz="18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rPr>
              <a:t>.  </a:t>
            </a:r>
            <a:endParaRPr lang="en-GB" sz="14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endParaRPr>
          </a:p>
          <a:p>
            <a:pPr marL="0" lvl="0" indent="0">
              <a:lnSpc>
                <a:spcPct val="115000"/>
              </a:lnSpc>
            </a:pPr>
            <a:endParaRPr lang="en-GB" sz="1800" dirty="0">
              <a:effectLst/>
              <a:latin typeface="Cambria" panose="020405030504060302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GB" sz="1800" dirty="0">
                <a:effectLst/>
                <a:latin typeface="Cambria" panose="02040503050406030204" pitchFamily="18" charset="0"/>
                <a:ea typeface="Calibri" panose="020F0502020204030204" pitchFamily="34" charset="0"/>
                <a:cs typeface="Times New Roman" panose="02020603050405020304" pitchFamily="18" charset="0"/>
              </a:rPr>
              <a:t>A useful article </a:t>
            </a:r>
          </a:p>
          <a:p>
            <a:pPr>
              <a:buFont typeface="Arial" panose="020B0604020202020204" pitchFamily="34" charset="0"/>
              <a:buChar char="•"/>
            </a:pPr>
            <a:r>
              <a:rPr lang="en-GB" sz="1800" dirty="0">
                <a:effectLst/>
                <a:latin typeface="Cambria" panose="02040503050406030204" pitchFamily="18" charset="0"/>
                <a:ea typeface="Calibri" panose="020F0502020204030204" pitchFamily="34" charset="0"/>
                <a:cs typeface="Times New Roman" panose="02020603050405020304" pitchFamily="18" charset="0"/>
              </a:rPr>
              <a:t>“</a:t>
            </a:r>
            <a:r>
              <a:rPr lang="en-GB" sz="1800" cap="small" dirty="0">
                <a:effectLst/>
                <a:latin typeface="Cambria" panose="02040503050406030204" pitchFamily="18" charset="0"/>
                <a:ea typeface="Calibri" panose="020F0502020204030204" pitchFamily="34" charset="0"/>
                <a:cs typeface="Times New Roman" panose="02020603050405020304" pitchFamily="18" charset="0"/>
              </a:rPr>
              <a:t>Formulation of Research Question – Stepwise Approach”  </a:t>
            </a:r>
            <a:r>
              <a:rPr lang="en-GB" sz="1800" dirty="0">
                <a:latin typeface="Cambria" panose="02040503050406030204" pitchFamily="18" charset="0"/>
                <a:cs typeface="Times New Roman" panose="02020603050405020304" pitchFamily="18" charset="0"/>
              </a:rPr>
              <a:t>at </a:t>
            </a:r>
            <a:r>
              <a:rPr lang="en-GB" sz="18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hlinkClick r:id="rId4"/>
              </a:rPr>
              <a:t>https://www.ncbi.nlm.nih.gov/pmc/articles/PMC6322175/</a:t>
            </a:r>
            <a:r>
              <a:rPr lang="en-GB" sz="1800" dirty="0">
                <a:effectLst/>
                <a:latin typeface="Cambria" panose="02040503050406030204" pitchFamily="18" charset="0"/>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107673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61" y="377146"/>
            <a:ext cx="8107363" cy="576262"/>
          </a:xfrm>
        </p:spPr>
        <p:txBody>
          <a:bodyPr/>
          <a:lstStyle/>
          <a:p>
            <a:pPr lvl="0">
              <a:lnSpc>
                <a:spcPct val="115000"/>
              </a:lnSpc>
            </a:pPr>
            <a:r>
              <a:rPr lang="en-GB" dirty="0">
                <a:latin typeface="Cambria" panose="02040503050406030204" pitchFamily="18" charset="0"/>
                <a:ea typeface="Calibri" panose="020F0502020204030204" pitchFamily="34" charset="0"/>
                <a:cs typeface="Times New Roman" panose="02020603050405020304" pitchFamily="18" charset="0"/>
              </a:rPr>
              <a:t>Measuring </a:t>
            </a:r>
            <a:r>
              <a:rPr lang="en-GB" dirty="0">
                <a:effectLst/>
                <a:latin typeface="Cambria" panose="02040503050406030204" pitchFamily="18" charset="0"/>
                <a:ea typeface="Calibri" panose="020F0502020204030204" pitchFamily="34" charset="0"/>
                <a:cs typeface="Times New Roman" panose="02020603050405020304" pitchFamily="18" charset="0"/>
              </a:rPr>
              <a:t>Variables?</a:t>
            </a:r>
          </a:p>
        </p:txBody>
      </p:sp>
      <p:pic>
        <p:nvPicPr>
          <p:cNvPr id="6" name="Content Placeholder 5" descr="Child checking height">
            <a:extLst>
              <a:ext uri="{FF2B5EF4-FFF2-40B4-BE49-F238E27FC236}">
                <a16:creationId xmlns:a16="http://schemas.microsoft.com/office/drawing/2014/main" id="{7B1393E3-C54A-4ACF-B847-C96EB2974FD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001" y="1713395"/>
            <a:ext cx="5701566" cy="3800756"/>
          </a:xfrm>
        </p:spPr>
      </p:pic>
      <p:pic>
        <p:nvPicPr>
          <p:cNvPr id="8" name="Picture 7" descr="Microscope with lab glassware">
            <a:extLst>
              <a:ext uri="{FF2B5EF4-FFF2-40B4-BE49-F238E27FC236}">
                <a16:creationId xmlns:a16="http://schemas.microsoft.com/office/drawing/2014/main" id="{D03E46F4-140F-4CEC-BEFA-A6C9A140FD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535" y="3680249"/>
            <a:ext cx="2687559" cy="1791269"/>
          </a:xfrm>
          <a:prstGeom prst="rect">
            <a:avLst/>
          </a:prstGeom>
        </p:spPr>
      </p:pic>
      <p:pic>
        <p:nvPicPr>
          <p:cNvPr id="10" name="Picture 9" descr="Wristwatch face">
            <a:extLst>
              <a:ext uri="{FF2B5EF4-FFF2-40B4-BE49-F238E27FC236}">
                <a16:creationId xmlns:a16="http://schemas.microsoft.com/office/drawing/2014/main" id="{C51A5128-F661-4E4E-983A-0C7144AA3B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8535" y="1713395"/>
            <a:ext cx="2687558" cy="1791268"/>
          </a:xfrm>
          <a:prstGeom prst="rect">
            <a:avLst/>
          </a:prstGeom>
        </p:spPr>
      </p:pic>
    </p:spTree>
    <p:extLst>
      <p:ext uri="{BB962C8B-B14F-4D97-AF65-F5344CB8AC3E}">
        <p14:creationId xmlns:p14="http://schemas.microsoft.com/office/powerpoint/2010/main" val="344093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61" y="377146"/>
            <a:ext cx="8107363" cy="576262"/>
          </a:xfrm>
        </p:spPr>
        <p:txBody>
          <a:bodyPr/>
          <a:lstStyle/>
          <a:p>
            <a:pPr lvl="0">
              <a:lnSpc>
                <a:spcPct val="115000"/>
              </a:lnSpc>
            </a:pPr>
            <a:r>
              <a:rPr lang="en-GB" dirty="0">
                <a:effectLst/>
                <a:latin typeface="Cambria" panose="02040503050406030204" pitchFamily="18" charset="0"/>
                <a:ea typeface="Calibri" panose="020F0502020204030204" pitchFamily="34" charset="0"/>
                <a:cs typeface="Times New Roman" panose="02020603050405020304" pitchFamily="18" charset="0"/>
              </a:rPr>
              <a:t> Variables measured?</a:t>
            </a:r>
          </a:p>
        </p:txBody>
      </p:sp>
      <p:sp>
        <p:nvSpPr>
          <p:cNvPr id="3" name="Content Placeholder 2">
            <a:extLst>
              <a:ext uri="{FF2B5EF4-FFF2-40B4-BE49-F238E27FC236}">
                <a16:creationId xmlns:a16="http://schemas.microsoft.com/office/drawing/2014/main" id="{50889E9F-B246-4362-892C-AA9EBD17C2B6}"/>
              </a:ext>
            </a:extLst>
          </p:cNvPr>
          <p:cNvSpPr>
            <a:spLocks noGrp="1"/>
          </p:cNvSpPr>
          <p:nvPr>
            <p:ph idx="1"/>
          </p:nvPr>
        </p:nvSpPr>
        <p:spPr>
          <a:xfrm>
            <a:off x="309789" y="1166019"/>
            <a:ext cx="8137525" cy="4525962"/>
          </a:xfrm>
        </p:spPr>
        <p:txBody>
          <a:bodyPr/>
          <a:lstStyle/>
          <a:p>
            <a:pPr marL="342900" lvl="0" indent="-342900">
              <a:lnSpc>
                <a:spcPct val="115000"/>
              </a:lnSpc>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Using a survey? </a:t>
            </a:r>
          </a:p>
          <a:p>
            <a:pPr lvl="1" indent="-342900">
              <a:lnSpc>
                <a:spcPct val="115000"/>
              </a:lnSpc>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Use questions from the literature which hav</a:t>
            </a:r>
            <a:r>
              <a:rPr lang="en-GB" dirty="0">
                <a:latin typeface="Cambria" panose="02040503050406030204" pitchFamily="18" charset="0"/>
                <a:ea typeface="Calibri" panose="020F0502020204030204" pitchFamily="34" charset="0"/>
                <a:cs typeface="Times New Roman" panose="02020603050405020304" pitchFamily="18" charset="0"/>
              </a:rPr>
              <a:t>e </a:t>
            </a:r>
            <a:r>
              <a:rPr lang="en-GB" dirty="0">
                <a:effectLst/>
                <a:latin typeface="Cambria" panose="02040503050406030204" pitchFamily="18" charset="0"/>
                <a:ea typeface="Calibri" panose="020F0502020204030204" pitchFamily="34" charset="0"/>
                <a:cs typeface="Times New Roman" panose="02020603050405020304" pitchFamily="18" charset="0"/>
              </a:rPr>
              <a:t>been validated in a similar population.</a:t>
            </a:r>
          </a:p>
          <a:p>
            <a:pPr marL="342900" lvl="0" indent="-342900">
              <a:lnSpc>
                <a:spcPct val="115000"/>
              </a:lnSpc>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Using Experiments?</a:t>
            </a:r>
          </a:p>
          <a:p>
            <a:pPr lvl="1" indent="-342900">
              <a:lnSpc>
                <a:spcPct val="115000"/>
              </a:lnSpc>
              <a:buFont typeface="Symbol" panose="05050102010706020507" pitchFamily="18" charset="2"/>
              <a:buChar char=""/>
            </a:pPr>
            <a:r>
              <a:rPr lang="en-GB" dirty="0">
                <a:latin typeface="Cambria" panose="02040503050406030204" pitchFamily="18" charset="0"/>
                <a:ea typeface="Calibri" panose="020F0502020204030204" pitchFamily="34" charset="0"/>
                <a:cs typeface="Times New Roman" panose="02020603050405020304" pitchFamily="18" charset="0"/>
              </a:rPr>
              <a:t>Use measurement equipment and methods established in the literature. </a:t>
            </a:r>
          </a:p>
          <a:p>
            <a:pPr lvl="1" indent="-342900">
              <a:lnSpc>
                <a:spcPct val="115000"/>
              </a:lnSpc>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Heartily recommend the Research Data </a:t>
            </a:r>
            <a:r>
              <a:rPr lang="en-GB" dirty="0">
                <a:latin typeface="Cambria" panose="02040503050406030204" pitchFamily="18" charset="0"/>
                <a:ea typeface="Calibri" panose="020F0502020204030204" pitchFamily="34" charset="0"/>
                <a:cs typeface="Times New Roman" panose="02020603050405020304" pitchFamily="18" charset="0"/>
              </a:rPr>
              <a:t>Management Adventure </a:t>
            </a:r>
            <a:r>
              <a:rPr lang="en-GB" dirty="0">
                <a:latin typeface="Cambria" panose="02040503050406030204" pitchFamily="18" charset="0"/>
                <a:ea typeface="Calibri" panose="020F0502020204030204" pitchFamily="34" charset="0"/>
                <a:cs typeface="Times New Roman" panose="02020603050405020304" pitchFamily="18" charset="0"/>
                <a:hlinkClick r:id="rId2"/>
              </a:rPr>
              <a:t>https://rdm-games.gitlab.io/rdm-adventure/  </a:t>
            </a:r>
            <a:endParaRPr lang="en-GB" dirty="0">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Using new variables with measurement methods which need to be validated?</a:t>
            </a:r>
          </a:p>
          <a:p>
            <a:pPr lvl="1" indent="-342900">
              <a:lnSpc>
                <a:spcPct val="115000"/>
              </a:lnSpc>
              <a:buFont typeface="Symbol" panose="05050102010706020507" pitchFamily="18" charset="2"/>
              <a:buChar char=""/>
            </a:pPr>
            <a:r>
              <a:rPr lang="en-GB" dirty="0">
                <a:latin typeface="Cambria" panose="02040503050406030204" pitchFamily="18" charset="0"/>
                <a:cs typeface="Times New Roman" panose="02020603050405020304" pitchFamily="18" charset="0"/>
              </a:rPr>
              <a:t>Be aware that validation is a major task.</a:t>
            </a:r>
            <a:endParaRPr lang="en-GB" dirty="0"/>
          </a:p>
        </p:txBody>
      </p:sp>
    </p:spTree>
    <p:extLst>
      <p:ext uri="{BB962C8B-B14F-4D97-AF65-F5344CB8AC3E}">
        <p14:creationId xmlns:p14="http://schemas.microsoft.com/office/powerpoint/2010/main" val="58929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89" y="328159"/>
            <a:ext cx="8107363" cy="576262"/>
          </a:xfrm>
        </p:spPr>
        <p:txBody>
          <a:bodyPr/>
          <a:lstStyle/>
          <a:p>
            <a:r>
              <a:rPr lang="en-GB" dirty="0"/>
              <a:t>Surveys: helpful resources</a:t>
            </a:r>
          </a:p>
        </p:txBody>
      </p:sp>
      <p:sp>
        <p:nvSpPr>
          <p:cNvPr id="3" name="Content Placeholder 2">
            <a:extLst>
              <a:ext uri="{FF2B5EF4-FFF2-40B4-BE49-F238E27FC236}">
                <a16:creationId xmlns:a16="http://schemas.microsoft.com/office/drawing/2014/main" id="{B6A368CC-08F5-402E-92A4-59432A62FA69}"/>
              </a:ext>
            </a:extLst>
          </p:cNvPr>
          <p:cNvSpPr>
            <a:spLocks noGrp="1"/>
          </p:cNvSpPr>
          <p:nvPr>
            <p:ph idx="1"/>
          </p:nvPr>
        </p:nvSpPr>
        <p:spPr>
          <a:xfrm>
            <a:off x="195489" y="1166019"/>
            <a:ext cx="8137525" cy="4525962"/>
          </a:xfrm>
        </p:spPr>
        <p:txBody>
          <a:bodyPr/>
          <a:lstStyle/>
          <a:p>
            <a:pPr>
              <a:lnSpc>
                <a:spcPct val="115000"/>
              </a:lnSpc>
              <a:spcBef>
                <a:spcPts val="0"/>
              </a:spcBef>
              <a:spcAft>
                <a:spcPts val="0"/>
              </a:spcAft>
              <a:buFont typeface="Arial" panose="020B0604020202020204" pitchFamily="34" charset="0"/>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"Selecting, Designing and Developing your questionnaire" </a:t>
            </a:r>
          </a:p>
          <a:p>
            <a:pPr marL="0" indent="0">
              <a:lnSpc>
                <a:spcPct val="115000"/>
              </a:lnSpc>
              <a:spcBef>
                <a:spcPts val="0"/>
              </a:spcBef>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	is a </a:t>
            </a:r>
            <a:r>
              <a:rPr lang="en-GB" dirty="0">
                <a:effectLst/>
                <a:latin typeface="Calibri" panose="020F0502020204030204" pitchFamily="34" charset="0"/>
                <a:ea typeface="Calibri" panose="020F0502020204030204" pitchFamily="34" charset="0"/>
                <a:cs typeface="Times New Roman" panose="02020603050405020304" pitchFamily="18" charset="0"/>
              </a:rPr>
              <a:t>short article to be found via:  </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https://www.ncbi.nlm.nih.gov/pmc/articles/PMC420179/</a:t>
            </a:r>
            <a:r>
              <a:rPr lang="en-GB"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buFont typeface="Arial" panose="020B0604020202020204" pitchFamily="34" charset="0"/>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Questionnaires, Scales and survey questions used in influential papers from your literature search.</a:t>
            </a:r>
            <a:endParaRPr lang="en-GB" dirty="0">
              <a:effectLst/>
              <a:latin typeface="Cambria" panose="02040503050406030204" pitchFamily="18" charset="0"/>
              <a:ea typeface="Calibri" panose="020F0502020204030204" pitchFamily="34" charset="0"/>
              <a:cs typeface="Times New Roman" panose="02020603050405020304" pitchFamily="18" charset="0"/>
            </a:endParaRPr>
          </a:p>
          <a:p>
            <a:endParaRPr lang="en-GB" dirty="0"/>
          </a:p>
        </p:txBody>
      </p:sp>
      <p:pic>
        <p:nvPicPr>
          <p:cNvPr id="4" name="Picture 3" descr="A picture of a large three-dimensional question mark.">
            <a:extLst>
              <a:ext uri="{FF2B5EF4-FFF2-40B4-BE49-F238E27FC236}">
                <a16:creationId xmlns:a16="http://schemas.microsoft.com/office/drawing/2014/main" id="{C774B6B5-444D-4D62-AF71-3BC78EF0B226}"/>
              </a:ext>
            </a:extLst>
          </p:cNvPr>
          <p:cNvPicPr>
            <a:picLocks noChangeAspect="1"/>
          </p:cNvPicPr>
          <p:nvPr/>
        </p:nvPicPr>
        <p:blipFill>
          <a:blip r:embed="rId3"/>
          <a:stretch>
            <a:fillRect/>
          </a:stretch>
        </p:blipFill>
        <p:spPr>
          <a:xfrm>
            <a:off x="4447491" y="3629932"/>
            <a:ext cx="3855361" cy="2890157"/>
          </a:xfrm>
          <a:prstGeom prst="rect">
            <a:avLst/>
          </a:prstGeom>
        </p:spPr>
      </p:pic>
    </p:spTree>
    <p:extLst>
      <p:ext uri="{BB962C8B-B14F-4D97-AF65-F5344CB8AC3E}">
        <p14:creationId xmlns:p14="http://schemas.microsoft.com/office/powerpoint/2010/main" val="369822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89" y="328159"/>
            <a:ext cx="8107363" cy="576262"/>
          </a:xfrm>
        </p:spPr>
        <p:txBody>
          <a:bodyPr/>
          <a:lstStyle/>
          <a:p>
            <a:r>
              <a:rPr lang="en-GB" dirty="0"/>
              <a:t>Surveys: validated questions</a:t>
            </a:r>
          </a:p>
        </p:txBody>
      </p:sp>
      <p:sp>
        <p:nvSpPr>
          <p:cNvPr id="3" name="Content Placeholder 2">
            <a:extLst>
              <a:ext uri="{FF2B5EF4-FFF2-40B4-BE49-F238E27FC236}">
                <a16:creationId xmlns:a16="http://schemas.microsoft.com/office/drawing/2014/main" id="{B6A368CC-08F5-402E-92A4-59432A62FA69}"/>
              </a:ext>
            </a:extLst>
          </p:cNvPr>
          <p:cNvSpPr>
            <a:spLocks noGrp="1"/>
          </p:cNvSpPr>
          <p:nvPr>
            <p:ph idx="1"/>
          </p:nvPr>
        </p:nvSpPr>
        <p:spPr>
          <a:xfrm>
            <a:off x="195489" y="1166019"/>
            <a:ext cx="8137525" cy="4525962"/>
          </a:xfrm>
        </p:spPr>
        <p:txBody>
          <a:bodyPr/>
          <a:lstStyle/>
          <a:p>
            <a:pPr marL="342900" lvl="0" indent="-342900" fontAlgn="ctr">
              <a:lnSpc>
                <a:spcPct val="115000"/>
              </a:lnSpc>
              <a:spcAft>
                <a:spcPts val="1000"/>
              </a:spcAft>
              <a:buSzPts val="1000"/>
              <a:buFont typeface="Symbol" panose="05050102010706020507" pitchFamily="18" charset="2"/>
              <a:buChar char=""/>
              <a:tabLst>
                <a:tab pos="255270" algn="l"/>
              </a:tabLs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UK </a:t>
            </a:r>
            <a:r>
              <a:rPr lang="en-GB"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dataservice</a:t>
            </a: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question bank</a:t>
            </a:r>
            <a:r>
              <a:rPr lang="en-GB" sz="18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rPr>
              <a:t>. </a:t>
            </a:r>
          </a:p>
          <a:p>
            <a:pPr fontAlgn="ctr">
              <a:lnSpc>
                <a:spcPct val="115000"/>
              </a:lnSpc>
              <a:spcAft>
                <a:spcPts val="1000"/>
              </a:spcAft>
              <a:buSzPts val="1000"/>
              <a:buFont typeface="Symbol" panose="05050102010706020507" pitchFamily="18" charset="2"/>
              <a:buChar char=""/>
              <a:tabLst>
                <a:tab pos="255270" algn="l"/>
              </a:tabLst>
            </a:pPr>
            <a:r>
              <a:rPr lang="en-GB" sz="18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https://www.rand.org/health-care/surveys_tools.html</a:t>
            </a:r>
            <a:endParaRPr lang="en-GB" sz="1800"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fontAlgn="ctr">
              <a:lnSpc>
                <a:spcPct val="115000"/>
              </a:lnSpc>
              <a:spcAft>
                <a:spcPts val="1000"/>
              </a:spcAft>
              <a:buSzPts val="1000"/>
              <a:buFont typeface="Symbol" panose="05050102010706020507" pitchFamily="18" charset="2"/>
              <a:buChar char=""/>
              <a:tabLst>
                <a:tab pos="255270" algn="l"/>
              </a:tabLs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http://www.healthmeasures.net/explore-measurement-systems/promis</a:t>
            </a:r>
            <a:endParaRPr lang="en-GB" sz="1800" dirty="0">
              <a:effectLst/>
              <a:latin typeface="Cambria" panose="02040503050406030204" pitchFamily="18" charset="0"/>
              <a:ea typeface="Calibri" panose="020F0502020204030204" pitchFamily="34" charset="0"/>
              <a:cs typeface="Times New Roman" panose="02020603050405020304" pitchFamily="18" charset="0"/>
            </a:endParaRPr>
          </a:p>
          <a:p>
            <a:pPr marL="269875" indent="-165735">
              <a:tabLst>
                <a:tab pos="255270" algn="l"/>
              </a:tabLst>
            </a:pPr>
            <a:r>
              <a:rPr lang="en-GB" sz="1800" dirty="0">
                <a:effectLst/>
                <a:latin typeface="Calibri" panose="020F0502020204030204" pitchFamily="34" charset="0"/>
                <a:ea typeface="Times New Roman" panose="02020603050405020304" pitchFamily="18" charset="0"/>
              </a:rPr>
              <a:t>	PROMIS has had a substantial impact, with approximately 70 domains measuring pain, fatigue, depression, anxiety, sleep disturbance, physical function, social function, and sexual function, among other areas.</a:t>
            </a:r>
            <a:endParaRPr lang="en-GB" sz="1800" dirty="0">
              <a:effectLst/>
              <a:latin typeface="Times New Roman" panose="02020603050405020304" pitchFamily="18" charset="0"/>
              <a:ea typeface="Times New Roman" panose="02020603050405020304" pitchFamily="18" charset="0"/>
            </a:endParaRPr>
          </a:p>
          <a:p>
            <a:pPr marL="342900" lvl="0" indent="-342900" fontAlgn="ctr">
              <a:lnSpc>
                <a:spcPct val="115000"/>
              </a:lnSpc>
              <a:spcAft>
                <a:spcPts val="1000"/>
              </a:spcAft>
              <a:buSzPts val="1000"/>
              <a:buFont typeface="Symbol" panose="05050102010706020507" pitchFamily="18" charset="2"/>
              <a:buChar char=""/>
              <a:tabLst>
                <a:tab pos="255270" algn="l"/>
              </a:tabLs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http://www.ihsn.org/sites/default/files/resources/Global%20RefList%20Core%20Indicators%20V4_3Oct2014.pdf</a:t>
            </a:r>
            <a:endParaRPr lang="en-GB" sz="1800" dirty="0">
              <a:effectLst/>
              <a:latin typeface="Cambria" panose="02040503050406030204" pitchFamily="18" charset="0"/>
              <a:ea typeface="Calibri" panose="020F0502020204030204" pitchFamily="34" charset="0"/>
              <a:cs typeface="Times New Roman" panose="02020603050405020304" pitchFamily="18" charset="0"/>
            </a:endParaRPr>
          </a:p>
          <a:p>
            <a:pPr marL="269875" indent="-165735">
              <a:tabLst>
                <a:tab pos="255270" algn="l"/>
              </a:tabLst>
            </a:pPr>
            <a:r>
              <a:rPr lang="en-GB" sz="1800" dirty="0">
                <a:effectLst/>
                <a:latin typeface="Calibri" panose="020F0502020204030204" pitchFamily="34" charset="0"/>
                <a:ea typeface="Times New Roman" panose="02020603050405020304" pitchFamily="18" charset="0"/>
              </a:rPr>
              <a:t>	The Global Reference List of Core Health Indicators: each indicator belongs to one of four domains: health status, risk factors, service coverage and health systems. </a:t>
            </a:r>
          </a:p>
          <a:p>
            <a:pPr marL="269875" indent="-165735">
              <a:tabLst>
                <a:tab pos="255270" algn="l"/>
              </a:tabLst>
            </a:pPr>
            <a:endParaRPr lang="en-GB" sz="1800" dirty="0">
              <a:effectLst/>
              <a:latin typeface="Times New Roman" panose="02020603050405020304" pitchFamily="18" charset="0"/>
              <a:ea typeface="Times New Roman" panose="02020603050405020304" pitchFamily="18" charset="0"/>
            </a:endParaRPr>
          </a:p>
          <a:p>
            <a:pPr marL="342900" lvl="0" indent="-342900" fontAlgn="ctr">
              <a:lnSpc>
                <a:spcPct val="115000"/>
              </a:lnSpc>
              <a:spcAft>
                <a:spcPts val="1000"/>
              </a:spcAft>
              <a:buSzPts val="1000"/>
              <a:buFont typeface="Symbol" panose="05050102010706020507" pitchFamily="18" charset="2"/>
              <a:buChar char=""/>
              <a:tabLst>
                <a:tab pos="255270" algn="l"/>
              </a:tabLs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http://survmeth.blogspot.com/2015/01/sources-for-survey-questions-and.html</a:t>
            </a:r>
            <a:endPar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fontAlgn="ctr">
              <a:lnSpc>
                <a:spcPct val="115000"/>
              </a:lnSpc>
              <a:spcAft>
                <a:spcPts val="1000"/>
              </a:spcAft>
              <a:buSzPts val="1000"/>
              <a:tabLst>
                <a:tab pos="255270" algn="l"/>
              </a:tabLst>
            </a:pPr>
            <a:endParaRPr lang="en-GB" sz="1800" dirty="0">
              <a:effectLst/>
              <a:latin typeface="Cambria" panose="02040503050406030204"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endParaRPr lang="en-GB" sz="2400" dirty="0">
              <a:effectLst/>
              <a:latin typeface="Cambria" panose="020405030504060302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2964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89" y="328159"/>
            <a:ext cx="8107363" cy="576262"/>
          </a:xfrm>
        </p:spPr>
        <p:txBody>
          <a:bodyPr/>
          <a:lstStyle/>
          <a:p>
            <a:r>
              <a:rPr lang="en-GB" dirty="0"/>
              <a:t>Experimental Design? </a:t>
            </a:r>
          </a:p>
        </p:txBody>
      </p:sp>
      <p:sp>
        <p:nvSpPr>
          <p:cNvPr id="3" name="Content Placeholder 2">
            <a:extLst>
              <a:ext uri="{FF2B5EF4-FFF2-40B4-BE49-F238E27FC236}">
                <a16:creationId xmlns:a16="http://schemas.microsoft.com/office/drawing/2014/main" id="{B6A368CC-08F5-402E-92A4-59432A62FA69}"/>
              </a:ext>
            </a:extLst>
          </p:cNvPr>
          <p:cNvSpPr>
            <a:spLocks noGrp="1"/>
          </p:cNvSpPr>
          <p:nvPr>
            <p:ph idx="1"/>
          </p:nvPr>
        </p:nvSpPr>
        <p:spPr>
          <a:xfrm>
            <a:off x="165327" y="1166019"/>
            <a:ext cx="8137525" cy="4525962"/>
          </a:xfrm>
        </p:spPr>
        <p:txBody>
          <a:bodyPr/>
          <a:lstStyle/>
          <a:p>
            <a:pPr marL="514350" indent="-457200">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Does the experimental design include som</a:t>
            </a:r>
            <a:r>
              <a:rPr lang="en-GB" dirty="0">
                <a:latin typeface="Cambria" panose="02040503050406030204" pitchFamily="18" charset="0"/>
                <a:ea typeface="Calibri" panose="020F0502020204030204" pitchFamily="34" charset="0"/>
                <a:cs typeface="Times New Roman" panose="02020603050405020304" pitchFamily="18" charset="0"/>
              </a:rPr>
              <a:t>e </a:t>
            </a:r>
            <a:r>
              <a:rPr lang="en-GB" dirty="0">
                <a:effectLst/>
                <a:latin typeface="Cambria" panose="02040503050406030204" pitchFamily="18" charset="0"/>
                <a:ea typeface="Calibri" panose="020F0502020204030204" pitchFamily="34" charset="0"/>
                <a:cs typeface="Times New Roman" panose="02020603050405020304" pitchFamily="18" charset="0"/>
              </a:rPr>
              <a:t>randomisation to eliminate uncontrolled factors?</a:t>
            </a:r>
          </a:p>
          <a:p>
            <a:pPr marL="514350" indent="-457200">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Are variables measured several times for each subject?</a:t>
            </a:r>
          </a:p>
          <a:p>
            <a:pPr marL="514350" indent="-457200">
              <a:lnSpc>
                <a:spcPct val="115000"/>
              </a:lnSpc>
              <a:spcAft>
                <a:spcPts val="1000"/>
              </a:spcAft>
              <a:buFont typeface="Arial" panose="020B0604020202020204" pitchFamily="34" charset="0"/>
              <a:buChar char="•"/>
            </a:pPr>
            <a:r>
              <a:rPr lang="en-GB" dirty="0">
                <a:latin typeface="Cambria" panose="02040503050406030204" pitchFamily="18" charset="0"/>
                <a:ea typeface="Calibri" panose="020F0502020204030204" pitchFamily="34" charset="0"/>
                <a:cs typeface="Times New Roman" panose="02020603050405020304" pitchFamily="18" charset="0"/>
              </a:rPr>
              <a:t>Do the number of measurements and number of subjects provide an adequate sample size for statistical analysis?</a:t>
            </a:r>
            <a:endParaRPr lang="en-GB" dirty="0">
              <a:effectLst/>
              <a:latin typeface="Cambria" panose="02040503050406030204"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endParaRPr lang="en-GB" sz="2400" dirty="0">
              <a:effectLst/>
              <a:latin typeface="Cambria" panose="02040503050406030204" pitchFamily="18" charset="0"/>
              <a:ea typeface="Calibri" panose="020F0502020204030204" pitchFamily="34" charset="0"/>
              <a:cs typeface="Times New Roman" panose="02020603050405020304" pitchFamily="18" charset="0"/>
            </a:endParaRPr>
          </a:p>
          <a:p>
            <a:endParaRPr lang="en-GB" dirty="0"/>
          </a:p>
        </p:txBody>
      </p:sp>
      <p:pic>
        <p:nvPicPr>
          <p:cNvPr id="5" name="Picture 4" descr="Pipette adding DNA sample to a petri dish">
            <a:extLst>
              <a:ext uri="{FF2B5EF4-FFF2-40B4-BE49-F238E27FC236}">
                <a16:creationId xmlns:a16="http://schemas.microsoft.com/office/drawing/2014/main" id="{5B599463-037D-483B-93CC-EE95EB292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798" y="3931103"/>
            <a:ext cx="3902529" cy="2926897"/>
          </a:xfrm>
          <a:prstGeom prst="rect">
            <a:avLst/>
          </a:prstGeom>
        </p:spPr>
      </p:pic>
    </p:spTree>
    <p:extLst>
      <p:ext uri="{BB962C8B-B14F-4D97-AF65-F5344CB8AC3E}">
        <p14:creationId xmlns:p14="http://schemas.microsoft.com/office/powerpoint/2010/main" val="35062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89" y="328159"/>
            <a:ext cx="8107363" cy="576262"/>
          </a:xfrm>
        </p:spPr>
        <p:txBody>
          <a:bodyPr/>
          <a:lstStyle/>
          <a:p>
            <a:r>
              <a:rPr lang="en-GB" dirty="0"/>
              <a:t>Experiment Design: resources </a:t>
            </a:r>
          </a:p>
        </p:txBody>
      </p:sp>
      <p:sp>
        <p:nvSpPr>
          <p:cNvPr id="3" name="Content Placeholder 2">
            <a:extLst>
              <a:ext uri="{FF2B5EF4-FFF2-40B4-BE49-F238E27FC236}">
                <a16:creationId xmlns:a16="http://schemas.microsoft.com/office/drawing/2014/main" id="{B6A368CC-08F5-402E-92A4-59432A62FA69}"/>
              </a:ext>
            </a:extLst>
          </p:cNvPr>
          <p:cNvSpPr>
            <a:spLocks noGrp="1"/>
          </p:cNvSpPr>
          <p:nvPr>
            <p:ph idx="1"/>
          </p:nvPr>
        </p:nvSpPr>
        <p:spPr>
          <a:xfrm>
            <a:off x="180407" y="1332366"/>
            <a:ext cx="8137525" cy="4525962"/>
          </a:xfrm>
        </p:spPr>
        <p:txBody>
          <a:bodyPr/>
          <a:lstStyle/>
          <a:p>
            <a:pPr marL="342900" lvl="0" indent="-342900">
              <a:lnSpc>
                <a:spcPct val="115000"/>
              </a:lnSpc>
              <a:buSzPts val="1000"/>
              <a:buFont typeface="Symbol" panose="05050102010706020507" pitchFamily="18" charset="2"/>
              <a:buChar char=""/>
              <a:tabLst>
                <a:tab pos="326390" algn="l"/>
              </a:tabLst>
            </a:pPr>
            <a:r>
              <a:rPr lang="en-GB" sz="20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hlinkClick r:id="rId2"/>
              </a:rPr>
              <a:t>https://nc3rs.org.uk/</a:t>
            </a:r>
            <a:r>
              <a:rPr lang="en-GB" sz="2000" dirty="0">
                <a:effectLst/>
                <a:latin typeface="Cambria" panose="02040503050406030204" pitchFamily="18" charset="0"/>
                <a:ea typeface="Calibri" panose="020F0502020204030204" pitchFamily="34" charset="0"/>
                <a:cs typeface="Times New Roman" panose="02020603050405020304" pitchFamily="18" charset="0"/>
              </a:rPr>
              <a:t> for advice and guidelines when animals are involved.</a:t>
            </a:r>
          </a:p>
          <a:p>
            <a:pPr>
              <a:lnSpc>
                <a:spcPct val="115000"/>
              </a:lnSpc>
              <a:buSzPts val="1000"/>
              <a:buFont typeface="Symbol" panose="05050102010706020507" pitchFamily="18" charset="2"/>
              <a:buChar char=""/>
              <a:tabLst>
                <a:tab pos="326390" algn="l"/>
              </a:tabLst>
            </a:pPr>
            <a:r>
              <a:rPr lang="en-GB" sz="20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hlinkClick r:id="rId3"/>
              </a:rPr>
              <a:t>https://www.coursera.org/learn/experimentation/home/welcome</a:t>
            </a:r>
            <a:r>
              <a:rPr lang="en-GB" sz="2000" dirty="0">
                <a:effectLst/>
                <a:latin typeface="Cambria" panose="02040503050406030204" pitchFamily="18" charset="0"/>
                <a:ea typeface="Calibri" panose="020F0502020204030204" pitchFamily="34" charset="0"/>
                <a:cs typeface="Times New Roman" panose="02020603050405020304" pitchFamily="18" charset="0"/>
              </a:rPr>
              <a:t> is a lively, free online course from McMaster University.</a:t>
            </a:r>
          </a:p>
          <a:p>
            <a:pPr marL="342900" lvl="0" indent="-342900">
              <a:lnSpc>
                <a:spcPct val="115000"/>
              </a:lnSpc>
              <a:buSzPts val="1000"/>
              <a:buFont typeface="Symbol" panose="05050102010706020507" pitchFamily="18" charset="2"/>
              <a:buChar char=""/>
              <a:tabLst>
                <a:tab pos="326390" algn="l"/>
              </a:tabLst>
            </a:pPr>
            <a:r>
              <a:rPr lang="en-GB" sz="20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hlinkClick r:id="rId4"/>
              </a:rPr>
              <a:t>https://www.moresteam.com/toolbox/design-of-experiments.cfm</a:t>
            </a:r>
            <a:r>
              <a:rPr lang="en-GB" sz="2000" dirty="0">
                <a:effectLst/>
                <a:latin typeface="Cambria" panose="02040503050406030204" pitchFamily="18" charset="0"/>
                <a:ea typeface="Calibri" panose="020F0502020204030204" pitchFamily="34" charset="0"/>
                <a:cs typeface="Times New Roman" panose="02020603050405020304" pitchFamily="18" charset="0"/>
              </a:rPr>
              <a:t> is a tutorial.</a:t>
            </a:r>
          </a:p>
          <a:p>
            <a:pPr marL="342900" lvl="0" indent="-342900">
              <a:lnSpc>
                <a:spcPct val="115000"/>
              </a:lnSpc>
              <a:buSzPts val="1000"/>
              <a:buFont typeface="Symbol" panose="05050102010706020507" pitchFamily="18" charset="2"/>
              <a:buChar char=""/>
              <a:tabLst>
                <a:tab pos="326390" algn="l"/>
              </a:tabLst>
            </a:pPr>
            <a:r>
              <a:rPr lang="en-GB" sz="2000" dirty="0">
                <a:effectLst/>
                <a:latin typeface="Cambria" panose="02040503050406030204" pitchFamily="18" charset="0"/>
                <a:ea typeface="Calibri" panose="020F0502020204030204" pitchFamily="34" charset="0"/>
                <a:cs typeface="Times New Roman" panose="02020603050405020304" pitchFamily="18" charset="0"/>
              </a:rPr>
              <a:t>“Design and Analysis of Experiments” is a textbook in its 5</a:t>
            </a:r>
            <a:r>
              <a:rPr lang="en-GB" sz="2000" baseline="30000" dirty="0">
                <a:effectLst/>
                <a:latin typeface="Cambria" panose="02040503050406030204" pitchFamily="18" charset="0"/>
                <a:ea typeface="Calibri" panose="020F0502020204030204" pitchFamily="34" charset="0"/>
                <a:cs typeface="Times New Roman" panose="02020603050405020304" pitchFamily="18" charset="0"/>
              </a:rPr>
              <a:t>th</a:t>
            </a:r>
            <a:r>
              <a:rPr lang="en-GB" sz="2000" dirty="0">
                <a:effectLst/>
                <a:latin typeface="Cambria" panose="02040503050406030204" pitchFamily="18" charset="0"/>
                <a:ea typeface="Calibri" panose="020F0502020204030204" pitchFamily="34" charset="0"/>
                <a:cs typeface="Times New Roman" panose="02020603050405020304" pitchFamily="18" charset="0"/>
              </a:rPr>
              <a:t> edition by D.C. Montgomery.</a:t>
            </a:r>
          </a:p>
          <a:p>
            <a:pPr marL="342900" lvl="0" indent="-342900">
              <a:lnSpc>
                <a:spcPct val="115000"/>
              </a:lnSpc>
              <a:spcAft>
                <a:spcPts val="1000"/>
              </a:spcAft>
              <a:buSzPts val="1000"/>
              <a:buFont typeface="Symbol" panose="05050102010706020507" pitchFamily="18" charset="2"/>
              <a:buChar char=""/>
              <a:tabLst>
                <a:tab pos="326390" algn="l"/>
              </a:tabLst>
            </a:pPr>
            <a:r>
              <a:rPr lang="en-GB" sz="2000" u="sng" dirty="0">
                <a:solidFill>
                  <a:srgbClr val="0000FF"/>
                </a:solidFill>
                <a:effectLst/>
                <a:latin typeface="Cambria" panose="02040503050406030204" pitchFamily="18" charset="0"/>
                <a:ea typeface="Calibri" panose="020F0502020204030204" pitchFamily="34" charset="0"/>
                <a:cs typeface="Times New Roman" panose="02020603050405020304" pitchFamily="18" charset="0"/>
                <a:hlinkClick r:id="rId5"/>
              </a:rPr>
              <a:t>https://scidesign.github.io/designbook/introduction.html</a:t>
            </a:r>
            <a:r>
              <a:rPr lang="en-GB" sz="2000" dirty="0">
                <a:effectLst/>
                <a:latin typeface="Cambria" panose="02040503050406030204" pitchFamily="18" charset="0"/>
                <a:ea typeface="Calibri" panose="020F0502020204030204" pitchFamily="34" charset="0"/>
                <a:cs typeface="Times New Roman" panose="02020603050405020304" pitchFamily="18" charset="0"/>
              </a:rPr>
              <a:t> is a comprehensive online book.</a:t>
            </a:r>
            <a:endParaRPr lang="en-GB" sz="2800" dirty="0">
              <a:effectLst/>
              <a:latin typeface="Cambria" panose="020405030504060302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71349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89" y="328159"/>
            <a:ext cx="8107363" cy="576262"/>
          </a:xfrm>
        </p:spPr>
        <p:txBody>
          <a:bodyPr/>
          <a:lstStyle/>
          <a:p>
            <a:r>
              <a:rPr lang="en-GB" dirty="0"/>
              <a:t>New Measurement Methods</a:t>
            </a:r>
          </a:p>
        </p:txBody>
      </p:sp>
      <p:sp>
        <p:nvSpPr>
          <p:cNvPr id="3" name="Content Placeholder 2">
            <a:extLst>
              <a:ext uri="{FF2B5EF4-FFF2-40B4-BE49-F238E27FC236}">
                <a16:creationId xmlns:a16="http://schemas.microsoft.com/office/drawing/2014/main" id="{B6A368CC-08F5-402E-92A4-59432A62FA69}"/>
              </a:ext>
            </a:extLst>
          </p:cNvPr>
          <p:cNvSpPr>
            <a:spLocks noGrp="1"/>
          </p:cNvSpPr>
          <p:nvPr>
            <p:ph idx="1"/>
          </p:nvPr>
        </p:nvSpPr>
        <p:spPr>
          <a:xfrm>
            <a:off x="180407" y="1332366"/>
            <a:ext cx="8137525" cy="4525962"/>
          </a:xfrm>
        </p:spPr>
        <p:txBody>
          <a:bodyPr/>
          <a:lstStyle/>
          <a:p>
            <a:pPr>
              <a:lnSpc>
                <a:spcPct val="115000"/>
              </a:lnSpc>
              <a:spcAft>
                <a:spcPts val="1000"/>
              </a:spcAft>
            </a:pPr>
            <a:r>
              <a:rPr lang="en-GB" dirty="0">
                <a:effectLst/>
                <a:latin typeface="Cambria" panose="02040503050406030204" pitchFamily="18" charset="0"/>
                <a:ea typeface="Calibri" panose="020F0502020204030204" pitchFamily="34" charset="0"/>
                <a:cs typeface="Times New Roman" panose="02020603050405020304" pitchFamily="18" charset="0"/>
              </a:rPr>
              <a:t>Validating new Measurement Methods</a:t>
            </a:r>
            <a:r>
              <a:rPr lang="en-GB" dirty="0">
                <a:latin typeface="Cambria" panose="02040503050406030204" pitchFamily="18" charset="0"/>
                <a:cs typeface="Times New Roman" panose="02020603050405020304" pitchFamily="18" charset="0"/>
              </a:rPr>
              <a:t> is a major task: </a:t>
            </a:r>
          </a:p>
          <a:p>
            <a:pPr marL="457200" indent="-457200">
              <a:buFont typeface="+mj-lt"/>
              <a:buAutoNum type="arabicPeriod"/>
            </a:pPr>
            <a:r>
              <a:rPr lang="en-GB" dirty="0">
                <a:effectLst/>
                <a:latin typeface="Cambria" panose="02040503050406030204" pitchFamily="18" charset="0"/>
                <a:ea typeface="Calibri" panose="020F0502020204030204" pitchFamily="34" charset="0"/>
                <a:cs typeface="Times New Roman" panose="02020603050405020304" pitchFamily="18" charset="0"/>
              </a:rPr>
              <a:t>An introduction to this topic can be found in the classic reference “Questionnaire Design, Interviewing and Attitude Measurement” by </a:t>
            </a:r>
            <a:r>
              <a:rPr lang="en-GB" dirty="0" err="1">
                <a:effectLst/>
                <a:latin typeface="Cambria" panose="02040503050406030204" pitchFamily="18" charset="0"/>
                <a:ea typeface="Calibri" panose="020F0502020204030204" pitchFamily="34" charset="0"/>
                <a:cs typeface="Times New Roman" panose="02020603050405020304" pitchFamily="18" charset="0"/>
              </a:rPr>
              <a:t>A.N.Oppenheim</a:t>
            </a:r>
            <a:r>
              <a:rPr lang="en-GB" dirty="0">
                <a:effectLst/>
                <a:latin typeface="Cambria" panose="02040503050406030204" pitchFamily="18" charset="0"/>
                <a:ea typeface="Calibri" panose="020F0502020204030204" pitchFamily="34" charset="0"/>
                <a:cs typeface="Times New Roman" panose="02020603050405020304" pitchFamily="18" charset="0"/>
              </a:rPr>
              <a:t>: </a:t>
            </a:r>
          </a:p>
          <a:p>
            <a:pPr marL="857250" lvl="1" indent="-457200">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see chapter 9.</a:t>
            </a:r>
          </a:p>
          <a:p>
            <a:pPr marL="857250" lvl="1" indent="-457200">
              <a:buFont typeface="Arial" panose="020B0604020202020204" pitchFamily="34" charset="0"/>
              <a:buChar char="•"/>
            </a:pPr>
            <a:endParaRPr lang="en-GB" dirty="0">
              <a:latin typeface="Cambria" panose="02040503050406030204" pitchFamily="18" charset="0"/>
              <a:cs typeface="Times New Roman" panose="02020603050405020304" pitchFamily="18" charset="0"/>
            </a:endParaRPr>
          </a:p>
          <a:p>
            <a:pPr marL="457200" indent="-457200">
              <a:buFont typeface="+mj-lt"/>
              <a:buAutoNum type="arabicPeriod"/>
            </a:pPr>
            <a:r>
              <a:rPr lang="en-GB" dirty="0">
                <a:latin typeface="Cambria" panose="02040503050406030204" pitchFamily="18" charset="0"/>
                <a:cs typeface="Times New Roman" panose="02020603050405020304" pitchFamily="18" charset="0"/>
              </a:rPr>
              <a:t>“Measurement in Medicine – a practical guide” by H.C.W. de Vet is an excellent, recent book:</a:t>
            </a:r>
          </a:p>
          <a:p>
            <a:pPr marL="857250" lvl="1" indent="-360000">
              <a:spcBef>
                <a:spcPts val="0"/>
              </a:spcBef>
              <a:spcAft>
                <a:spcPts val="1000"/>
              </a:spcAft>
              <a:buFont typeface="Arial" panose="020B0604020202020204" pitchFamily="34" charset="0"/>
              <a:buChar char="•"/>
            </a:pPr>
            <a:r>
              <a:rPr lang="en-GB" dirty="0">
                <a:latin typeface="Cambria" panose="02040503050406030204" pitchFamily="18" charset="0"/>
                <a:ea typeface="Calibri" panose="020F0502020204030204" pitchFamily="34" charset="0"/>
                <a:cs typeface="Times New Roman" panose="02020603050405020304" pitchFamily="18" charset="0"/>
              </a:rPr>
              <a:t>See chapter 6.</a:t>
            </a:r>
            <a:r>
              <a:rPr lang="en-GB" dirty="0">
                <a:effectLst/>
                <a:latin typeface="Cambria" panose="02040503050406030204" pitchFamily="18" charset="0"/>
                <a:ea typeface="Calibri" panose="020F0502020204030204" pitchFamily="34" charset="0"/>
                <a:cs typeface="Times New Roman" panose="02020603050405020304" pitchFamily="18" charset="0"/>
              </a:rPr>
              <a:t> </a:t>
            </a:r>
          </a:p>
          <a:p>
            <a:pPr marL="857250" lvl="1" indent="-457200">
              <a:buFont typeface="Arial" panose="020B0604020202020204" pitchFamily="34" charset="0"/>
              <a:buChar char="•"/>
            </a:pPr>
            <a:endParaRPr lang="en-GB" dirty="0"/>
          </a:p>
        </p:txBody>
      </p:sp>
    </p:spTree>
    <p:extLst>
      <p:ext uri="{BB962C8B-B14F-4D97-AF65-F5344CB8AC3E}">
        <p14:creationId xmlns:p14="http://schemas.microsoft.com/office/powerpoint/2010/main" val="8938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03" y="360816"/>
            <a:ext cx="8107363" cy="576262"/>
          </a:xfrm>
        </p:spPr>
        <p:txBody>
          <a:bodyPr/>
          <a:lstStyle/>
          <a:p>
            <a:r>
              <a:rPr lang="en-GB" dirty="0"/>
              <a:t>Types of Variable</a:t>
            </a:r>
          </a:p>
        </p:txBody>
      </p:sp>
      <p:sp>
        <p:nvSpPr>
          <p:cNvPr id="3" name="Content Placeholder 2">
            <a:extLst>
              <a:ext uri="{FF2B5EF4-FFF2-40B4-BE49-F238E27FC236}">
                <a16:creationId xmlns:a16="http://schemas.microsoft.com/office/drawing/2014/main" id="{1198D9F8-23D9-440E-8DDE-B3E0CD10DCAE}"/>
              </a:ext>
            </a:extLst>
          </p:cNvPr>
          <p:cNvSpPr>
            <a:spLocks noGrp="1"/>
          </p:cNvSpPr>
          <p:nvPr>
            <p:ph idx="1"/>
          </p:nvPr>
        </p:nvSpPr>
        <p:spPr>
          <a:xfrm>
            <a:off x="309789" y="1316038"/>
            <a:ext cx="8137525" cy="4525962"/>
          </a:xfrm>
        </p:spPr>
        <p:txBody>
          <a:bodyPr/>
          <a:lstStyle/>
          <a:p>
            <a:pPr marL="0" lvl="0" indent="0">
              <a:lnSpc>
                <a:spcPct val="150000"/>
              </a:lnSpc>
              <a:spcBef>
                <a:spcPts val="1200"/>
              </a:spcBef>
            </a:pPr>
            <a:r>
              <a:rPr lang="en-GB">
                <a:latin typeface="Cambria" panose="02040503050406030204" pitchFamily="18" charset="0"/>
                <a:ea typeface="Calibri" panose="020F0502020204030204" pitchFamily="34" charset="0"/>
                <a:cs typeface="Times New Roman" panose="02020603050405020304" pitchFamily="18" charset="0"/>
              </a:rPr>
              <a:t>Analysis methods will depend on the T</a:t>
            </a:r>
            <a:r>
              <a:rPr lang="en-GB">
                <a:effectLst/>
                <a:latin typeface="Cambria" panose="02040503050406030204" pitchFamily="18" charset="0"/>
                <a:ea typeface="Calibri" panose="020F0502020204030204" pitchFamily="34" charset="0"/>
                <a:cs typeface="Times New Roman" panose="02020603050405020304" pitchFamily="18" charset="0"/>
              </a:rPr>
              <a:t>ypes of  Variables:</a:t>
            </a:r>
          </a:p>
          <a:p>
            <a:pPr marL="342900" lvl="0" indent="-342900">
              <a:lnSpc>
                <a:spcPct val="150000"/>
              </a:lnSpc>
              <a:spcBef>
                <a:spcPts val="1200"/>
              </a:spcBef>
              <a:buFont typeface="Symbol" panose="05050102010706020507" pitchFamily="18" charset="2"/>
              <a:buChar char=""/>
            </a:pPr>
            <a:r>
              <a:rPr lang="en-GB">
                <a:effectLst/>
                <a:latin typeface="Cambria" panose="02040503050406030204" pitchFamily="18" charset="0"/>
                <a:ea typeface="Calibri" panose="020F0502020204030204" pitchFamily="34" charset="0"/>
                <a:cs typeface="Times New Roman" panose="02020603050405020304" pitchFamily="18" charset="0"/>
              </a:rPr>
              <a:t>Binary</a:t>
            </a:r>
          </a:p>
          <a:p>
            <a:pPr marL="342900" lvl="0" indent="-342900">
              <a:lnSpc>
                <a:spcPct val="150000"/>
              </a:lnSpc>
              <a:spcBef>
                <a:spcPts val="1200"/>
              </a:spcBef>
              <a:buFont typeface="Symbol" panose="05050102010706020507" pitchFamily="18" charset="2"/>
              <a:buChar char=""/>
            </a:pPr>
            <a:r>
              <a:rPr lang="en-GB">
                <a:effectLst/>
                <a:latin typeface="Cambria" panose="02040503050406030204" pitchFamily="18" charset="0"/>
                <a:ea typeface="Calibri" panose="020F0502020204030204" pitchFamily="34" charset="0"/>
                <a:cs typeface="Times New Roman" panose="02020603050405020304" pitchFamily="18" charset="0"/>
              </a:rPr>
              <a:t>Category</a:t>
            </a:r>
          </a:p>
          <a:p>
            <a:pPr marL="342900" lvl="0" indent="-342900">
              <a:lnSpc>
                <a:spcPct val="150000"/>
              </a:lnSpc>
              <a:spcBef>
                <a:spcPts val="1200"/>
              </a:spcBef>
              <a:spcAft>
                <a:spcPts val="1000"/>
              </a:spcAft>
              <a:buFont typeface="Symbol" panose="05050102010706020507" pitchFamily="18" charset="2"/>
              <a:buChar char=""/>
            </a:pPr>
            <a:r>
              <a:rPr lang="en-GB">
                <a:effectLst/>
                <a:latin typeface="Cambria" panose="02040503050406030204" pitchFamily="18" charset="0"/>
                <a:ea typeface="Calibri" panose="020F0502020204030204" pitchFamily="34" charset="0"/>
                <a:cs typeface="Times New Roman" panose="02020603050405020304" pitchFamily="18" charset="0"/>
              </a:rPr>
              <a:t>Ordinal</a:t>
            </a:r>
          </a:p>
          <a:p>
            <a:pPr marL="342900" lvl="0" indent="-342900">
              <a:lnSpc>
                <a:spcPct val="150000"/>
              </a:lnSpc>
              <a:spcBef>
                <a:spcPts val="1200"/>
              </a:spcBef>
              <a:spcAft>
                <a:spcPts val="1000"/>
              </a:spcAft>
              <a:buFont typeface="Symbol" panose="05050102010706020507" pitchFamily="18" charset="2"/>
              <a:buChar char=""/>
            </a:pPr>
            <a:r>
              <a:rPr lang="en-GB">
                <a:effectLst/>
                <a:latin typeface="Cambria" panose="02040503050406030204" pitchFamily="18" charset="0"/>
                <a:ea typeface="Calibri" panose="020F0502020204030204" pitchFamily="34" charset="0"/>
                <a:cs typeface="Times New Roman" panose="02020603050405020304" pitchFamily="18" charset="0"/>
              </a:rPr>
              <a:t>Continuous</a:t>
            </a:r>
            <a:endParaRPr lang="en-GB" dirty="0"/>
          </a:p>
        </p:txBody>
      </p:sp>
      <p:pic>
        <p:nvPicPr>
          <p:cNvPr id="4" name="Picture 3" descr="A picture of two hands holding eggs of four different colours - introducing variables of four different types. ">
            <a:extLst>
              <a:ext uri="{FF2B5EF4-FFF2-40B4-BE49-F238E27FC236}">
                <a16:creationId xmlns:a16="http://schemas.microsoft.com/office/drawing/2014/main" id="{796F03C7-D853-4A50-93C9-0426F3E829E5}"/>
              </a:ext>
            </a:extLst>
          </p:cNvPr>
          <p:cNvPicPr>
            <a:picLocks noChangeAspect="1"/>
          </p:cNvPicPr>
          <p:nvPr/>
        </p:nvPicPr>
        <p:blipFill>
          <a:blip r:embed="rId2"/>
          <a:stretch>
            <a:fillRect/>
          </a:stretch>
        </p:blipFill>
        <p:spPr>
          <a:xfrm>
            <a:off x="3283560" y="2122714"/>
            <a:ext cx="3917340" cy="2615080"/>
          </a:xfrm>
          <a:prstGeom prst="rect">
            <a:avLst/>
          </a:prstGeom>
        </p:spPr>
      </p:pic>
    </p:spTree>
    <p:extLst>
      <p:ext uri="{BB962C8B-B14F-4D97-AF65-F5344CB8AC3E}">
        <p14:creationId xmlns:p14="http://schemas.microsoft.com/office/powerpoint/2010/main" val="105836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03" y="360816"/>
            <a:ext cx="8107363" cy="576262"/>
          </a:xfrm>
        </p:spPr>
        <p:txBody>
          <a:bodyPr/>
          <a:lstStyle/>
          <a:p>
            <a:pPr>
              <a:lnSpc>
                <a:spcPct val="115000"/>
              </a:lnSpc>
              <a:spcAft>
                <a:spcPts val="1000"/>
              </a:spcAft>
            </a:pPr>
            <a:r>
              <a:rPr lang="en-GB" sz="2800" dirty="0">
                <a:effectLst/>
                <a:latin typeface="Cambria" panose="02040503050406030204" pitchFamily="18" charset="0"/>
                <a:ea typeface="Calibri" panose="020F0502020204030204" pitchFamily="34" charset="0"/>
                <a:cs typeface="Times New Roman" panose="02020603050405020304" pitchFamily="18" charset="0"/>
              </a:rPr>
              <a:t>Examples of Variable Types:</a:t>
            </a:r>
          </a:p>
        </p:txBody>
      </p:sp>
      <p:sp>
        <p:nvSpPr>
          <p:cNvPr id="3" name="Content Placeholder 2">
            <a:extLst>
              <a:ext uri="{FF2B5EF4-FFF2-40B4-BE49-F238E27FC236}">
                <a16:creationId xmlns:a16="http://schemas.microsoft.com/office/drawing/2014/main" id="{1198D9F8-23D9-440E-8DDE-B3E0CD10DCAE}"/>
              </a:ext>
            </a:extLst>
          </p:cNvPr>
          <p:cNvSpPr>
            <a:spLocks noGrp="1"/>
          </p:cNvSpPr>
          <p:nvPr>
            <p:ph idx="1"/>
          </p:nvPr>
        </p:nvSpPr>
        <p:spPr>
          <a:xfrm>
            <a:off x="309789" y="1166019"/>
            <a:ext cx="8137525" cy="4525962"/>
          </a:xfrm>
        </p:spPr>
        <p:txBody>
          <a:bodyPr/>
          <a:lstStyle/>
          <a:p>
            <a:pPr marL="342900" lvl="0" indent="-342900">
              <a:lnSpc>
                <a:spcPct val="150000"/>
              </a:lnSpc>
              <a:spcBef>
                <a:spcPts val="0"/>
              </a:spcBef>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Binary</a:t>
            </a:r>
            <a:r>
              <a:rPr lang="en-GB" sz="2000" dirty="0">
                <a:effectLst/>
                <a:latin typeface="Cambria" panose="02040503050406030204" pitchFamily="18" charset="0"/>
                <a:ea typeface="Calibri" panose="020F0502020204030204" pitchFamily="34" charset="0"/>
                <a:cs typeface="Times New Roman" panose="02020603050405020304" pitchFamily="18" charset="0"/>
              </a:rPr>
              <a:t> </a:t>
            </a:r>
          </a:p>
          <a:p>
            <a:pPr lvl="1" indent="-342900">
              <a:lnSpc>
                <a:spcPct val="150000"/>
              </a:lnSpc>
              <a:spcBef>
                <a:spcPts val="0"/>
              </a:spcBef>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yes/no, control/treatment, 1/0, success/failure.</a:t>
            </a:r>
          </a:p>
          <a:p>
            <a:pPr marL="342900" lvl="0" indent="-342900">
              <a:lnSpc>
                <a:spcPct val="150000"/>
              </a:lnSpc>
              <a:spcBef>
                <a:spcPts val="0"/>
              </a:spcBef>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Category</a:t>
            </a:r>
          </a:p>
          <a:p>
            <a:pPr lvl="1" indent="-342900">
              <a:lnSpc>
                <a:spcPct val="150000"/>
              </a:lnSpc>
              <a:spcBef>
                <a:spcPts val="0"/>
              </a:spcBef>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Group, Class, Type, Colour, Variant, Region, Area.</a:t>
            </a:r>
          </a:p>
          <a:p>
            <a:pPr marL="342900" lvl="0" indent="-342900">
              <a:lnSpc>
                <a:spcPct val="150000"/>
              </a:lnSpc>
              <a:spcBef>
                <a:spcPts val="0"/>
              </a:spcBef>
              <a:spcAft>
                <a:spcPts val="1000"/>
              </a:spcAft>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Ordinal</a:t>
            </a:r>
          </a:p>
          <a:p>
            <a:pPr lvl="1" indent="-342900">
              <a:lnSpc>
                <a:spcPct val="150000"/>
              </a:lnSpc>
              <a:spcBef>
                <a:spcPts val="0"/>
              </a:spcBef>
              <a:spcAft>
                <a:spcPts val="1000"/>
              </a:spcAft>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Ranking, Likert-Scale, Number of Children, Age-Group.</a:t>
            </a:r>
          </a:p>
          <a:p>
            <a:pPr>
              <a:lnSpc>
                <a:spcPct val="150000"/>
              </a:lnSpc>
              <a:spcBef>
                <a:spcPts val="0"/>
              </a:spcBef>
              <a:spcAft>
                <a:spcPts val="1000"/>
              </a:spcAft>
              <a:buFont typeface="Symbol" panose="05050102010706020507" pitchFamily="18" charset="2"/>
              <a:buChar char=""/>
            </a:pPr>
            <a:r>
              <a:rPr lang="en-GB" dirty="0">
                <a:latin typeface="Cambria" panose="02040503050406030204" pitchFamily="18" charset="0"/>
                <a:cs typeface="Times New Roman" panose="02020603050405020304" pitchFamily="18" charset="0"/>
              </a:rPr>
              <a:t>Continuous</a:t>
            </a:r>
          </a:p>
          <a:p>
            <a:pPr lvl="1">
              <a:lnSpc>
                <a:spcPct val="150000"/>
              </a:lnSpc>
              <a:spcBef>
                <a:spcPts val="0"/>
              </a:spcBef>
              <a:spcAft>
                <a:spcPts val="1000"/>
              </a:spcAft>
              <a:buFont typeface="Symbol" panose="05050102010706020507" pitchFamily="18" charset="2"/>
              <a:buChar char=""/>
            </a:pPr>
            <a:r>
              <a:rPr lang="en-GB" dirty="0">
                <a:latin typeface="Cambria" panose="02040503050406030204" pitchFamily="18" charset="0"/>
                <a:cs typeface="Times New Roman" panose="02020603050405020304" pitchFamily="18" charset="0"/>
              </a:rPr>
              <a:t>Height, Age, Time, Anxiety as an average-of-Likert-scales. </a:t>
            </a:r>
          </a:p>
        </p:txBody>
      </p:sp>
    </p:spTree>
    <p:extLst>
      <p:ext uri="{BB962C8B-B14F-4D97-AF65-F5344CB8AC3E}">
        <p14:creationId xmlns:p14="http://schemas.microsoft.com/office/powerpoint/2010/main" val="22302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344488"/>
            <a:ext cx="8107363" cy="576262"/>
          </a:xfrm>
        </p:spPr>
        <p:txBody>
          <a:bodyPr wrap="square" anchor="t">
            <a:normAutofit/>
          </a:bodyPr>
          <a:lstStyle/>
          <a:p>
            <a:r>
              <a:rPr lang="en-GB" dirty="0"/>
              <a:t>Planning Stages</a:t>
            </a:r>
          </a:p>
        </p:txBody>
      </p:sp>
      <p:graphicFrame>
        <p:nvGraphicFramePr>
          <p:cNvPr id="6" name="Content Placeholder 3">
            <a:extLst>
              <a:ext uri="{FF2B5EF4-FFF2-40B4-BE49-F238E27FC236}">
                <a16:creationId xmlns:a16="http://schemas.microsoft.com/office/drawing/2014/main" id="{FB2C02A3-B36A-4FE0-9A54-2AE6D240DDE6}"/>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385899317"/>
              </p:ext>
            </p:extLst>
          </p:nvPr>
        </p:nvGraphicFramePr>
        <p:xfrm>
          <a:off x="358775" y="1348695"/>
          <a:ext cx="8137525"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47E06DF6-7F8F-42C4-BF84-A8ED197A4CDC}"/>
              </a:ext>
              <a:ext uri="{C183D7F6-B498-43B3-948B-1728B52AA6E4}">
                <adec:decorative xmlns:adec="http://schemas.microsoft.com/office/drawing/2017/decorative" val="1"/>
              </a:ext>
            </a:extLst>
          </p:cNvPr>
          <p:cNvSpPr/>
          <p:nvPr/>
        </p:nvSpPr>
        <p:spPr bwMode="auto">
          <a:xfrm>
            <a:off x="146957" y="2465614"/>
            <a:ext cx="8490857" cy="349431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25000">
              <a:ln>
                <a:noFill/>
              </a:ln>
              <a:solidFill>
                <a:schemeClr val="tx1"/>
              </a:solidFill>
              <a:effectLst/>
              <a:latin typeface="Arial" charset="0"/>
            </a:endParaRPr>
          </a:p>
        </p:txBody>
      </p:sp>
    </p:spTree>
    <p:extLst>
      <p:ext uri="{BB962C8B-B14F-4D97-AF65-F5344CB8AC3E}">
        <p14:creationId xmlns:p14="http://schemas.microsoft.com/office/powerpoint/2010/main" val="186962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44488"/>
            <a:ext cx="8107363" cy="576262"/>
          </a:xfrm>
        </p:spPr>
        <p:txBody>
          <a:bodyPr/>
          <a:lstStyle/>
          <a:p>
            <a:r>
              <a:rPr lang="en-GB" dirty="0"/>
              <a:t>Picture your Results</a:t>
            </a:r>
          </a:p>
        </p:txBody>
      </p:sp>
      <p:pic>
        <p:nvPicPr>
          <p:cNvPr id="6" name="Content Placeholder 5" descr="Doctors discussing test results">
            <a:extLst>
              <a:ext uri="{FF2B5EF4-FFF2-40B4-BE49-F238E27FC236}">
                <a16:creationId xmlns:a16="http://schemas.microsoft.com/office/drawing/2014/main" id="{BFD65C78-AF91-470F-A8CD-5A076708DF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6700" y="1446213"/>
            <a:ext cx="6790600" cy="4525962"/>
          </a:xfrm>
        </p:spPr>
      </p:pic>
    </p:spTree>
    <p:extLst>
      <p:ext uri="{BB962C8B-B14F-4D97-AF65-F5344CB8AC3E}">
        <p14:creationId xmlns:p14="http://schemas.microsoft.com/office/powerpoint/2010/main" val="1055166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3286" y="311831"/>
            <a:ext cx="8107363" cy="576262"/>
          </a:xfrm>
        </p:spPr>
        <p:txBody>
          <a:bodyPr/>
          <a:lstStyle/>
          <a:p>
            <a:r>
              <a:rPr lang="en-GB" dirty="0"/>
              <a:t>Visualise your RQ</a:t>
            </a:r>
          </a:p>
        </p:txBody>
      </p:sp>
      <p:sp>
        <p:nvSpPr>
          <p:cNvPr id="2" name="Content Placeholder 1">
            <a:extLst>
              <a:ext uri="{FF2B5EF4-FFF2-40B4-BE49-F238E27FC236}">
                <a16:creationId xmlns:a16="http://schemas.microsoft.com/office/drawing/2014/main" id="{42D6FF22-44D4-4DBC-AD6C-6C8F8D65A14B}"/>
              </a:ext>
            </a:extLst>
          </p:cNvPr>
          <p:cNvSpPr>
            <a:spLocks noGrp="1"/>
          </p:cNvSpPr>
          <p:nvPr>
            <p:ph idx="1"/>
          </p:nvPr>
        </p:nvSpPr>
        <p:spPr>
          <a:xfrm>
            <a:off x="309790" y="1299709"/>
            <a:ext cx="8137525" cy="4525962"/>
          </a:xfrm>
        </p:spPr>
        <p:txBody>
          <a:bodyPr/>
          <a:lstStyle/>
          <a:p>
            <a:endParaRPr lang="en-GB" dirty="0">
              <a:latin typeface="Calibri" panose="020F0502020204030204" pitchFamily="34" charset="0"/>
              <a:cs typeface="Calibri" panose="020F0502020204030204" pitchFamily="34" charset="0"/>
            </a:endParaRPr>
          </a:p>
          <a:p>
            <a:r>
              <a:rPr lang="en-GB" dirty="0">
                <a:effectLst/>
                <a:latin typeface="Calibri" panose="020F0502020204030204" pitchFamily="34" charset="0"/>
                <a:ea typeface="Calibri" panose="020F0502020204030204" pitchFamily="34" charset="0"/>
                <a:cs typeface="Calibri" panose="020F0502020204030204" pitchFamily="34" charset="0"/>
              </a:rPr>
              <a:t>How would the RQ relationships be shown and made clear  </a:t>
            </a:r>
          </a:p>
          <a:p>
            <a:pPr>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a:t>
            </a:r>
            <a:r>
              <a:rPr lang="en-GB" dirty="0">
                <a:effectLst/>
                <a:latin typeface="Calibri" panose="020F0502020204030204" pitchFamily="34" charset="0"/>
                <a:ea typeface="Calibri" panose="020F0502020204030204" pitchFamily="34" charset="0"/>
                <a:cs typeface="Calibri" panose="020F0502020204030204" pitchFamily="34" charset="0"/>
              </a:rPr>
              <a:t>n a chart or graph?</a:t>
            </a:r>
          </a:p>
          <a:p>
            <a:pPr>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In a</a:t>
            </a:r>
            <a:r>
              <a:rPr lang="en-GB" dirty="0">
                <a:effectLst/>
                <a:latin typeface="Calibri" panose="020F0502020204030204" pitchFamily="34" charset="0"/>
                <a:ea typeface="Calibri" panose="020F0502020204030204" pitchFamily="34" charset="0"/>
                <a:cs typeface="Calibri" panose="020F0502020204030204" pitchFamily="34" charset="0"/>
              </a:rPr>
              <a:t> table?</a:t>
            </a:r>
          </a:p>
          <a:p>
            <a:pPr>
              <a:buFont typeface="Arial" panose="020B0604020202020204" pitchFamily="34" charset="0"/>
              <a:buChar char="•"/>
            </a:pPr>
            <a:endParaRPr lang="en-GB"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GB" dirty="0">
                <a:latin typeface="Calibri" panose="020F0502020204030204" pitchFamily="34" charset="0"/>
                <a:cs typeface="Calibri" panose="020F0502020204030204" pitchFamily="34" charset="0"/>
              </a:rPr>
              <a:t>Find some good examples from your literature search.</a:t>
            </a:r>
          </a:p>
        </p:txBody>
      </p:sp>
    </p:spTree>
    <p:extLst>
      <p:ext uri="{BB962C8B-B14F-4D97-AF65-F5344CB8AC3E}">
        <p14:creationId xmlns:p14="http://schemas.microsoft.com/office/powerpoint/2010/main" val="424994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C41F8DB-215A-4D35-9CEC-92E40AA25700}"/>
              </a:ext>
              <a:ext uri="{C183D7F6-B498-43B3-948B-1728B52AA6E4}">
                <adec:decorative xmlns:adec="http://schemas.microsoft.com/office/drawing/2017/decorative" val="0"/>
              </a:ext>
            </a:extLst>
          </p:cNvPr>
          <p:cNvSpPr>
            <a:spLocks noGrp="1"/>
          </p:cNvSpPr>
          <p:nvPr>
            <p:ph type="title"/>
          </p:nvPr>
        </p:nvSpPr>
        <p:spPr>
          <a:xfrm>
            <a:off x="146503" y="318181"/>
            <a:ext cx="8107363" cy="576262"/>
          </a:xfrm>
        </p:spPr>
        <p:txBody>
          <a:bodyPr/>
          <a:lstStyle/>
          <a:p>
            <a:r>
              <a:rPr lang="en-GB" dirty="0"/>
              <a:t>Charting an RQ</a:t>
            </a:r>
          </a:p>
        </p:txBody>
      </p:sp>
      <p:sp>
        <p:nvSpPr>
          <p:cNvPr id="5" name="Content Placeholder 4">
            <a:extLst>
              <a:ext uri="{FF2B5EF4-FFF2-40B4-BE49-F238E27FC236}">
                <a16:creationId xmlns:a16="http://schemas.microsoft.com/office/drawing/2014/main" id="{74BDDC7C-3D89-4CCB-BFC9-C5DCE88BCC48}"/>
              </a:ext>
            </a:extLst>
          </p:cNvPr>
          <p:cNvSpPr>
            <a:spLocks noGrp="1"/>
          </p:cNvSpPr>
          <p:nvPr>
            <p:ph idx="1"/>
          </p:nvPr>
        </p:nvSpPr>
        <p:spPr>
          <a:xfrm>
            <a:off x="328613" y="1318305"/>
            <a:ext cx="8137525" cy="4525962"/>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Scatter-plot for relationship between continuous variables</a:t>
            </a:r>
          </a:p>
        </p:txBody>
      </p:sp>
      <p:pic>
        <p:nvPicPr>
          <p:cNvPr id="4" name="Picture 3" descr="An example of  a scatter diagram with insect length in centimetres on the x-axis and insect weight in grams on the y-axis. There are approximately 50 points grouped to form a cigar shape rising to the right.">
            <a:extLst>
              <a:ext uri="{FF2B5EF4-FFF2-40B4-BE49-F238E27FC236}">
                <a16:creationId xmlns:a16="http://schemas.microsoft.com/office/drawing/2014/main" id="{D5D9B61A-B655-453E-8B5C-D299000C2E08}"/>
              </a:ext>
            </a:extLst>
          </p:cNvPr>
          <p:cNvPicPr>
            <a:picLocks noChangeAspect="1"/>
          </p:cNvPicPr>
          <p:nvPr/>
        </p:nvPicPr>
        <p:blipFill>
          <a:blip r:embed="rId3">
            <a:alphaModFix amt="60000"/>
          </a:blip>
          <a:stretch>
            <a:fillRect/>
          </a:stretch>
        </p:blipFill>
        <p:spPr>
          <a:xfrm>
            <a:off x="328612" y="1013733"/>
            <a:ext cx="6692673" cy="4266071"/>
          </a:xfrm>
          <a:prstGeom prst="rect">
            <a:avLst/>
          </a:prstGeom>
          <a:solidFill>
            <a:srgbClr val="92D050">
              <a:alpha val="35000"/>
            </a:srgbClr>
          </a:solidFill>
        </p:spPr>
      </p:pic>
    </p:spTree>
    <p:extLst>
      <p:ext uri="{BB962C8B-B14F-4D97-AF65-F5344CB8AC3E}">
        <p14:creationId xmlns:p14="http://schemas.microsoft.com/office/powerpoint/2010/main" val="13673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C41F8DB-215A-4D35-9CEC-92E40AA25700}"/>
              </a:ext>
              <a:ext uri="{C183D7F6-B498-43B3-948B-1728B52AA6E4}">
                <adec:decorative xmlns:adec="http://schemas.microsoft.com/office/drawing/2017/decorative" val="0"/>
              </a:ext>
            </a:extLst>
          </p:cNvPr>
          <p:cNvSpPr>
            <a:spLocks noGrp="1"/>
          </p:cNvSpPr>
          <p:nvPr>
            <p:ph type="title"/>
          </p:nvPr>
        </p:nvSpPr>
        <p:spPr>
          <a:xfrm>
            <a:off x="310798" y="357866"/>
            <a:ext cx="7643548" cy="709865"/>
          </a:xfrm>
        </p:spPr>
        <p:txBody>
          <a:bodyPr/>
          <a:lstStyle/>
          <a:p>
            <a:r>
              <a:rPr lang="en-GB" dirty="0"/>
              <a:t>Charts for Categories</a:t>
            </a:r>
          </a:p>
        </p:txBody>
      </p:sp>
      <p:pic>
        <p:nvPicPr>
          <p:cNvPr id="8" name="Picture 7" descr="Two styles of data chart.  &#10;The first is a stacked bar-chart showing four columns each having a height equivalent to 100%. Each column represents a category. Each category column is shaded in three different colours. The red at the bottom represents the percentage in the lowest ordinal for that category. Green shading above then blue shading above that to the top of the column. So we can see the make-up of the ordinals in each category column.&#10;The second is a box-plot showing side by side boxplots for three categories.">
            <a:extLst>
              <a:ext uri="{FF2B5EF4-FFF2-40B4-BE49-F238E27FC236}">
                <a16:creationId xmlns:a16="http://schemas.microsoft.com/office/drawing/2014/main" id="{E78256B4-A020-4F5A-8A15-A253A598DCC3}"/>
              </a:ext>
            </a:extLst>
          </p:cNvPr>
          <p:cNvPicPr>
            <a:picLocks noChangeAspect="1"/>
          </p:cNvPicPr>
          <p:nvPr/>
        </p:nvPicPr>
        <p:blipFill rotWithShape="1">
          <a:blip r:embed="rId3"/>
          <a:srcRect t="33913" b="36396"/>
          <a:stretch/>
        </p:blipFill>
        <p:spPr>
          <a:xfrm>
            <a:off x="327127" y="1747156"/>
            <a:ext cx="8226615" cy="2596243"/>
          </a:xfrm>
          <a:prstGeom prst="rect">
            <a:avLst/>
          </a:prstGeom>
        </p:spPr>
      </p:pic>
      <p:pic>
        <p:nvPicPr>
          <p:cNvPr id="2" name="Picture 1">
            <a:extLst>
              <a:ext uri="{FF2B5EF4-FFF2-40B4-BE49-F238E27FC236}">
                <a16:creationId xmlns:a16="http://schemas.microsoft.com/office/drawing/2014/main" id="{4564014B-E80F-41AA-B203-CDB4143ABD0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27126" y="1285801"/>
            <a:ext cx="8226615" cy="432854"/>
          </a:xfrm>
          <a:prstGeom prst="rect">
            <a:avLst/>
          </a:prstGeom>
        </p:spPr>
      </p:pic>
    </p:spTree>
    <p:extLst>
      <p:ext uri="{BB962C8B-B14F-4D97-AF65-F5344CB8AC3E}">
        <p14:creationId xmlns:p14="http://schemas.microsoft.com/office/powerpoint/2010/main" val="4284983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C41F8DB-215A-4D35-9CEC-92E40AA25700}"/>
              </a:ext>
              <a:ext uri="{C183D7F6-B498-43B3-948B-1728B52AA6E4}">
                <adec:decorative xmlns:adec="http://schemas.microsoft.com/office/drawing/2017/decorative" val="0"/>
              </a:ext>
            </a:extLst>
          </p:cNvPr>
          <p:cNvSpPr>
            <a:spLocks noGrp="1"/>
          </p:cNvSpPr>
          <p:nvPr>
            <p:ph type="title"/>
          </p:nvPr>
        </p:nvSpPr>
        <p:spPr>
          <a:xfrm>
            <a:off x="310798" y="357866"/>
            <a:ext cx="7643548" cy="709865"/>
          </a:xfrm>
        </p:spPr>
        <p:txBody>
          <a:bodyPr/>
          <a:lstStyle/>
          <a:p>
            <a:r>
              <a:rPr lang="en-GB" dirty="0"/>
              <a:t>Charts for Numbers</a:t>
            </a:r>
          </a:p>
        </p:txBody>
      </p:sp>
      <p:pic>
        <p:nvPicPr>
          <p:cNvPr id="8" name="Picture 7" descr="Two styles of data chart.  &#10;The first is a stacked bar-chart showing four columns each having a height equivalent to 100%. Each column represents an ordinal. Each ordinal column is shaded in three different colours. The red at the bottom represents the percentage in the lowest age-group for that category. Green shading above then blue shading above that to the top of the column. So we can see the make-up of the age-groups in each ordinal column.&#10;The second is a box-plot showing side by side boxplots for four ordinals, overlaid by a scatter plot jittered to show every point in the sample.">
            <a:extLst>
              <a:ext uri="{FF2B5EF4-FFF2-40B4-BE49-F238E27FC236}">
                <a16:creationId xmlns:a16="http://schemas.microsoft.com/office/drawing/2014/main" id="{E78256B4-A020-4F5A-8A15-A253A598DCC3}"/>
              </a:ext>
            </a:extLst>
          </p:cNvPr>
          <p:cNvPicPr>
            <a:picLocks noChangeAspect="1"/>
          </p:cNvPicPr>
          <p:nvPr/>
        </p:nvPicPr>
        <p:blipFill rotWithShape="1">
          <a:blip r:embed="rId3"/>
          <a:srcRect t="62952"/>
          <a:stretch/>
        </p:blipFill>
        <p:spPr>
          <a:xfrm>
            <a:off x="385909" y="1591417"/>
            <a:ext cx="7493326" cy="2950755"/>
          </a:xfrm>
          <a:prstGeom prst="rect">
            <a:avLst/>
          </a:prstGeom>
        </p:spPr>
      </p:pic>
      <p:pic>
        <p:nvPicPr>
          <p:cNvPr id="4" name="Picture 3">
            <a:extLst>
              <a:ext uri="{FF2B5EF4-FFF2-40B4-BE49-F238E27FC236}">
                <a16:creationId xmlns:a16="http://schemas.microsoft.com/office/drawing/2014/main" id="{7D101FE6-6B59-4666-87FE-2DDD09BB3DE3}"/>
              </a:ext>
              <a:ext uri="{C183D7F6-B498-43B3-948B-1728B52AA6E4}">
                <adec:decorative xmlns:adec="http://schemas.microsoft.com/office/drawing/2017/decorative" val="1"/>
              </a:ext>
            </a:extLst>
          </p:cNvPr>
          <p:cNvPicPr>
            <a:picLocks noChangeAspect="1"/>
          </p:cNvPicPr>
          <p:nvPr/>
        </p:nvPicPr>
        <p:blipFill rotWithShape="1">
          <a:blip r:embed="rId3"/>
          <a:srcRect b="94319"/>
          <a:stretch/>
        </p:blipFill>
        <p:spPr>
          <a:xfrm>
            <a:off x="385909" y="1161215"/>
            <a:ext cx="7493326" cy="430202"/>
          </a:xfrm>
          <a:prstGeom prst="rect">
            <a:avLst/>
          </a:prstGeom>
        </p:spPr>
      </p:pic>
    </p:spTree>
    <p:extLst>
      <p:ext uri="{BB962C8B-B14F-4D97-AF65-F5344CB8AC3E}">
        <p14:creationId xmlns:p14="http://schemas.microsoft.com/office/powerpoint/2010/main" val="1458312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63286" y="1435705"/>
            <a:ext cx="5918200" cy="925513"/>
          </a:xfrm>
        </p:spPr>
        <p:txBody>
          <a:bodyPr/>
          <a:lstStyle/>
          <a:p>
            <a:pPr fontAlgn="auto">
              <a:spcAft>
                <a:spcPts val="0"/>
              </a:spcAft>
              <a:defRPr/>
            </a:pPr>
            <a:r>
              <a:rPr lang="en-GB" sz="3600" b="1" i="1" cap="small" spc="25" dirty="0">
                <a:effectLst/>
                <a:latin typeface="Calibri" panose="020F0502020204030204" pitchFamily="34" charset="0"/>
                <a:cs typeface="Calibri" panose="020F0502020204030204" pitchFamily="34" charset="0"/>
              </a:rPr>
              <a:t>a quantitative form of the Research Question</a:t>
            </a:r>
            <a:br>
              <a:rPr lang="en-GB" sz="3200" b="1" i="1" cap="small" spc="25" dirty="0">
                <a:effectLst/>
                <a:latin typeface="Calibri" panose="020F0502020204030204" pitchFamily="34" charset="0"/>
                <a:cs typeface="Calibri" panose="020F0502020204030204" pitchFamily="34" charset="0"/>
              </a:rPr>
            </a:br>
            <a:br>
              <a:rPr lang="en-GB" altLang="en-US" dirty="0"/>
            </a:br>
            <a:br>
              <a:rPr lang="en-GB" altLang="en-US" dirty="0"/>
            </a:br>
            <a:r>
              <a:rPr lang="en-GB" altLang="en-US" dirty="0"/>
              <a:t>Andrew Chapman   </a:t>
            </a:r>
            <a:r>
              <a:rPr lang="en-GB" altLang="en-US" sz="2000" dirty="0"/>
              <a:t>SAS Coordinator</a:t>
            </a:r>
            <a:br>
              <a:rPr lang="en-GB" altLang="en-US" sz="2000" dirty="0"/>
            </a:br>
            <a:endParaRPr lang="en-GB" altLang="en-US" dirty="0"/>
          </a:p>
        </p:txBody>
      </p:sp>
      <p:pic>
        <p:nvPicPr>
          <p:cNvPr id="17413" name="Picture 5" descr="Maths and Statistics Help MASH logo from the mathematics resources centre."/>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429" y="4257739"/>
            <a:ext cx="643572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63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344488"/>
            <a:ext cx="8107363" cy="576262"/>
          </a:xfrm>
        </p:spPr>
        <p:txBody>
          <a:bodyPr wrap="square" anchor="t">
            <a:normAutofit/>
          </a:bodyPr>
          <a:lstStyle/>
          <a:p>
            <a:r>
              <a:rPr lang="en-GB" dirty="0"/>
              <a:t>Planning</a:t>
            </a:r>
          </a:p>
        </p:txBody>
      </p:sp>
      <p:graphicFrame>
        <p:nvGraphicFramePr>
          <p:cNvPr id="6" name="Content Placeholder 3">
            <a:extLst>
              <a:ext uri="{FF2B5EF4-FFF2-40B4-BE49-F238E27FC236}">
                <a16:creationId xmlns:a16="http://schemas.microsoft.com/office/drawing/2014/main" id="{FB2C02A3-B36A-4FE0-9A54-2AE6D240DDE6}"/>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332678743"/>
              </p:ext>
            </p:extLst>
          </p:nvPr>
        </p:nvGraphicFramePr>
        <p:xfrm>
          <a:off x="358775" y="1348695"/>
          <a:ext cx="8137525"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80E7B965-2518-491E-BE25-6019517E13A6}"/>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0" y="3633624"/>
            <a:ext cx="8504657" cy="2241033"/>
          </a:xfrm>
          <a:prstGeom prst="rect">
            <a:avLst/>
          </a:prstGeom>
        </p:spPr>
      </p:pic>
    </p:spTree>
    <p:extLst>
      <p:ext uri="{BB962C8B-B14F-4D97-AF65-F5344CB8AC3E}">
        <p14:creationId xmlns:p14="http://schemas.microsoft.com/office/powerpoint/2010/main" val="416993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344488"/>
            <a:ext cx="8107363" cy="576262"/>
          </a:xfrm>
        </p:spPr>
        <p:txBody>
          <a:bodyPr wrap="square" anchor="t">
            <a:normAutofit/>
          </a:bodyPr>
          <a:lstStyle/>
          <a:p>
            <a:r>
              <a:rPr lang="en-GB" dirty="0"/>
              <a:t>A Quantitative Investigation</a:t>
            </a:r>
          </a:p>
        </p:txBody>
      </p:sp>
      <p:graphicFrame>
        <p:nvGraphicFramePr>
          <p:cNvPr id="6" name="Content Placeholder 3">
            <a:extLst>
              <a:ext uri="{FF2B5EF4-FFF2-40B4-BE49-F238E27FC236}">
                <a16:creationId xmlns:a16="http://schemas.microsoft.com/office/drawing/2014/main" id="{FB2C02A3-B36A-4FE0-9A54-2AE6D240DDE6}"/>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31762247"/>
              </p:ext>
            </p:extLst>
          </p:nvPr>
        </p:nvGraphicFramePr>
        <p:xfrm>
          <a:off x="358775" y="1348695"/>
          <a:ext cx="8137525"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20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63286" y="1435705"/>
            <a:ext cx="5918200" cy="925513"/>
          </a:xfrm>
        </p:spPr>
        <p:txBody>
          <a:bodyPr/>
          <a:lstStyle/>
          <a:p>
            <a:pPr fontAlgn="auto">
              <a:spcAft>
                <a:spcPts val="0"/>
              </a:spcAft>
              <a:defRPr/>
            </a:pPr>
            <a:r>
              <a:rPr lang="en-GB" sz="3600" b="1" i="1" cap="small" spc="25" dirty="0">
                <a:effectLst/>
                <a:latin typeface="Calibri" panose="020F0502020204030204" pitchFamily="34" charset="0"/>
                <a:cs typeface="Calibri" panose="020F0502020204030204" pitchFamily="34" charset="0"/>
              </a:rPr>
              <a:t>Create a quantitative form of the Research Question</a:t>
            </a:r>
            <a:br>
              <a:rPr lang="en-GB" sz="3200" b="1" i="1" cap="small" spc="25" dirty="0">
                <a:effectLst/>
                <a:latin typeface="Calibri" panose="020F0502020204030204" pitchFamily="34" charset="0"/>
                <a:cs typeface="Calibri" panose="020F0502020204030204" pitchFamily="34" charset="0"/>
              </a:rPr>
            </a:br>
            <a:br>
              <a:rPr lang="en-GB" altLang="en-US" dirty="0"/>
            </a:br>
            <a:br>
              <a:rPr lang="en-GB" altLang="en-US" dirty="0"/>
            </a:br>
            <a:r>
              <a:rPr lang="en-GB" altLang="en-US" dirty="0"/>
              <a:t>Andrew Chapman   </a:t>
            </a:r>
            <a:r>
              <a:rPr lang="en-GB" altLang="en-US" sz="2000" dirty="0"/>
              <a:t>SAS Coordinator</a:t>
            </a:r>
            <a:br>
              <a:rPr lang="en-GB" altLang="en-US" sz="2000" dirty="0"/>
            </a:br>
            <a:endParaRPr lang="en-GB" altLang="en-US" dirty="0"/>
          </a:p>
        </p:txBody>
      </p:sp>
      <p:pic>
        <p:nvPicPr>
          <p:cNvPr id="17413" name="Picture 5" descr="Maths and Statistics Help MASH logo from the mathematics resources centre."/>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429" y="4257739"/>
            <a:ext cx="643572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81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452A-8F20-4BD4-86CD-941B26853961}"/>
              </a:ext>
            </a:extLst>
          </p:cNvPr>
          <p:cNvSpPr>
            <a:spLocks noGrp="1"/>
          </p:cNvSpPr>
          <p:nvPr>
            <p:ph type="title"/>
          </p:nvPr>
        </p:nvSpPr>
        <p:spPr>
          <a:xfrm>
            <a:off x="130175" y="344488"/>
            <a:ext cx="8107363" cy="576262"/>
          </a:xfrm>
        </p:spPr>
        <p:txBody>
          <a:bodyPr/>
          <a:lstStyle/>
          <a:p>
            <a:r>
              <a:rPr lang="en-GB" sz="2800" dirty="0">
                <a:effectLst/>
                <a:latin typeface="Cambria" panose="02040503050406030204" pitchFamily="18" charset="0"/>
                <a:ea typeface="Calibri" panose="020F0502020204030204" pitchFamily="34" charset="0"/>
                <a:cs typeface="Times New Roman" panose="02020603050405020304" pitchFamily="18" charset="0"/>
              </a:rPr>
              <a:t>Research Questions (RQs) !?</a:t>
            </a:r>
            <a:br>
              <a:rPr lang="en-GB" baseline="-25000" dirty="0"/>
            </a:br>
            <a:br>
              <a:rPr lang="en-GB" baseline="-25000" dirty="0"/>
            </a:br>
            <a:endParaRPr lang="en-GB" baseline="-25000" dirty="0"/>
          </a:p>
        </p:txBody>
      </p:sp>
      <p:pic>
        <p:nvPicPr>
          <p:cNvPr id="6" name="Content Placeholder 5" descr="Quizzical burrowing owl looking forward">
            <a:extLst>
              <a:ext uri="{FF2B5EF4-FFF2-40B4-BE49-F238E27FC236}">
                <a16:creationId xmlns:a16="http://schemas.microsoft.com/office/drawing/2014/main" id="{B5E055AA-0A98-4778-B992-C8F613BFE27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54750" y="1349375"/>
            <a:ext cx="6513824" cy="4525963"/>
          </a:xfrm>
        </p:spPr>
      </p:pic>
    </p:spTree>
    <p:extLst>
      <p:ext uri="{BB962C8B-B14F-4D97-AF65-F5344CB8AC3E}">
        <p14:creationId xmlns:p14="http://schemas.microsoft.com/office/powerpoint/2010/main" val="177544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452A-8F20-4BD4-86CD-941B26853961}"/>
              </a:ext>
            </a:extLst>
          </p:cNvPr>
          <p:cNvSpPr>
            <a:spLocks noGrp="1"/>
          </p:cNvSpPr>
          <p:nvPr>
            <p:ph type="title"/>
          </p:nvPr>
        </p:nvSpPr>
        <p:spPr>
          <a:xfrm>
            <a:off x="130175" y="344488"/>
            <a:ext cx="8107363" cy="576262"/>
          </a:xfrm>
        </p:spPr>
        <p:txBody>
          <a:bodyPr/>
          <a:lstStyle/>
          <a:p>
            <a:r>
              <a:rPr lang="en-GB" dirty="0">
                <a:latin typeface="Cambria" panose="02040503050406030204" pitchFamily="18" charset="0"/>
                <a:ea typeface="Calibri" panose="020F0502020204030204" pitchFamily="34" charset="0"/>
                <a:cs typeface="Times New Roman" panose="02020603050405020304" pitchFamily="18" charset="0"/>
              </a:rPr>
              <a:t>Numbers: Counting, Measuring</a:t>
            </a:r>
            <a:r>
              <a:rPr lang="en-GB" sz="2800" dirty="0">
                <a:effectLst/>
                <a:latin typeface="Cambria" panose="02040503050406030204" pitchFamily="18" charset="0"/>
                <a:ea typeface="Calibri" panose="020F0502020204030204" pitchFamily="34" charset="0"/>
                <a:cs typeface="Times New Roman" panose="02020603050405020304" pitchFamily="18" charset="0"/>
              </a:rPr>
              <a:t> !?</a:t>
            </a:r>
            <a:br>
              <a:rPr lang="en-GB" baseline="-25000" dirty="0"/>
            </a:br>
            <a:br>
              <a:rPr lang="en-GB" baseline="-25000" dirty="0"/>
            </a:br>
            <a:endParaRPr lang="en-GB" baseline="-25000" dirty="0"/>
          </a:p>
        </p:txBody>
      </p:sp>
      <p:sp>
        <p:nvSpPr>
          <p:cNvPr id="3" name="Content Placeholder 2">
            <a:extLst>
              <a:ext uri="{FF2B5EF4-FFF2-40B4-BE49-F238E27FC236}">
                <a16:creationId xmlns:a16="http://schemas.microsoft.com/office/drawing/2014/main" id="{BA71FBD6-5219-4C9C-8806-DF0F612DDDE6}"/>
              </a:ext>
            </a:extLst>
          </p:cNvPr>
          <p:cNvSpPr>
            <a:spLocks noGrp="1"/>
          </p:cNvSpPr>
          <p:nvPr>
            <p:ph idx="1"/>
          </p:nvPr>
        </p:nvSpPr>
        <p:spPr>
          <a:xfrm>
            <a:off x="309789" y="1166019"/>
            <a:ext cx="8137525" cy="4525962"/>
          </a:xfrm>
        </p:spPr>
        <p:txBody>
          <a:bodyPr/>
          <a:lstStyle/>
          <a:p>
            <a:pPr marL="342900" lvl="0" indent="-342900">
              <a:lnSpc>
                <a:spcPct val="115000"/>
              </a:lnSpc>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List all the nouns and adjectives mentioned in the RQs and consider each one as an object “Variable” to be measured or categorised.</a:t>
            </a:r>
          </a:p>
          <a:p>
            <a:pPr marL="342900" lvl="0" indent="-342900">
              <a:lnSpc>
                <a:spcPct val="115000"/>
              </a:lnSpc>
              <a:buFont typeface="Symbol" panose="05050102010706020507" pitchFamily="18" charset="2"/>
              <a:buChar char=""/>
            </a:pPr>
            <a:endParaRPr lang="en-GB"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GB" dirty="0">
                <a:latin typeface="Cambria" panose="02040503050406030204" pitchFamily="18" charset="0"/>
                <a:ea typeface="Calibri" panose="020F0502020204030204" pitchFamily="34" charset="0"/>
                <a:cs typeface="Times New Roman" panose="02020603050405020304" pitchFamily="18" charset="0"/>
              </a:rPr>
              <a:t>Consider the adjectives and verbs in the RQs and how each one helps to define </a:t>
            </a:r>
            <a:r>
              <a:rPr lang="en-GB" dirty="0">
                <a:effectLst/>
                <a:latin typeface="Cambria" panose="02040503050406030204" pitchFamily="18" charset="0"/>
                <a:ea typeface="Calibri" panose="020F0502020204030204" pitchFamily="34" charset="0"/>
                <a:cs typeface="Times New Roman" panose="02020603050405020304" pitchFamily="18" charset="0"/>
              </a:rPr>
              <a:t>the relationship to be tested.</a:t>
            </a:r>
          </a:p>
          <a:p>
            <a:pPr marL="342900" lvl="0" indent="-342900">
              <a:lnSpc>
                <a:spcPct val="115000"/>
              </a:lnSpc>
              <a:buFont typeface="Symbol" panose="05050102010706020507" pitchFamily="18" charset="2"/>
              <a:buChar char=""/>
            </a:pPr>
            <a:endParaRPr lang="en-GB"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Identify all the items or subjects for whom we could measure the variables and relationships</a:t>
            </a:r>
            <a:r>
              <a:rPr lang="en-GB" dirty="0">
                <a:latin typeface="Cambria" panose="02040503050406030204" pitchFamily="18" charset="0"/>
                <a:ea typeface="Calibri" panose="020F0502020204030204" pitchFamily="34" charset="0"/>
                <a:cs typeface="Times New Roman" panose="02020603050405020304" pitchFamily="18" charset="0"/>
              </a:rPr>
              <a:t> when</a:t>
            </a:r>
            <a:r>
              <a:rPr lang="en-GB" dirty="0">
                <a:effectLst/>
                <a:latin typeface="Cambria" panose="02040503050406030204" pitchFamily="18" charset="0"/>
                <a:ea typeface="Calibri" panose="020F0502020204030204" pitchFamily="34" charset="0"/>
                <a:cs typeface="Times New Roman" panose="02020603050405020304" pitchFamily="18" charset="0"/>
              </a:rPr>
              <a:t> answering the research question: call them the ”Population”.</a:t>
            </a:r>
            <a:endParaRPr lang="en-GB" dirty="0"/>
          </a:p>
        </p:txBody>
      </p:sp>
    </p:spTree>
    <p:extLst>
      <p:ext uri="{BB962C8B-B14F-4D97-AF65-F5344CB8AC3E}">
        <p14:creationId xmlns:p14="http://schemas.microsoft.com/office/powerpoint/2010/main" val="73962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04" y="360816"/>
            <a:ext cx="8107363" cy="576262"/>
          </a:xfrm>
        </p:spPr>
        <p:txBody>
          <a:bodyPr/>
          <a:lstStyle/>
          <a:p>
            <a:r>
              <a:rPr lang="en-GB" dirty="0"/>
              <a:t>Example RQ1</a:t>
            </a:r>
            <a:endParaRPr lang="en-GB" baseline="-25000" dirty="0"/>
          </a:p>
        </p:txBody>
      </p:sp>
      <p:sp>
        <p:nvSpPr>
          <p:cNvPr id="3" name="Content Placeholder 2">
            <a:extLst>
              <a:ext uri="{FF2B5EF4-FFF2-40B4-BE49-F238E27FC236}">
                <a16:creationId xmlns:a16="http://schemas.microsoft.com/office/drawing/2014/main" id="{3E51BB9C-D7D9-4CE7-A157-DDF854563F72}"/>
              </a:ext>
            </a:extLst>
          </p:cNvPr>
          <p:cNvSpPr>
            <a:spLocks noGrp="1"/>
          </p:cNvSpPr>
          <p:nvPr>
            <p:ph idx="1"/>
          </p:nvPr>
        </p:nvSpPr>
        <p:spPr>
          <a:xfrm>
            <a:off x="309790" y="1166019"/>
            <a:ext cx="8137525" cy="4525962"/>
          </a:xfrm>
        </p:spPr>
        <p:txBody>
          <a:bodyPr/>
          <a:lstStyle/>
          <a:p>
            <a:pPr>
              <a:lnSpc>
                <a:spcPct val="115000"/>
              </a:lnSpc>
              <a:spcAft>
                <a:spcPts val="1000"/>
              </a:spcAft>
            </a:pPr>
            <a:r>
              <a:rPr lang="en-GB" dirty="0">
                <a:effectLst/>
                <a:latin typeface="Cambria" panose="02040503050406030204" pitchFamily="18" charset="0"/>
                <a:ea typeface="Calibri" panose="020F0502020204030204" pitchFamily="34" charset="0"/>
                <a:cs typeface="Times New Roman" panose="02020603050405020304" pitchFamily="18" charset="0"/>
              </a:rPr>
              <a:t>Are consumers prepared to pay more money for more carbon-efficient dairy-products?</a:t>
            </a:r>
          </a:p>
          <a:p>
            <a:pPr>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Variables: </a:t>
            </a:r>
          </a:p>
          <a:p>
            <a:pPr lvl="1">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Consumers, money, dairy-product</a:t>
            </a:r>
            <a:r>
              <a:rPr lang="en-GB" dirty="0">
                <a:latin typeface="Cambria" panose="02040503050406030204" pitchFamily="18" charset="0"/>
                <a:ea typeface="Calibri" panose="020F0502020204030204" pitchFamily="34" charset="0"/>
                <a:cs typeface="Times New Roman" panose="02020603050405020304" pitchFamily="18" charset="0"/>
              </a:rPr>
              <a:t>; more, carbon-efficient.</a:t>
            </a:r>
            <a:endParaRPr lang="en-GB" dirty="0">
              <a:effectLst/>
              <a:latin typeface="Cambria" panose="02040503050406030204" pitchFamily="18" charset="0"/>
              <a:ea typeface="Calibri" panose="020F0502020204030204" pitchFamily="34" charset="0"/>
              <a:cs typeface="Times New Roman" panose="02020603050405020304" pitchFamily="18" charset="0"/>
            </a:endParaRPr>
          </a:p>
          <a:p>
            <a:pPr>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Relationships: </a:t>
            </a:r>
          </a:p>
          <a:p>
            <a:pPr lvl="1">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Money ~ Carbon-efficiency</a:t>
            </a:r>
          </a:p>
          <a:p>
            <a:pPr>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Population:</a:t>
            </a:r>
          </a:p>
          <a:p>
            <a:pPr lvl="1">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Supermarket Shoppers in UK.</a:t>
            </a:r>
            <a:endParaRPr lang="en-GB" dirty="0"/>
          </a:p>
        </p:txBody>
      </p:sp>
    </p:spTree>
    <p:extLst>
      <p:ext uri="{BB962C8B-B14F-4D97-AF65-F5344CB8AC3E}">
        <p14:creationId xmlns:p14="http://schemas.microsoft.com/office/powerpoint/2010/main" val="23115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04" y="360816"/>
            <a:ext cx="8107363" cy="576262"/>
          </a:xfrm>
        </p:spPr>
        <p:txBody>
          <a:bodyPr/>
          <a:lstStyle/>
          <a:p>
            <a:r>
              <a:rPr lang="en-GB" dirty="0"/>
              <a:t>Example RQ2</a:t>
            </a:r>
            <a:endParaRPr lang="en-GB" baseline="-25000" dirty="0"/>
          </a:p>
        </p:txBody>
      </p:sp>
      <p:sp>
        <p:nvSpPr>
          <p:cNvPr id="3" name="Content Placeholder 2">
            <a:extLst>
              <a:ext uri="{FF2B5EF4-FFF2-40B4-BE49-F238E27FC236}">
                <a16:creationId xmlns:a16="http://schemas.microsoft.com/office/drawing/2014/main" id="{3E51BB9C-D7D9-4CE7-A157-DDF854563F72}"/>
              </a:ext>
            </a:extLst>
          </p:cNvPr>
          <p:cNvSpPr>
            <a:spLocks noGrp="1"/>
          </p:cNvSpPr>
          <p:nvPr>
            <p:ph idx="1"/>
          </p:nvPr>
        </p:nvSpPr>
        <p:spPr>
          <a:xfrm>
            <a:off x="309790" y="1166019"/>
            <a:ext cx="8137525" cy="4525962"/>
          </a:xfrm>
        </p:spPr>
        <p:txBody>
          <a:bodyPr/>
          <a:lstStyle/>
          <a:p>
            <a:pPr>
              <a:lnSpc>
                <a:spcPct val="115000"/>
              </a:lnSpc>
              <a:spcAft>
                <a:spcPts val="1000"/>
              </a:spcAft>
            </a:pPr>
            <a:r>
              <a:rPr lang="en-GB" dirty="0">
                <a:latin typeface="Cambria" panose="02040503050406030204" pitchFamily="18" charset="0"/>
                <a:ea typeface="Calibri" panose="020F0502020204030204" pitchFamily="34" charset="0"/>
                <a:cs typeface="Times New Roman" panose="02020603050405020304" pitchFamily="18" charset="0"/>
              </a:rPr>
              <a:t>Which type of </a:t>
            </a:r>
            <a:r>
              <a:rPr lang="en-GB" dirty="0">
                <a:effectLst/>
                <a:latin typeface="Cambria" panose="02040503050406030204" pitchFamily="18" charset="0"/>
                <a:ea typeface="Calibri" panose="020F0502020204030204" pitchFamily="34" charset="0"/>
                <a:cs typeface="Times New Roman" panose="02020603050405020304" pitchFamily="18" charset="0"/>
              </a:rPr>
              <a:t>intervention gives the largest increase in Y5 children’s moderat</a:t>
            </a:r>
            <a:r>
              <a:rPr lang="en-GB" dirty="0">
                <a:latin typeface="Cambria" panose="02040503050406030204" pitchFamily="18" charset="0"/>
                <a:ea typeface="Calibri" panose="020F0502020204030204" pitchFamily="34" charset="0"/>
                <a:cs typeface="Times New Roman" panose="02020603050405020304" pitchFamily="18" charset="0"/>
              </a:rPr>
              <a:t>e-</a:t>
            </a:r>
            <a:r>
              <a:rPr lang="en-GB" dirty="0">
                <a:effectLst/>
                <a:latin typeface="Cambria" panose="02040503050406030204" pitchFamily="18" charset="0"/>
                <a:ea typeface="Calibri" panose="020F0502020204030204" pitchFamily="34" charset="0"/>
                <a:cs typeface="Times New Roman" panose="02020603050405020304" pitchFamily="18" charset="0"/>
              </a:rPr>
              <a:t>to-vigorous activity per school-day.</a:t>
            </a:r>
          </a:p>
          <a:p>
            <a:pPr>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Variables: </a:t>
            </a:r>
          </a:p>
          <a:p>
            <a:pPr lvl="1">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Intervention-type, Increase, Y5 Children, Moderate-to-Vigorous activity, School-day; largest.</a:t>
            </a:r>
          </a:p>
          <a:p>
            <a:pPr>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Relationships: </a:t>
            </a:r>
          </a:p>
          <a:p>
            <a:pPr lvl="1">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Increase ~ Type</a:t>
            </a:r>
          </a:p>
          <a:p>
            <a:pPr>
              <a:lnSpc>
                <a:spcPct val="115000"/>
              </a:lnSpc>
              <a:spcAft>
                <a:spcPts val="1000"/>
              </a:spcAft>
              <a:buFont typeface="Arial" panose="020B0604020202020204" pitchFamily="34" charset="0"/>
              <a:buChar char="•"/>
            </a:pPr>
            <a:r>
              <a:rPr lang="en-GB" dirty="0">
                <a:effectLst/>
                <a:latin typeface="Cambria" panose="02040503050406030204" pitchFamily="18" charset="0"/>
                <a:ea typeface="Calibri" panose="020F0502020204030204" pitchFamily="34" charset="0"/>
                <a:cs typeface="Times New Roman" panose="02020603050405020304" pitchFamily="18" charset="0"/>
              </a:rPr>
              <a:t>Population:</a:t>
            </a:r>
          </a:p>
          <a:p>
            <a:pPr lvl="1">
              <a:lnSpc>
                <a:spcPct val="115000"/>
              </a:lnSpc>
              <a:spcAft>
                <a:spcPts val="1000"/>
              </a:spcAft>
              <a:buFont typeface="Arial" panose="020B0604020202020204" pitchFamily="34" charset="0"/>
              <a:buChar char="•"/>
            </a:pPr>
            <a:r>
              <a:rPr lang="en-GB" dirty="0">
                <a:latin typeface="Cambria" panose="02040503050406030204" pitchFamily="18" charset="0"/>
                <a:ea typeface="Calibri" panose="020F0502020204030204" pitchFamily="34" charset="0"/>
                <a:cs typeface="Times New Roman" panose="02020603050405020304" pitchFamily="18" charset="0"/>
              </a:rPr>
              <a:t>Junior-School children in one school in Bath.</a:t>
            </a:r>
            <a:endParaRPr lang="en-GB" dirty="0">
              <a:effectLst/>
              <a:latin typeface="Cambria" panose="02040503050406030204" pitchFamily="18" charset="0"/>
              <a:ea typeface="Calibri" panose="020F0502020204030204" pitchFamily="34" charset="0"/>
              <a:cs typeface="Times New Roman" panose="02020603050405020304" pitchFamily="18" charset="0"/>
            </a:endParaRPr>
          </a:p>
          <a:p>
            <a:pPr lvl="1">
              <a:lnSpc>
                <a:spcPct val="115000"/>
              </a:lnSpc>
              <a:spcAft>
                <a:spcPts val="1000"/>
              </a:spcAft>
              <a:buFont typeface="Arial" panose="020B0604020202020204" pitchFamily="34" charset="0"/>
              <a:buChar char="•"/>
            </a:pPr>
            <a:endParaRPr lang="en-GB" dirty="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58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orporate 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2500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SH-template.potx" id="{8EBAC562-1CE4-482A-802F-11D5F7413F8F}" vid="{5468D4F0-E42D-486C-A32F-327179504F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A4A4B7FAD4AE41BD906FB15FCBB896" ma:contentTypeVersion="12" ma:contentTypeDescription="Create a new document." ma:contentTypeScope="" ma:versionID="582c4e4e1f1b8e7cd84b968d1d31edef">
  <xsd:schema xmlns:xsd="http://www.w3.org/2001/XMLSchema" xmlns:xs="http://www.w3.org/2001/XMLSchema" xmlns:p="http://schemas.microsoft.com/office/2006/metadata/properties" xmlns:ns3="d87bae4e-f3a0-4e51-82db-f647c3095509" xmlns:ns4="7ed2f0d2-541f-46e9-a66b-45165c1f1026" targetNamespace="http://schemas.microsoft.com/office/2006/metadata/properties" ma:root="true" ma:fieldsID="8b6c920d757b2bbadf0325291ea919d0" ns3:_="" ns4:_="">
    <xsd:import namespace="d87bae4e-f3a0-4e51-82db-f647c3095509"/>
    <xsd:import namespace="7ed2f0d2-541f-46e9-a66b-45165c1f102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7bae4e-f3a0-4e51-82db-f647c30955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2f0d2-541f-46e9-a66b-45165c1f102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8F56EF-1AEE-4ECF-83DA-2ED0825BFED2}">
  <ds:schemaRefs>
    <ds:schemaRef ds:uri="http://schemas.microsoft.com/sharepoint/v3/contenttype/forms"/>
  </ds:schemaRefs>
</ds:datastoreItem>
</file>

<file path=customXml/itemProps2.xml><?xml version="1.0" encoding="utf-8"?>
<ds:datastoreItem xmlns:ds="http://schemas.openxmlformats.org/officeDocument/2006/customXml" ds:itemID="{58CC3AE7-6FFE-4C90-8F8B-B889DE9786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7bae4e-f3a0-4e51-82db-f647c3095509"/>
    <ds:schemaRef ds:uri="7ed2f0d2-541f-46e9-a66b-45165c1f10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3F5C34-B425-4D00-821F-B74E1DAFFE75}">
  <ds:schemaRefs>
    <ds:schemaRef ds:uri="http://purl.org/dc/dcmitype/"/>
    <ds:schemaRef ds:uri="d87bae4e-f3a0-4e51-82db-f647c3095509"/>
    <ds:schemaRef ds:uri="http://purl.org/dc/elements/1.1/"/>
    <ds:schemaRef ds:uri="http://schemas.microsoft.com/office/2006/metadata/properties"/>
    <ds:schemaRef ds:uri="7ed2f0d2-541f-46e9-a66b-45165c1f1026"/>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MASH-template</Template>
  <TotalTime>5618</TotalTime>
  <Words>1066</Words>
  <Application>Microsoft Office PowerPoint</Application>
  <PresentationFormat>On-screen Show (4:3)</PresentationFormat>
  <Paragraphs>130</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vt:lpstr>
      <vt:lpstr>Courier New</vt:lpstr>
      <vt:lpstr>Symbol</vt:lpstr>
      <vt:lpstr>Times New Roman</vt:lpstr>
      <vt:lpstr>Corporate Template</vt:lpstr>
      <vt:lpstr>Plan a quantitative investigation  Andrew Chapman   SAS Coordinator </vt:lpstr>
      <vt:lpstr>Planning Stages</vt:lpstr>
      <vt:lpstr>Planning</vt:lpstr>
      <vt:lpstr>A Quantitative Investigation</vt:lpstr>
      <vt:lpstr>Create a quantitative form of the Research Question   Andrew Chapman   SAS Coordinator </vt:lpstr>
      <vt:lpstr>Research Questions (RQs) !?  </vt:lpstr>
      <vt:lpstr>Numbers: Counting, Measuring !?  </vt:lpstr>
      <vt:lpstr>Example RQ1</vt:lpstr>
      <vt:lpstr>Example RQ2</vt:lpstr>
      <vt:lpstr>RQs: helpful resources  </vt:lpstr>
      <vt:lpstr>Measuring Variables?</vt:lpstr>
      <vt:lpstr> Variables measured?</vt:lpstr>
      <vt:lpstr>Surveys: helpful resources</vt:lpstr>
      <vt:lpstr>Surveys: validated questions</vt:lpstr>
      <vt:lpstr>Experimental Design? </vt:lpstr>
      <vt:lpstr>Experiment Design: resources </vt:lpstr>
      <vt:lpstr>New Measurement Methods</vt:lpstr>
      <vt:lpstr>Types of Variable</vt:lpstr>
      <vt:lpstr>Examples of Variable Types:</vt:lpstr>
      <vt:lpstr>Picture your Results</vt:lpstr>
      <vt:lpstr>Visualise your RQ</vt:lpstr>
      <vt:lpstr>Charting an RQ</vt:lpstr>
      <vt:lpstr>Charts for Categories</vt:lpstr>
      <vt:lpstr>Charts for Numbers</vt:lpstr>
      <vt:lpstr>a quantitative form of the Research Question   Andrew Chapman   SAS Coordinator </vt:lpstr>
    </vt:vector>
  </TitlesOfParts>
  <Company>University of Bath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Voake-Jones</dc:creator>
  <cp:lastModifiedBy>Andrew Chapman</cp:lastModifiedBy>
  <cp:revision>203</cp:revision>
  <cp:lastPrinted>2017-02-24T12:21:36Z</cp:lastPrinted>
  <dcterms:created xsi:type="dcterms:W3CDTF">2015-02-17T13:57:52Z</dcterms:created>
  <dcterms:modified xsi:type="dcterms:W3CDTF">2021-05-24T14:06:53Z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0x01010033A4A4B7FAD4AE41BD906FB15FCBB896</vt:lpwstr>
  </property>
</Properties>
</file>