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6"/>
  </p:notesMasterIdLst>
  <p:handoutMasterIdLst>
    <p:handoutMasterId r:id="rId27"/>
  </p:handoutMasterIdLst>
  <p:sldIdLst>
    <p:sldId id="387" r:id="rId5"/>
    <p:sldId id="415" r:id="rId6"/>
    <p:sldId id="320" r:id="rId7"/>
    <p:sldId id="416" r:id="rId8"/>
    <p:sldId id="382" r:id="rId9"/>
    <p:sldId id="404" r:id="rId10"/>
    <p:sldId id="405" r:id="rId11"/>
    <p:sldId id="322" r:id="rId12"/>
    <p:sldId id="417" r:id="rId13"/>
    <p:sldId id="381" r:id="rId14"/>
    <p:sldId id="383" r:id="rId15"/>
    <p:sldId id="406" r:id="rId16"/>
    <p:sldId id="384" r:id="rId17"/>
    <p:sldId id="418" r:id="rId18"/>
    <p:sldId id="385" r:id="rId19"/>
    <p:sldId id="407" r:id="rId20"/>
    <p:sldId id="323" r:id="rId21"/>
    <p:sldId id="419" r:id="rId22"/>
    <p:sldId id="386" r:id="rId23"/>
    <p:sldId id="390" r:id="rId24"/>
    <p:sldId id="421" r:id="rId25"/>
  </p:sldIdLst>
  <p:sldSz cx="9144000" cy="6858000" type="screen4x3"/>
  <p:notesSz cx="6811963" cy="99425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E7F3F4"/>
    <a:srgbClr val="FF9999"/>
    <a:srgbClr val="6600FF"/>
    <a:srgbClr val="9933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7" autoAdjust="0"/>
    <p:restoredTop sz="86395" autoAdjust="0"/>
  </p:normalViewPr>
  <p:slideViewPr>
    <p:cSldViewPr snapToGrid="0">
      <p:cViewPr varScale="1">
        <p:scale>
          <a:sx n="59" d="100"/>
          <a:sy n="59" d="100"/>
        </p:scale>
        <p:origin x="8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36"/>
    </p:cViewPr>
  </p:sorter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67A10-DB89-4BBE-8B58-054E83D765AC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2DC7B-659A-479E-B34D-1EB035A02D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687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B251-8FB7-433C-80B0-31C31DC56A4A}" type="datetimeFigureOut">
              <a:rPr lang="en-GB" smtClean="0"/>
              <a:pPr/>
              <a:t>24/05/2021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516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988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D5186-1141-4464-BAD6-6D71C6298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8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640763" y="0"/>
            <a:ext cx="503237" cy="6858000"/>
          </a:xfrm>
          <a:prstGeom prst="rect">
            <a:avLst/>
          </a:prstGeom>
          <a:solidFill>
            <a:srgbClr val="CCD500">
              <a:alpha val="80000"/>
            </a:srgbClr>
          </a:solidFill>
          <a:ln w="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0" y="333375"/>
            <a:ext cx="5844391" cy="590550"/>
          </a:xfrm>
          <a:prstGeom prst="round1Rect">
            <a:avLst>
              <a:gd name="adj" fmla="val 26344"/>
            </a:avLst>
          </a:prstGeom>
          <a:solidFill>
            <a:srgbClr val="CCD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Round Single Corner Rectangle 7"/>
          <p:cNvSpPr/>
          <p:nvPr/>
        </p:nvSpPr>
        <p:spPr>
          <a:xfrm>
            <a:off x="360363" y="1260475"/>
            <a:ext cx="6121400" cy="2973774"/>
          </a:xfrm>
          <a:prstGeom prst="round1Rect">
            <a:avLst/>
          </a:prstGeom>
          <a:solidFill>
            <a:srgbClr val="900EB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0000" y="1260000"/>
            <a:ext cx="7402512" cy="571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0000" y="1890000"/>
            <a:ext cx="7405687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49" y="218694"/>
            <a:ext cx="2429256" cy="8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2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32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43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1258888"/>
            <a:ext cx="2057400" cy="54975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1258888"/>
            <a:ext cx="6019800" cy="54975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07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33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2230438"/>
            <a:ext cx="3992563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738" y="2230438"/>
            <a:ext cx="3992562" cy="4525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9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" y="1196752"/>
            <a:ext cx="8136904" cy="65293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184" y="207831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184" y="271807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8657" y="207831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8657" y="271807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03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" y="1196752"/>
            <a:ext cx="8136904" cy="65293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184" y="207831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184" y="2718072"/>
            <a:ext cx="4040188" cy="25953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8657" y="207831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8657" y="2718072"/>
            <a:ext cx="4041775" cy="25953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12738" y="5313406"/>
            <a:ext cx="8137525" cy="766720"/>
          </a:xfrm>
        </p:spPr>
        <p:txBody>
          <a:bodyPr/>
          <a:lstStyle>
            <a:lvl1pPr>
              <a:defRPr sz="2000" baseline="0"/>
            </a:lvl1pPr>
          </a:lstStyle>
          <a:p>
            <a:pPr lvl="0"/>
            <a:r>
              <a:rPr lang="en-US" dirty="0"/>
              <a:t>Type text here</a:t>
            </a:r>
          </a:p>
        </p:txBody>
      </p:sp>
    </p:spTree>
    <p:extLst>
      <p:ext uri="{BB962C8B-B14F-4D97-AF65-F5344CB8AC3E}">
        <p14:creationId xmlns:p14="http://schemas.microsoft.com/office/powerpoint/2010/main" val="399857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1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58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8640763" y="0"/>
            <a:ext cx="503237" cy="6858000"/>
          </a:xfrm>
          <a:prstGeom prst="rect">
            <a:avLst/>
          </a:prstGeom>
          <a:solidFill>
            <a:srgbClr val="CCD501"/>
          </a:solidFill>
          <a:ln w="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258888"/>
            <a:ext cx="81073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2230438"/>
            <a:ext cx="813752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0" y="333375"/>
            <a:ext cx="5844391" cy="590550"/>
          </a:xfrm>
          <a:prstGeom prst="round1Rect">
            <a:avLst>
              <a:gd name="adj" fmla="val 26344"/>
            </a:avLst>
          </a:prstGeom>
          <a:solidFill>
            <a:srgbClr val="CC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4" y="5935600"/>
            <a:ext cx="1512439" cy="82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49" y="218694"/>
            <a:ext cx="2429256" cy="819912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752163" y="6387532"/>
            <a:ext cx="280436" cy="368868"/>
          </a:xfrm>
          <a:prstGeom prst="rect">
            <a:avLst/>
          </a:prstGeom>
        </p:spPr>
        <p:txBody>
          <a:bodyPr/>
          <a:lstStyle/>
          <a:p>
            <a:fld id="{06DA60C7-27C6-44A8-BCF6-08E71D05062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10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702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00EB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bellcollaboration.org/research-resources/effect-size-calculator.html" TargetMode="External"/><Relationship Id="rId2" Type="http://schemas.openxmlformats.org/officeDocument/2006/relationships/hyperlink" Target="https://en.wikipedia.org/wiki/Effect_siz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methodology/sampling-methods/" TargetMode="External"/><Relationship Id="rId2" Type="http://schemas.openxmlformats.org/officeDocument/2006/relationships/hyperlink" Target="https://www.qualtrics.com/uk/experience-management/research/sampling-metho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estionpro.com/blog/cluster-sampling/" TargetMode="External"/><Relationship Id="rId2" Type="http://schemas.openxmlformats.org/officeDocument/2006/relationships/hyperlink" Target="https://www.questionpro.com/blog/quota-sampl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estionpro.com/blog/probability-sampling/" TargetMode="External"/><Relationship Id="rId4" Type="http://schemas.openxmlformats.org/officeDocument/2006/relationships/hyperlink" Target="https://www.questionpro.com/blog/convenience-sampl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3286" y="1435705"/>
            <a:ext cx="5918200" cy="9255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b="1" i="1" cap="small" spc="25" dirty="0">
                <a:effectLst/>
                <a:latin typeface="Cambria" panose="02040503050406030204" pitchFamily="18" charset="0"/>
              </a:rPr>
              <a:t>Plan the analysis, sample size and sampling method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Andrew Chapman   </a:t>
            </a:r>
            <a:r>
              <a:rPr lang="en-GB" altLang="en-US" sz="2000" dirty="0"/>
              <a:t>SAS Coordinator</a:t>
            </a:r>
            <a:br>
              <a:rPr lang="en-GB" altLang="en-US" sz="2000" dirty="0"/>
            </a:br>
            <a:endParaRPr lang="en-GB" altLang="en-US" dirty="0"/>
          </a:p>
        </p:txBody>
      </p:sp>
      <p:pic>
        <p:nvPicPr>
          <p:cNvPr id="17413" name="Picture 5" descr="Maths and Statistics Help MASH logo from the mathematics resources centr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29" y="4257739"/>
            <a:ext cx="643572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01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295502"/>
            <a:ext cx="8107363" cy="576262"/>
          </a:xfrm>
        </p:spPr>
        <p:txBody>
          <a:bodyPr/>
          <a:lstStyle/>
          <a:p>
            <a:r>
              <a:rPr lang="en-GB" sz="3600" dirty="0"/>
              <a:t>Effect Size?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BC56-0820-4346-B3ED-7F83A898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75" y="1217726"/>
            <a:ext cx="8360682" cy="452596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your literature search (or pilot studies) how large is the “effect” in the RQ relationship: small-medium-large?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numerous ways to measure effect size dependin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what statistical analysis is being performed.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Wikipedia gives a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useful summary </a:t>
            </a:r>
            <a:r>
              <a:rPr lang="en-GB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https://en.wikipedia.org/wiki/Effect_size</a:t>
            </a:r>
            <a:r>
              <a:rPr lang="en-GB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 useful, online effect-size calculator can be found here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https://www.campbellcollaboration.org/research-resources/effect-size-calculator.html</a:t>
            </a:r>
            <a:r>
              <a:rPr lang="en-GB" sz="18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089650"/>
            <a:ext cx="792163" cy="768350"/>
          </a:xfrm>
        </p:spPr>
        <p:txBody>
          <a:bodyPr/>
          <a:lstStyle/>
          <a:p>
            <a:fld id="{06DA60C7-27C6-44A8-BCF6-08E71D050625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25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1831"/>
            <a:ext cx="8107363" cy="576262"/>
          </a:xfrm>
        </p:spPr>
        <p:txBody>
          <a:bodyPr/>
          <a:lstStyle/>
          <a:p>
            <a:r>
              <a:rPr lang="en-GB" sz="3200" dirty="0"/>
              <a:t>Small, Medium or Large?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pic>
        <p:nvPicPr>
          <p:cNvPr id="5" name="Picture 4" descr="Showing sections of a table which gives the numerical effect size considered small, medium or large for a correlation &quot;r&quot; or a t-test with Cohen's &quot;d&quot; or a regression with Cohen's &quot;f-squared&quot;.">
            <a:extLst>
              <a:ext uri="{FF2B5EF4-FFF2-40B4-BE49-F238E27FC236}">
                <a16:creationId xmlns:a16="http://schemas.microsoft.com/office/drawing/2014/main" id="{4C7B1E0B-E6D0-4EA0-A0CD-DA5749F7E1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" y="998574"/>
            <a:ext cx="6861638" cy="49642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8F2ACD-0F63-47E9-8290-A6F37567A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52970" y="990921"/>
            <a:ext cx="7347857" cy="5762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C5CFF6-C401-4F0D-958D-AE132BBF4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61257" y="2645229"/>
            <a:ext cx="7347857" cy="1371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22CF1-4CA9-423F-88AE-F4D887BFB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52971" y="4509596"/>
            <a:ext cx="7347857" cy="4053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D4B77-606B-4D57-8442-080571CCA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52971" y="5407667"/>
            <a:ext cx="7347857" cy="4053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6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631"/>
            <a:ext cx="8107363" cy="576262"/>
          </a:xfrm>
        </p:spPr>
        <p:txBody>
          <a:bodyPr/>
          <a:lstStyle/>
          <a:p>
            <a:r>
              <a:rPr lang="en-GB" dirty="0"/>
              <a:t>Depends on test being used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089650"/>
            <a:ext cx="792163" cy="768350"/>
          </a:xfrm>
        </p:spPr>
        <p:txBody>
          <a:bodyPr/>
          <a:lstStyle/>
          <a:p>
            <a:fld id="{06DA60C7-27C6-44A8-BCF6-08E71D050625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5" name="Picture 4" descr="A table showing the numerical values considered small, medium or large for effect sizes measured using 8 different statistical methods.">
            <a:extLst>
              <a:ext uri="{FF2B5EF4-FFF2-40B4-BE49-F238E27FC236}">
                <a16:creationId xmlns:a16="http://schemas.microsoft.com/office/drawing/2014/main" id="{4C7B1E0B-E6D0-4EA0-A0CD-DA5749F7E1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" y="998574"/>
            <a:ext cx="6861638" cy="496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1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344488"/>
            <a:ext cx="8107363" cy="576262"/>
          </a:xfrm>
        </p:spPr>
        <p:txBody>
          <a:bodyPr/>
          <a:lstStyle/>
          <a:p>
            <a:r>
              <a:rPr lang="en-GB" dirty="0"/>
              <a:t>3. Sample Size?</a:t>
            </a:r>
            <a:br>
              <a:rPr lang="en-GB" sz="2800" baseline="0" dirty="0"/>
            </a:br>
            <a:br>
              <a:rPr lang="en-GB" dirty="0"/>
            </a:br>
            <a:endParaRPr lang="en-GB" dirty="0"/>
          </a:p>
        </p:txBody>
      </p:sp>
      <p:pic>
        <p:nvPicPr>
          <p:cNvPr id="7" name="Content Placeholder 6" descr="A pile of 3D yellow numbers">
            <a:extLst>
              <a:ext uri="{FF2B5EF4-FFF2-40B4-BE49-F238E27FC236}">
                <a16:creationId xmlns:a16="http://schemas.microsoft.com/office/drawing/2014/main" id="{A9570414-FB19-4E7B-93B5-315F53A97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2" y="1397681"/>
            <a:ext cx="7757987" cy="4525962"/>
          </a:xfrm>
        </p:spPr>
      </p:pic>
    </p:spTree>
    <p:extLst>
      <p:ext uri="{BB962C8B-B14F-4D97-AF65-F5344CB8AC3E}">
        <p14:creationId xmlns:p14="http://schemas.microsoft.com/office/powerpoint/2010/main" val="384991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344488"/>
            <a:ext cx="8107363" cy="576262"/>
          </a:xfrm>
        </p:spPr>
        <p:txBody>
          <a:bodyPr/>
          <a:lstStyle/>
          <a:p>
            <a:r>
              <a:rPr lang="en-GB" dirty="0"/>
              <a:t>Estimating Sample Size?</a:t>
            </a:r>
            <a:br>
              <a:rPr lang="en-GB" sz="2800" baseline="0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3322F-F823-4ED5-A04E-8E4061E5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166019"/>
            <a:ext cx="8137525" cy="4525962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Consult a statistician on how to use 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“G*Power” free software for sample size calculations. 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Together, you should produce a graph 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the relationship between your estimated range of effect-sizes and the sample sizes needed. 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usual settings for power and significance are: 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80% power with 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5% significance level.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63013" y="6388100"/>
            <a:ext cx="280987" cy="368300"/>
          </a:xfrm>
        </p:spPr>
        <p:txBody>
          <a:bodyPr/>
          <a:lstStyle/>
          <a:p>
            <a:fld id="{06DA60C7-27C6-44A8-BCF6-08E71D05062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90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344488"/>
            <a:ext cx="8107363" cy="576262"/>
          </a:xfrm>
        </p:spPr>
        <p:txBody>
          <a:bodyPr/>
          <a:lstStyle/>
          <a:p>
            <a:r>
              <a:rPr lang="en-GB" dirty="0"/>
              <a:t>Power?</a:t>
            </a:r>
            <a:br>
              <a:rPr lang="en-GB" sz="2800" baseline="0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3322F-F823-4ED5-A04E-8E4061E5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166019"/>
            <a:ext cx="8137525" cy="4525962"/>
          </a:xfrm>
        </p:spPr>
        <p:txBody>
          <a:bodyPr/>
          <a:lstStyle/>
          <a:p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power is the probability that a random sample will detect an effect - if it truly exists in the population. </a:t>
            </a:r>
          </a:p>
          <a:p>
            <a:endParaRPr lang="en-GB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80% power means that a random sample would have a probability of 0.8 of detecting the effect that you are expecting in your research question.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power of 80% also means that a random sample would have a probability of 0.2 of failing to detect a true effect in the population.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A larger sample gives a higher power (cf. mouse in jungle)</a:t>
            </a:r>
            <a:endParaRPr lang="en-GB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63013" y="6388100"/>
            <a:ext cx="280987" cy="368300"/>
          </a:xfrm>
        </p:spPr>
        <p:txBody>
          <a:bodyPr/>
          <a:lstStyle/>
          <a:p>
            <a:fld id="{06DA60C7-27C6-44A8-BCF6-08E71D05062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344488"/>
            <a:ext cx="8107363" cy="576262"/>
          </a:xfrm>
        </p:spPr>
        <p:txBody>
          <a:bodyPr/>
          <a:lstStyle/>
          <a:p>
            <a:r>
              <a:rPr lang="en-GB" dirty="0"/>
              <a:t>Sample Sizing Graph</a:t>
            </a:r>
            <a:br>
              <a:rPr lang="en-GB" sz="2800" baseline="0" dirty="0"/>
            </a:br>
            <a:br>
              <a:rPr lang="en-GB" dirty="0"/>
            </a:br>
            <a:endParaRPr lang="en-GB" dirty="0"/>
          </a:p>
        </p:txBody>
      </p:sp>
      <p:pic>
        <p:nvPicPr>
          <p:cNvPr id="6" name="Content Placeholder 5" descr="A graph output from G*Power with the estimated effect size on the x-axis and the suggested sample size on the y-axis with two curves - one for 80% and one for 90% power.&#10;The curves start high on the left for small effect sizes and then decay downward as the effect size increases.&#10;The 90% curve remains above the 80% curve for all effect sizes.">
            <a:extLst>
              <a:ext uri="{FF2B5EF4-FFF2-40B4-BE49-F238E27FC236}">
                <a16:creationId xmlns:a16="http://schemas.microsoft.com/office/drawing/2014/main" id="{07DA9E8A-C506-4DBB-9E85-7437C555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12" y="1160996"/>
            <a:ext cx="8312288" cy="453600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63013" y="6388100"/>
            <a:ext cx="280987" cy="368300"/>
          </a:xfrm>
        </p:spPr>
        <p:txBody>
          <a:bodyPr/>
          <a:lstStyle/>
          <a:p>
            <a:fld id="{06DA60C7-27C6-44A8-BCF6-08E71D05062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69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5307"/>
            <a:ext cx="7390524" cy="709865"/>
          </a:xfrm>
        </p:spPr>
        <p:txBody>
          <a:bodyPr/>
          <a:lstStyle/>
          <a:p>
            <a:r>
              <a:rPr lang="en-GB" dirty="0"/>
              <a:t>4. Unbiased Sample?</a:t>
            </a:r>
          </a:p>
        </p:txBody>
      </p:sp>
      <p:pic>
        <p:nvPicPr>
          <p:cNvPr id="5" name="Picture 4" descr="Paper boats on a blackboard">
            <a:extLst>
              <a:ext uri="{FF2B5EF4-FFF2-40B4-BE49-F238E27FC236}">
                <a16:creationId xmlns:a16="http://schemas.microsoft.com/office/drawing/2014/main" id="{A99217CA-E1F6-4793-A8C5-E8FFA12A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8" y="1283403"/>
            <a:ext cx="7153159" cy="42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5307"/>
            <a:ext cx="7390524" cy="709865"/>
          </a:xfrm>
        </p:spPr>
        <p:txBody>
          <a:bodyPr/>
          <a:lstStyle/>
          <a:p>
            <a:r>
              <a:rPr lang="en-GB" dirty="0"/>
              <a:t>Representative Sample?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052" y="1064587"/>
            <a:ext cx="8273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are you going to collect an adequate sample which represents your target population?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400" baseline="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introduction to alternative sampling methods here: </a:t>
            </a:r>
            <a:r>
              <a:rPr lang="en-GB" sz="1600" u="sng" baseline="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https://www.qualtrics.com/uk/experience-management/research/sampling-methods/</a:t>
            </a:r>
            <a:r>
              <a:rPr lang="en-GB" sz="16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u="sng" baseline="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https://www.scribbr.com/methodology/sampling-methods/</a:t>
            </a:r>
            <a:r>
              <a:rPr lang="en-GB" sz="16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1600" baseline="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the classic “Questionnaire Design, Interviewing and Attitude Measurement” by </a:t>
            </a:r>
            <a:r>
              <a:rPr lang="en-GB" sz="2400" baseline="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A.N.Oppenheim</a:t>
            </a:r>
            <a:r>
              <a:rPr lang="en-GB" sz="2400" baseline="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 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aseline="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the modern and useful “Research Methods for Business Students” 8th edition by Saunders, Thornhill and Lewis.</a:t>
            </a:r>
            <a:endParaRPr lang="en-GB" sz="2400" baseline="0" dirty="0"/>
          </a:p>
        </p:txBody>
      </p:sp>
    </p:spTree>
    <p:extLst>
      <p:ext uri="{BB962C8B-B14F-4D97-AF65-F5344CB8AC3E}">
        <p14:creationId xmlns:p14="http://schemas.microsoft.com/office/powerpoint/2010/main" val="2353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52" y="353107"/>
            <a:ext cx="7390524" cy="709865"/>
          </a:xfrm>
        </p:spPr>
        <p:txBody>
          <a:bodyPr/>
          <a:lstStyle/>
          <a:p>
            <a:r>
              <a:rPr lang="en-GB" dirty="0"/>
              <a:t>Sampling Methods?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052" y="1177272"/>
            <a:ext cx="8273845" cy="203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How-To</a:t>
            </a:r>
            <a:r>
              <a:rPr lang="en-GB" sz="2400" baseline="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24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Recipes for sampling methods here: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000" u="sng" baseline="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https://www.questionpro.com/blog/quota-sampling/</a:t>
            </a:r>
            <a:r>
              <a:rPr lang="en-GB" sz="20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000" u="sng" baseline="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https://www.questionpro.com/blog/cluster-sampling/</a:t>
            </a:r>
            <a:r>
              <a:rPr lang="en-GB" sz="20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2000" u="sng" baseline="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https://www.questionpro.com/blog/convenience-sampling/</a:t>
            </a:r>
            <a:r>
              <a:rPr lang="en-GB" sz="20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2000" u="sng" baseline="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https://www.questionpro.com/blog/probability-sampling/</a:t>
            </a:r>
            <a:r>
              <a:rPr lang="en-GB" sz="2000" baseline="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746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3" y="360816"/>
            <a:ext cx="8107363" cy="576262"/>
          </a:xfrm>
        </p:spPr>
        <p:txBody>
          <a:bodyPr/>
          <a:lstStyle/>
          <a:p>
            <a:r>
              <a:rPr lang="en-GB" dirty="0"/>
              <a:t>Planning Quantitative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8D9F8-23D9-440E-8DDE-B3E0CD10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89" y="1316038"/>
            <a:ext cx="8137525" cy="4525962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what statistical tests apply to your variables.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Estimate the effect-size expected in the RQ.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Estimate the minimum desirable sample size.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how to avoid bias in your sampling method.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52" y="353107"/>
            <a:ext cx="7390524" cy="709865"/>
          </a:xfrm>
        </p:spPr>
        <p:txBody>
          <a:bodyPr/>
          <a:lstStyle/>
          <a:p>
            <a:r>
              <a:rPr lang="en-GB" dirty="0"/>
              <a:t>All samples are biased?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052" y="1177272"/>
            <a:ext cx="82738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baseline="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Perfect random sampling is usually not feasible.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aseline="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aseline="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be useful to consider what possible subjects or items or observations have been systematically excluded by your method of sampling.</a:t>
            </a:r>
          </a:p>
          <a:p>
            <a:pPr lvl="0"/>
            <a:endParaRPr lang="en-GB" sz="2400" baseline="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400" baseline="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you must plan to discuss how your sampling method has biased your results: for example 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aseline="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Self-selection of respondents in on-line surveys.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aseline="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exclusions due to snowball or convenience sampling.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aseline="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Restriction of sampling to regions, areas or institutions.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400" baseline="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GB" sz="2400" baseline="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3286" y="1435705"/>
            <a:ext cx="5918200" cy="9255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3600" b="1" i="1" cap="small" spc="25" dirty="0">
                <a:effectLst/>
                <a:latin typeface="Cambria" panose="02040503050406030204" pitchFamily="18" charset="0"/>
              </a:rPr>
              <a:t>the analysis, sample size and sampling method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Andrew Chapman   </a:t>
            </a:r>
            <a:r>
              <a:rPr lang="en-GB" altLang="en-US" sz="2000" dirty="0"/>
              <a:t>SAS Coordinator</a:t>
            </a:r>
            <a:br>
              <a:rPr lang="en-GB" altLang="en-US" sz="2000" dirty="0"/>
            </a:br>
            <a:endParaRPr lang="en-GB" altLang="en-US" dirty="0"/>
          </a:p>
        </p:txBody>
      </p:sp>
      <p:pic>
        <p:nvPicPr>
          <p:cNvPr id="17413" name="Picture 5" descr="Maths and Statistics Help MASH logo from the mathematics resources centr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29" y="4257739"/>
            <a:ext cx="643572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1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4" y="374650"/>
            <a:ext cx="4572000" cy="576262"/>
          </a:xfrm>
        </p:spPr>
        <p:txBody>
          <a:bodyPr/>
          <a:lstStyle/>
          <a:p>
            <a:r>
              <a:rPr lang="en-GB" sz="3600" dirty="0"/>
              <a:t>1. Tests?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089650"/>
            <a:ext cx="792163" cy="768350"/>
          </a:xfrm>
        </p:spPr>
        <p:txBody>
          <a:bodyPr/>
          <a:lstStyle/>
          <a:p>
            <a:fld id="{06DA60C7-27C6-44A8-BCF6-08E71D050625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Content Placeholder 6" descr="Three arrows on bullseye">
            <a:extLst>
              <a:ext uri="{FF2B5EF4-FFF2-40B4-BE49-F238E27FC236}">
                <a16:creationId xmlns:a16="http://schemas.microsoft.com/office/drawing/2014/main" id="{29CEFFA1-A946-44BE-A87D-2CB2C0599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3" y="1381125"/>
            <a:ext cx="6922458" cy="4525963"/>
          </a:xfrm>
        </p:spPr>
      </p:pic>
    </p:spTree>
    <p:extLst>
      <p:ext uri="{BB962C8B-B14F-4D97-AF65-F5344CB8AC3E}">
        <p14:creationId xmlns:p14="http://schemas.microsoft.com/office/powerpoint/2010/main" val="196057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502"/>
            <a:ext cx="8107363" cy="576262"/>
          </a:xfrm>
        </p:spPr>
        <p:txBody>
          <a:bodyPr/>
          <a:lstStyle/>
          <a:p>
            <a:r>
              <a:rPr lang="en-GB" sz="3600" dirty="0"/>
              <a:t>Statistical tests?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BC56-0820-4346-B3ED-7F83A898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75" y="1217726"/>
            <a:ext cx="8137525" cy="4525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statistical methods test the evidence for the relationships in the RQs? </a:t>
            </a:r>
            <a:endParaRPr lang="en-GB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depends on your sampling and data collection methods,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type of data that you have collected.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you should consult a statistician during your planning.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suggested tests for common types of study and data can be found in the following tables:</a:t>
            </a:r>
          </a:p>
          <a:p>
            <a:endParaRPr lang="en-GB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089650"/>
            <a:ext cx="792163" cy="768350"/>
          </a:xfrm>
        </p:spPr>
        <p:txBody>
          <a:bodyPr/>
          <a:lstStyle/>
          <a:p>
            <a:fld id="{06DA60C7-27C6-44A8-BCF6-08E71D05062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7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502"/>
            <a:ext cx="8107363" cy="576262"/>
          </a:xfrm>
        </p:spPr>
        <p:txBody>
          <a:bodyPr/>
          <a:lstStyle/>
          <a:p>
            <a:r>
              <a:rPr lang="en-GB" sz="3600" dirty="0"/>
              <a:t>Tests for one variable</a:t>
            </a:r>
            <a:r>
              <a:rPr lang="en-GB" dirty="0"/>
              <a:t> </a:t>
            </a:r>
          </a:p>
        </p:txBody>
      </p:sp>
      <p:pic>
        <p:nvPicPr>
          <p:cNvPr id="5" name="Picture 4" descr="A table mapping the type of study and the type of data to the type of statistical test that can be applied.&#10;This section of the table deals with test for one variable.">
            <a:extLst>
              <a:ext uri="{FF2B5EF4-FFF2-40B4-BE49-F238E27FC236}">
                <a16:creationId xmlns:a16="http://schemas.microsoft.com/office/drawing/2014/main" id="{67DC8F57-DAA6-4A2A-ADFE-E32DFCD9664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14377" r="3509" b="57446"/>
          <a:stretch/>
        </p:blipFill>
        <p:spPr bwMode="auto">
          <a:xfrm>
            <a:off x="8271" y="1812471"/>
            <a:ext cx="8609932" cy="1894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246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502"/>
            <a:ext cx="8107363" cy="576262"/>
          </a:xfrm>
        </p:spPr>
        <p:txBody>
          <a:bodyPr/>
          <a:lstStyle/>
          <a:p>
            <a:r>
              <a:rPr lang="en-GB" sz="3600" dirty="0"/>
              <a:t>Testing for differences</a:t>
            </a:r>
            <a:r>
              <a:rPr lang="en-GB" dirty="0"/>
              <a:t> </a:t>
            </a:r>
          </a:p>
        </p:txBody>
      </p:sp>
      <p:pic>
        <p:nvPicPr>
          <p:cNvPr id="5" name="Picture 4" descr="A table mapping the type of study and the type of data to the type of statistical test that can be applied.&#10;This section of the table deals with tests for differences between comparable variables.">
            <a:extLst>
              <a:ext uri="{FF2B5EF4-FFF2-40B4-BE49-F238E27FC236}">
                <a16:creationId xmlns:a16="http://schemas.microsoft.com/office/drawing/2014/main" id="{67DC8F57-DAA6-4A2A-ADFE-E32DFCD9664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42030" r="3024" b="30138"/>
          <a:stretch/>
        </p:blipFill>
        <p:spPr bwMode="auto">
          <a:xfrm>
            <a:off x="0" y="2412845"/>
            <a:ext cx="9128279" cy="180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table mapping the type of study and the type of data to the type of statistical test that can be applied.&#10;This section of the table deals with tests for associations between variables.">
            <a:extLst>
              <a:ext uri="{FF2B5EF4-FFF2-40B4-BE49-F238E27FC236}">
                <a16:creationId xmlns:a16="http://schemas.microsoft.com/office/drawing/2014/main" id="{51E3ED65-5D11-4F69-A4F7-1E4F335C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3" y="1419111"/>
            <a:ext cx="8288277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6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502"/>
            <a:ext cx="8107363" cy="576262"/>
          </a:xfrm>
        </p:spPr>
        <p:txBody>
          <a:bodyPr/>
          <a:lstStyle/>
          <a:p>
            <a:r>
              <a:rPr lang="en-GB" sz="3600" dirty="0"/>
              <a:t>Testing Associations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pic>
        <p:nvPicPr>
          <p:cNvPr id="5" name="Picture 4" descr="A table mapping the type of study and the type of data to the type of statistical test that can be applied.&#10;This section of the table deals with tests for associations between  variables.">
            <a:extLst>
              <a:ext uri="{FF2B5EF4-FFF2-40B4-BE49-F238E27FC236}">
                <a16:creationId xmlns:a16="http://schemas.microsoft.com/office/drawing/2014/main" id="{67DC8F57-DAA6-4A2A-ADFE-E32DFCD9664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68398" r="3024" b="10843"/>
          <a:stretch/>
        </p:blipFill>
        <p:spPr bwMode="auto">
          <a:xfrm>
            <a:off x="0" y="2585057"/>
            <a:ext cx="9032506" cy="133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F22EFC-56F6-473B-A626-E14059B2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27" y="1591323"/>
            <a:ext cx="8291279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8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09" y="385869"/>
            <a:ext cx="8136904" cy="652934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3100" dirty="0"/>
              <a:t>2. Effect Size</a:t>
            </a:r>
            <a:br>
              <a:rPr lang="en-GB" sz="1300" baseline="0" dirty="0"/>
            </a:br>
            <a:br>
              <a:rPr lang="en-GB" sz="1300" dirty="0"/>
            </a:br>
            <a:endParaRPr lang="en-GB" sz="13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AA007FF-111D-4E88-8BE8-9024A8D5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184" y="2078310"/>
            <a:ext cx="4040188" cy="63976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A mouse on a pink background">
            <a:extLst>
              <a:ext uri="{FF2B5EF4-FFF2-40B4-BE49-F238E27FC236}">
                <a16:creationId xmlns:a16="http://schemas.microsoft.com/office/drawing/2014/main" id="{5FD326B8-233D-41A8-8020-7D628BFCC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9" b="1"/>
          <a:stretch/>
        </p:blipFill>
        <p:spPr>
          <a:xfrm>
            <a:off x="186173" y="1453356"/>
            <a:ext cx="4040188" cy="3951288"/>
          </a:xfrm>
          <a:noFill/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231BB01-C9D5-422E-8852-AAB805222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8657" y="2078310"/>
            <a:ext cx="4041775" cy="639762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 descr="Elephant in nature">
            <a:extLst>
              <a:ext uri="{FF2B5EF4-FFF2-40B4-BE49-F238E27FC236}">
                <a16:creationId xmlns:a16="http://schemas.microsoft.com/office/drawing/2014/main" id="{9D2131F0-28C7-494A-A13F-3A7DB34CDF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1" r="8111" b="1"/>
          <a:stretch/>
        </p:blipFill>
        <p:spPr>
          <a:xfrm>
            <a:off x="4480383" y="1453356"/>
            <a:ext cx="4041775" cy="3951288"/>
          </a:xfrm>
          <a:prstGeom prst="rect">
            <a:avLst/>
          </a:prstGeom>
          <a:noFill/>
        </p:spPr>
      </p:pic>
      <p:sp>
        <p:nvSpPr>
          <p:cNvPr id="3" name="Slide Number Placeholder 2" hidden="1"/>
          <p:cNvSpPr>
            <a:spLocks noGrp="1"/>
          </p:cNvSpPr>
          <p:nvPr>
            <p:ph type="sldNum" sz="quarter" idx="4294967295"/>
          </p:nvPr>
        </p:nvSpPr>
        <p:spPr>
          <a:xfrm>
            <a:off x="8863013" y="6388100"/>
            <a:ext cx="280987" cy="368300"/>
          </a:xfrm>
        </p:spPr>
        <p:txBody>
          <a:bodyPr/>
          <a:lstStyle/>
          <a:p>
            <a:pPr>
              <a:spcAft>
                <a:spcPts val="600"/>
              </a:spcAft>
            </a:pPr>
            <a:fld id="{06DA60C7-27C6-44A8-BCF6-08E71D050625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6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344488"/>
            <a:ext cx="8107363" cy="576262"/>
          </a:xfrm>
        </p:spPr>
        <p:txBody>
          <a:bodyPr/>
          <a:lstStyle/>
          <a:p>
            <a:r>
              <a:rPr lang="en-GB" sz="3200" dirty="0"/>
              <a:t>Effect Size </a:t>
            </a:r>
            <a:r>
              <a:rPr lang="en-GB" sz="3200" dirty="0">
                <a:sym typeface="Wingdings" panose="05000000000000000000" pitchFamily="2" charset="2"/>
              </a:rPr>
              <a:t> Sample Size</a:t>
            </a:r>
            <a:br>
              <a:rPr lang="en-GB" sz="2800" baseline="0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3322F-F823-4ED5-A04E-8E4061E5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166019"/>
            <a:ext cx="8137525" cy="4525962"/>
          </a:xfrm>
        </p:spPr>
        <p:txBody>
          <a:bodyPr/>
          <a:lstStyle/>
          <a:p>
            <a:endParaRPr lang="en-GB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cs typeface="Times New Roman" panose="02020603050405020304" pitchFamily="18" charset="0"/>
              </a:rPr>
              <a:t>When hunting for a mouse in a jungle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cs typeface="Times New Roman" panose="02020603050405020304" pitchFamily="18" charset="0"/>
              </a:rPr>
              <a:t>you need an army of observers</a:t>
            </a:r>
          </a:p>
          <a:p>
            <a:pPr marL="457200" lvl="1" indent="0"/>
            <a:endParaRPr lang="en-GB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cs typeface="Times New Roman" panose="02020603050405020304" pitchFamily="18" charset="0"/>
              </a:rPr>
              <a:t> When hunting for an elephant in a jungle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cs typeface="Times New Roman" panose="02020603050405020304" pitchFamily="18" charset="0"/>
              </a:rPr>
              <a:t>you need fewer observers.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cs typeface="Times New Roman" panose="02020603050405020304" pitchFamily="18" charset="0"/>
              </a:rPr>
              <a:t>The number of observations you need in your sample depends how big is the effect size you seek.</a:t>
            </a:r>
          </a:p>
          <a:p>
            <a:endParaRPr lang="en-GB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63013" y="6388100"/>
            <a:ext cx="280987" cy="368300"/>
          </a:xfrm>
        </p:spPr>
        <p:txBody>
          <a:bodyPr/>
          <a:lstStyle/>
          <a:p>
            <a:fld id="{06DA60C7-27C6-44A8-BCF6-08E71D05062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0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Corporate Template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H-template.potx" id="{8EBAC562-1CE4-482A-802F-11D5F7413F8F}" vid="{5468D4F0-E42D-486C-A32F-327179504F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4A4B7FAD4AE41BD906FB15FCBB896" ma:contentTypeVersion="12" ma:contentTypeDescription="Create a new document." ma:contentTypeScope="" ma:versionID="582c4e4e1f1b8e7cd84b968d1d31edef">
  <xsd:schema xmlns:xsd="http://www.w3.org/2001/XMLSchema" xmlns:xs="http://www.w3.org/2001/XMLSchema" xmlns:p="http://schemas.microsoft.com/office/2006/metadata/properties" xmlns:ns3="d87bae4e-f3a0-4e51-82db-f647c3095509" xmlns:ns4="7ed2f0d2-541f-46e9-a66b-45165c1f1026" targetNamespace="http://schemas.microsoft.com/office/2006/metadata/properties" ma:root="true" ma:fieldsID="8b6c920d757b2bbadf0325291ea919d0" ns3:_="" ns4:_="">
    <xsd:import namespace="d87bae4e-f3a0-4e51-82db-f647c3095509"/>
    <xsd:import namespace="7ed2f0d2-541f-46e9-a66b-45165c1f10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bae4e-f3a0-4e51-82db-f647c30955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2f0d2-541f-46e9-a66b-45165c1f10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CC3AE7-6FFE-4C90-8F8B-B889DE978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7bae4e-f3a0-4e51-82db-f647c3095509"/>
    <ds:schemaRef ds:uri="7ed2f0d2-541f-46e9-a66b-45165c1f10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8F56EF-1AEE-4ECF-83DA-2ED0825BFE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3F5C34-B425-4D00-821F-B74E1DAFFE75}">
  <ds:schemaRefs>
    <ds:schemaRef ds:uri="http://purl.org/dc/dcmitype/"/>
    <ds:schemaRef ds:uri="d87bae4e-f3a0-4e51-82db-f647c3095509"/>
    <ds:schemaRef ds:uri="http://purl.org/dc/elements/1.1/"/>
    <ds:schemaRef ds:uri="http://schemas.microsoft.com/office/2006/metadata/properties"/>
    <ds:schemaRef ds:uri="7ed2f0d2-541f-46e9-a66b-45165c1f102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MASH-template</Template>
  <TotalTime>5619</TotalTime>
  <Words>738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Symbol</vt:lpstr>
      <vt:lpstr>Corporate Template</vt:lpstr>
      <vt:lpstr>Plan the analysis, sample size and sampling method  Andrew Chapman   SAS Coordinator </vt:lpstr>
      <vt:lpstr>Planning Quantitative Analysis</vt:lpstr>
      <vt:lpstr>1. Tests?  </vt:lpstr>
      <vt:lpstr>Statistical tests?  </vt:lpstr>
      <vt:lpstr>Tests for one variable </vt:lpstr>
      <vt:lpstr>Testing for differences </vt:lpstr>
      <vt:lpstr>Testing Associations  </vt:lpstr>
      <vt:lpstr>2. Effect Size  </vt:lpstr>
      <vt:lpstr>Effect Size  Sample Size  </vt:lpstr>
      <vt:lpstr>Effect Size?  </vt:lpstr>
      <vt:lpstr>Small, Medium or Large?  </vt:lpstr>
      <vt:lpstr>Depends on test being used  </vt:lpstr>
      <vt:lpstr>3. Sample Size?  </vt:lpstr>
      <vt:lpstr>Estimating Sample Size?  </vt:lpstr>
      <vt:lpstr>Power?  </vt:lpstr>
      <vt:lpstr>Sample Sizing Graph  </vt:lpstr>
      <vt:lpstr>4. Unbiased Sample?</vt:lpstr>
      <vt:lpstr>Representative Sample?</vt:lpstr>
      <vt:lpstr>Sampling Methods?</vt:lpstr>
      <vt:lpstr>All samples are biased?</vt:lpstr>
      <vt:lpstr>the analysis, sample size and sampling method  Andrew Chapman   SAS Coordinator 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Cheryl Voake-Jones</dc:creator>
  <cp:lastModifiedBy>Andrew Chapman</cp:lastModifiedBy>
  <cp:revision>203</cp:revision>
  <cp:lastPrinted>2017-02-24T12:21:36Z</cp:lastPrinted>
  <dcterms:created xsi:type="dcterms:W3CDTF">2015-02-17T13:57:52Z</dcterms:created>
  <dcterms:modified xsi:type="dcterms:W3CDTF">2021-05-24T14:06:05Z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0x01010033A4A4B7FAD4AE41BD906FB15FCBB896</vt:lpwstr>
  </property>
</Properties>
</file>