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90" r:id="rId2"/>
    <p:sldId id="292" r:id="rId3"/>
    <p:sldId id="291" r:id="rId4"/>
    <p:sldId id="293" r:id="rId5"/>
    <p:sldId id="299" r:id="rId6"/>
    <p:sldId id="297" r:id="rId7"/>
    <p:sldId id="298" r:id="rId8"/>
    <p:sldId id="303" r:id="rId9"/>
    <p:sldId id="301" r:id="rId10"/>
    <p:sldId id="300" r:id="rId11"/>
    <p:sldId id="306" r:id="rId12"/>
    <p:sldId id="308" r:id="rId13"/>
    <p:sldId id="304" r:id="rId14"/>
    <p:sldId id="307" r:id="rId15"/>
    <p:sldId id="309" r:id="rId16"/>
    <p:sldId id="305"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30" r:id="rId37"/>
    <p:sldId id="331" r:id="rId38"/>
    <p:sldId id="332" r:id="rId39"/>
    <p:sldId id="333" r:id="rId40"/>
    <p:sldId id="334" r:id="rId41"/>
    <p:sldId id="335" r:id="rId42"/>
    <p:sldId id="336" r:id="rId43"/>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第01节：开篇介绍" id="{B31B90C0-5D5C-CC44-91AE-5FEC509FADEB}">
          <p14:sldIdLst>
            <p14:sldId id="290"/>
          </p14:sldIdLst>
        </p14:section>
        <p14:section name="第02节：搭建(DDD + RPC)架构" id="{4E26EDBC-E4C3-0F46-841E-F2CF949D3C9D}">
          <p14:sldIdLst>
            <p14:sldId id="292"/>
            <p14:sldId id="291"/>
          </p14:sldIdLst>
        </p14:section>
        <p14:section name="第03节：跑通广播模式RPC过程调用" id="{82EEE277-78AA-0944-B590-3456F49B409C}">
          <p14:sldIdLst>
            <p14:sldId id="293"/>
            <p14:sldId id="299"/>
            <p14:sldId id="297"/>
            <p14:sldId id="298"/>
          </p14:sldIdLst>
        </p14:section>
        <p14:section name="第04节：抽奖活动策略库表设计" id="{33E3B2D1-51CA-E441-804A-0B78E7000C21}">
          <p14:sldIdLst>
            <p14:sldId id="303"/>
            <p14:sldId id="301"/>
          </p14:sldIdLst>
        </p14:section>
        <p14:section name="第05节：抽奖策略领域模块开发" id="{62657CCC-9BDD-7446-BD91-4C794E38FAA8}">
          <p14:sldIdLst>
            <p14:sldId id="300"/>
            <p14:sldId id="306"/>
            <p14:sldId id="308"/>
            <p14:sldId id="304"/>
            <p14:sldId id="307"/>
            <p14:sldId id="309"/>
            <p14:sldId id="305"/>
          </p14:sldIdLst>
        </p14:section>
        <p14:section name="第06节：模板模式处理抽奖流程" id="{84F77648-E86A-054F-BC17-7B62F53BA57E}">
          <p14:sldIdLst>
            <p14:sldId id="310"/>
            <p14:sldId id="311"/>
          </p14:sldIdLst>
        </p14:section>
        <p14:section name="第07节：简单工厂搭建发奖领域" id="{00986AC2-EFDA-9C4D-A222-387888DAB5C2}">
          <p14:sldIdLst>
            <p14:sldId id="312"/>
            <p14:sldId id="313"/>
          </p14:sldIdLst>
        </p14:section>
        <p14:section name="第08节：活动领域的配置与状态" id="{71A7BBFC-CA1C-3F46-A438-9708A4F6DF61}">
          <p14:sldIdLst>
            <p14:sldId id="314"/>
            <p14:sldId id="315"/>
          </p14:sldIdLst>
        </p14:section>
        <p14:section name="第09节：ID生成策略领域开发" id="{F120FBA7-757A-2F43-A292-C7D24C0ADDE9}">
          <p14:sldIdLst>
            <p14:sldId id="316"/>
          </p14:sldIdLst>
        </p14:section>
        <p14:section name="第10节：实现和使用分库分表" id="{474DB359-EF0A-A24D-85FE-1E5A3F5F54A1}">
          <p14:sldIdLst>
            <p14:sldId id="317"/>
            <p14:sldId id="318"/>
            <p14:sldId id="319"/>
          </p14:sldIdLst>
        </p14:section>
        <p14:section name="第11节：声明事务领取活动领域开发" id="{3E51A057-9DD9-C941-95A7-624BE8394DFA}">
          <p14:sldIdLst>
            <p14:sldId id="320"/>
          </p14:sldIdLst>
        </p14:section>
        <p14:section name="第12节：在应用层编排抽奖过程" id="{7C13831B-B1C9-D242-B9A3-4C50F70DB8AE}">
          <p14:sldIdLst>
            <p14:sldId id="321"/>
            <p14:sldId id="322"/>
          </p14:sldIdLst>
        </p14:section>
        <p14:section name="第13节：规则引擎量化人群参与活动" id="{58D6AF54-2FA6-2F4E-B0E0-1B2FC6BEB106}">
          <p14:sldIdLst>
            <p14:sldId id="323"/>
            <p14:sldId id="324"/>
            <p14:sldId id="325"/>
          </p14:sldIdLst>
        </p14:section>
        <p14:section name="第14节：门面接口封装和对象转换" id="{C4A39E4F-645E-CA4A-90D9-048E9764C5C0}">
          <p14:sldIdLst>
            <p14:sldId id="326"/>
            <p14:sldId id="327"/>
            <p14:sldId id="328"/>
          </p14:sldIdLst>
        </p14:section>
        <p14:section name="第15节：搭建MQ消息组件Kafka服务环境" id="{70F62F9D-6622-B740-B2B4-5C887869A0CA}">
          <p14:sldIdLst>
            <p14:sldId id="330"/>
          </p14:sldIdLst>
        </p14:section>
        <p14:section name="第16节：使用MQ解耦抽奖发货流程" id="{DA24B721-E949-A04F-BDB0-32C53AC8D7CC}">
          <p14:sldIdLst>
            <p14:sldId id="331"/>
            <p14:sldId id="332"/>
          </p14:sldIdLst>
        </p14:section>
        <p14:section name="第17节：引入xxl-job处理活动状态扫描" id="{E916FE80-1421-5842-B75C-9C24788E4717}">
          <p14:sldIdLst>
            <p14:sldId id="333"/>
            <p14:sldId id="334"/>
          </p14:sldIdLst>
        </p14:section>
        <p14:section name="第18节：扫描库表补偿发货单MQ消息" id="{C87A05CD-CEFE-5947-8A4B-90707DEA3BC0}">
          <p14:sldIdLst>
            <p14:sldId id="335"/>
            <p14:sldId id="3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40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632" autoAdjust="0"/>
  </p:normalViewPr>
  <p:slideViewPr>
    <p:cSldViewPr snapToGrid="0">
      <p:cViewPr varScale="1">
        <p:scale>
          <a:sx n="201" d="100"/>
          <a:sy n="201" d="100"/>
        </p:scale>
        <p:origin x="166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2021/11/13</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2021/11/13</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2021/11/13</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2021/11/13</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2021/11/13</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2021/11/13</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2021/11/13</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2021/11/13</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2021/11/13</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2021/11/13</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2021/11/13</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2021/11/13</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codechina.csdn.net/KnowledgePlanet/db-router-spring-boot-starter)*"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架构分层</a:t>
            </a:r>
            <a:r>
              <a:rPr lang="zh-CN" altLang="en-US" sz="1050"/>
              <a:t>（</a:t>
            </a:r>
            <a:r>
              <a:rPr lang="en-US" altLang="zh-CN" sz="1050"/>
              <a:t>MVC</a:t>
            </a:r>
            <a:r>
              <a:rPr lang="zh-CN" altLang="en-US" sz="1050"/>
              <a:t> </a:t>
            </a:r>
            <a:r>
              <a:rPr lang="en-US" altLang="zh-CN" sz="1050"/>
              <a:t>to</a:t>
            </a:r>
            <a:r>
              <a:rPr lang="zh-CN" altLang="en-US" sz="1050"/>
              <a:t> </a:t>
            </a:r>
            <a:r>
              <a:rPr lang="en-US" altLang="zh-CN" sz="1050"/>
              <a:t>DDD</a:t>
            </a:r>
            <a:r>
              <a:rPr lang="zh-CN" altLang="en-US" sz="1050"/>
              <a:t>）</a:t>
            </a:r>
            <a:endParaRPr lang="en-US" altLang="zh-CN" sz="105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3878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8C9E1E-CE73-C948-8CF1-61A0D33D011F}"/>
              </a:ext>
            </a:extLst>
          </p:cNvPr>
          <p:cNvSpPr/>
          <p:nvPr/>
        </p:nvSpPr>
        <p:spPr>
          <a:xfrm>
            <a:off x="681956" y="196789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3" name="圆角矩形 2">
            <a:extLst>
              <a:ext uri="{FF2B5EF4-FFF2-40B4-BE49-F238E27FC236}">
                <a16:creationId xmlns:a16="http://schemas.microsoft.com/office/drawing/2014/main" id="{85F28896-8FFD-8E46-9739-5F4270DD0DB5}"/>
              </a:ext>
            </a:extLst>
          </p:cNvPr>
          <p:cNvSpPr/>
          <p:nvPr/>
        </p:nvSpPr>
        <p:spPr>
          <a:xfrm>
            <a:off x="681956" y="160620"/>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t>
            </a:r>
            <a:endParaRPr kumimoji="1" lang="zh-CN" altLang="en-US">
              <a:solidFill>
                <a:srgbClr val="006666"/>
              </a:solidFill>
            </a:endParaRPr>
          </a:p>
        </p:txBody>
      </p:sp>
      <p:sp>
        <p:nvSpPr>
          <p:cNvPr id="4" name="圆角矩形 3">
            <a:extLst>
              <a:ext uri="{FF2B5EF4-FFF2-40B4-BE49-F238E27FC236}">
                <a16:creationId xmlns:a16="http://schemas.microsoft.com/office/drawing/2014/main" id="{0BC554B6-D12C-7249-ACF7-A19A4A84F047}"/>
              </a:ext>
            </a:extLst>
          </p:cNvPr>
          <p:cNvSpPr/>
          <p:nvPr/>
        </p:nvSpPr>
        <p:spPr>
          <a:xfrm>
            <a:off x="681956" y="1271666"/>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sp>
        <p:nvSpPr>
          <p:cNvPr id="6" name="圆角矩形 5">
            <a:extLst>
              <a:ext uri="{FF2B5EF4-FFF2-40B4-BE49-F238E27FC236}">
                <a16:creationId xmlns:a16="http://schemas.microsoft.com/office/drawing/2014/main" id="{03BB6687-2D27-CF40-BEC7-926B0F6DD676}"/>
              </a:ext>
            </a:extLst>
          </p:cNvPr>
          <p:cNvSpPr/>
          <p:nvPr/>
        </p:nvSpPr>
        <p:spPr>
          <a:xfrm>
            <a:off x="681956" y="287296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control</a:t>
            </a:r>
            <a:endParaRPr kumimoji="1" lang="zh-CN" altLang="en-US">
              <a:solidFill>
                <a:srgbClr val="006666"/>
              </a:solidFill>
            </a:endParaRPr>
          </a:p>
        </p:txBody>
      </p:sp>
      <p:sp>
        <p:nvSpPr>
          <p:cNvPr id="7" name="文本框 6">
            <a:extLst>
              <a:ext uri="{FF2B5EF4-FFF2-40B4-BE49-F238E27FC236}">
                <a16:creationId xmlns:a16="http://schemas.microsoft.com/office/drawing/2014/main" id="{141CC661-0219-7041-9BC6-8EDE1BF36D30}"/>
              </a:ext>
            </a:extLst>
          </p:cNvPr>
          <p:cNvSpPr txBox="1"/>
          <p:nvPr/>
        </p:nvSpPr>
        <p:spPr>
          <a:xfrm>
            <a:off x="681956" y="446760"/>
            <a:ext cx="914400" cy="824906"/>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Bxyz.java</a:t>
            </a:r>
          </a:p>
          <a:p>
            <a:r>
              <a:rPr kumimoji="1" lang="en-US" altLang="zh-CN"/>
              <a:t>Cy.java</a:t>
            </a:r>
          </a:p>
          <a:p>
            <a:r>
              <a:rPr kumimoji="1" lang="en-US" altLang="zh-CN"/>
              <a:t>Dz.java</a:t>
            </a:r>
          </a:p>
          <a:p>
            <a:r>
              <a:rPr kumimoji="1" lang="en-US" altLang="zh-CN"/>
              <a:t>Ez.java</a:t>
            </a:r>
          </a:p>
        </p:txBody>
      </p:sp>
      <p:sp>
        <p:nvSpPr>
          <p:cNvPr id="8" name="文本框 7">
            <a:extLst>
              <a:ext uri="{FF2B5EF4-FFF2-40B4-BE49-F238E27FC236}">
                <a16:creationId xmlns:a16="http://schemas.microsoft.com/office/drawing/2014/main" id="{82E8823B-148A-904D-8E5C-586F2E16577B}"/>
              </a:ext>
            </a:extLst>
          </p:cNvPr>
          <p:cNvSpPr txBox="1"/>
          <p:nvPr/>
        </p:nvSpPr>
        <p:spPr>
          <a:xfrm>
            <a:off x="681956" y="2280787"/>
            <a:ext cx="914400" cy="531877"/>
          </a:xfrm>
          <a:prstGeom prst="rect">
            <a:avLst/>
          </a:prstGeom>
          <a:noFill/>
        </p:spPr>
        <p:txBody>
          <a:bodyPr wrap="square" rtlCol="0">
            <a:spAutoFit/>
          </a:bodyPr>
          <a:lstStyle/>
          <a:p>
            <a:r>
              <a:rPr kumimoji="1" lang="en-US" altLang="zh-CN"/>
              <a:t>XxxxService</a:t>
            </a:r>
          </a:p>
          <a:p>
            <a:r>
              <a:rPr kumimoji="1" lang="en-US" altLang="zh-CN"/>
              <a:t>YyyyService</a:t>
            </a:r>
          </a:p>
          <a:p>
            <a:r>
              <a:rPr kumimoji="1" lang="en-US" altLang="zh-CN"/>
              <a:t>ZzzzService</a:t>
            </a:r>
            <a:endParaRPr kumimoji="1" lang="zh-CN" altLang="en-US"/>
          </a:p>
        </p:txBody>
      </p:sp>
      <p:cxnSp>
        <p:nvCxnSpPr>
          <p:cNvPr id="9" name="曲线连接符 8">
            <a:extLst>
              <a:ext uri="{FF2B5EF4-FFF2-40B4-BE49-F238E27FC236}">
                <a16:creationId xmlns:a16="http://schemas.microsoft.com/office/drawing/2014/main" id="{07D91FEF-3288-E545-95AE-655194B51956}"/>
              </a:ext>
            </a:extLst>
          </p:cNvPr>
          <p:cNvCxnSpPr>
            <a:cxnSpLocks/>
            <a:stCxn id="8" idx="3"/>
            <a:endCxn id="7" idx="3"/>
          </p:cNvCxnSpPr>
          <p:nvPr/>
        </p:nvCxnSpPr>
        <p:spPr>
          <a:xfrm flipV="1">
            <a:off x="1596356" y="859213"/>
            <a:ext cx="12700" cy="168751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97C8296B-1F6A-D945-A3E5-C3B70817829F}"/>
              </a:ext>
            </a:extLst>
          </p:cNvPr>
          <p:cNvSpPr txBox="1"/>
          <p:nvPr/>
        </p:nvSpPr>
        <p:spPr>
          <a:xfrm>
            <a:off x="681956" y="3219400"/>
            <a:ext cx="914400" cy="238848"/>
          </a:xfrm>
          <a:prstGeom prst="rect">
            <a:avLst/>
          </a:prstGeom>
          <a:noFill/>
        </p:spPr>
        <p:txBody>
          <a:bodyPr wrap="square" rtlCol="0">
            <a:spAutoFit/>
          </a:bodyPr>
          <a:lstStyle/>
          <a:p>
            <a:r>
              <a:rPr kumimoji="1" lang="en-US" altLang="zh-CN"/>
              <a:t>UserControl</a:t>
            </a:r>
            <a:endParaRPr kumimoji="1" lang="zh-CN" altLang="en-US"/>
          </a:p>
        </p:txBody>
      </p:sp>
      <p:cxnSp>
        <p:nvCxnSpPr>
          <p:cNvPr id="13" name="曲线连接符 12">
            <a:extLst>
              <a:ext uri="{FF2B5EF4-FFF2-40B4-BE49-F238E27FC236}">
                <a16:creationId xmlns:a16="http://schemas.microsoft.com/office/drawing/2014/main" id="{38B49B59-B29B-404F-BDF5-DD1423BBDB94}"/>
              </a:ext>
            </a:extLst>
          </p:cNvPr>
          <p:cNvCxnSpPr>
            <a:cxnSpLocks/>
            <a:stCxn id="8" idx="1"/>
            <a:endCxn id="12" idx="1"/>
          </p:cNvCxnSpPr>
          <p:nvPr/>
        </p:nvCxnSpPr>
        <p:spPr>
          <a:xfrm rot="10800000" flipV="1">
            <a:off x="681956" y="2546726"/>
            <a:ext cx="12700" cy="792098"/>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6" name="圆角矩形 15">
            <a:extLst>
              <a:ext uri="{FF2B5EF4-FFF2-40B4-BE49-F238E27FC236}">
                <a16:creationId xmlns:a16="http://schemas.microsoft.com/office/drawing/2014/main" id="{77FAA223-F5E1-CC4F-BE3A-410B1B8067F3}"/>
              </a:ext>
            </a:extLst>
          </p:cNvPr>
          <p:cNvSpPr/>
          <p:nvPr/>
        </p:nvSpPr>
        <p:spPr>
          <a:xfrm>
            <a:off x="2787371" y="260468"/>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a:t>
            </a:r>
            <a:endParaRPr kumimoji="1" lang="zh-CN" altLang="en-US">
              <a:solidFill>
                <a:srgbClr val="006666"/>
              </a:solidFill>
            </a:endParaRPr>
          </a:p>
        </p:txBody>
      </p:sp>
      <p:sp>
        <p:nvSpPr>
          <p:cNvPr id="17" name="圆角矩形 16">
            <a:extLst>
              <a:ext uri="{FF2B5EF4-FFF2-40B4-BE49-F238E27FC236}">
                <a16:creationId xmlns:a16="http://schemas.microsoft.com/office/drawing/2014/main" id="{76C4D1DC-DC09-0748-AB7E-9AEE1058B9E0}"/>
              </a:ext>
            </a:extLst>
          </p:cNvPr>
          <p:cNvSpPr/>
          <p:nvPr/>
        </p:nvSpPr>
        <p:spPr>
          <a:xfrm>
            <a:off x="2787371" y="81292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model</a:t>
            </a:r>
            <a:endParaRPr kumimoji="1" lang="zh-CN" altLang="en-US">
              <a:solidFill>
                <a:srgbClr val="006666"/>
              </a:solidFill>
            </a:endParaRPr>
          </a:p>
        </p:txBody>
      </p:sp>
      <p:sp>
        <p:nvSpPr>
          <p:cNvPr id="18" name="圆角矩形 17">
            <a:extLst>
              <a:ext uri="{FF2B5EF4-FFF2-40B4-BE49-F238E27FC236}">
                <a16:creationId xmlns:a16="http://schemas.microsoft.com/office/drawing/2014/main" id="{2589E6AF-6F94-134A-9BFC-91A428D0D7F0}"/>
              </a:ext>
            </a:extLst>
          </p:cNvPr>
          <p:cNvSpPr/>
          <p:nvPr/>
        </p:nvSpPr>
        <p:spPr>
          <a:xfrm>
            <a:off x="2787371" y="1501019"/>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repository</a:t>
            </a:r>
            <a:endParaRPr kumimoji="1" lang="zh-CN" altLang="en-US">
              <a:solidFill>
                <a:srgbClr val="006666"/>
              </a:solidFill>
            </a:endParaRPr>
          </a:p>
        </p:txBody>
      </p:sp>
      <p:sp>
        <p:nvSpPr>
          <p:cNvPr id="19" name="圆角矩形 18">
            <a:extLst>
              <a:ext uri="{FF2B5EF4-FFF2-40B4-BE49-F238E27FC236}">
                <a16:creationId xmlns:a16="http://schemas.microsoft.com/office/drawing/2014/main" id="{56DB698E-3A16-394B-8C10-68F190A4E596}"/>
              </a:ext>
            </a:extLst>
          </p:cNvPr>
          <p:cNvSpPr/>
          <p:nvPr/>
        </p:nvSpPr>
        <p:spPr>
          <a:xfrm>
            <a:off x="2787371" y="2058571"/>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20" name="左大括号 19">
            <a:extLst>
              <a:ext uri="{FF2B5EF4-FFF2-40B4-BE49-F238E27FC236}">
                <a16:creationId xmlns:a16="http://schemas.microsoft.com/office/drawing/2014/main" id="{9E1ABAFE-D47C-8344-ABCC-53DEDCF6D830}"/>
              </a:ext>
            </a:extLst>
          </p:cNvPr>
          <p:cNvSpPr/>
          <p:nvPr/>
        </p:nvSpPr>
        <p:spPr>
          <a:xfrm>
            <a:off x="2582356" y="257398"/>
            <a:ext cx="155448" cy="298240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4910214-848E-4D40-976A-A47D4F75AF07}"/>
              </a:ext>
            </a:extLst>
          </p:cNvPr>
          <p:cNvSpPr txBox="1"/>
          <p:nvPr/>
        </p:nvSpPr>
        <p:spPr>
          <a:xfrm>
            <a:off x="2204370" y="1629177"/>
            <a:ext cx="533691" cy="238848"/>
          </a:xfrm>
          <a:prstGeom prst="rect">
            <a:avLst/>
          </a:prstGeom>
          <a:noFill/>
        </p:spPr>
        <p:txBody>
          <a:bodyPr wrap="square" rtlCol="0">
            <a:spAutoFit/>
          </a:bodyPr>
          <a:lstStyle/>
          <a:p>
            <a:r>
              <a:rPr kumimoji="1" lang="zh-CN" altLang="en-US"/>
              <a:t>领域</a:t>
            </a:r>
          </a:p>
        </p:txBody>
      </p:sp>
      <p:sp>
        <p:nvSpPr>
          <p:cNvPr id="22" name="文本框 21">
            <a:extLst>
              <a:ext uri="{FF2B5EF4-FFF2-40B4-BE49-F238E27FC236}">
                <a16:creationId xmlns:a16="http://schemas.microsoft.com/office/drawing/2014/main" id="{A0DC0EED-15E4-1B44-92C8-19B4D5CA6B4F}"/>
              </a:ext>
            </a:extLst>
          </p:cNvPr>
          <p:cNvSpPr txBox="1"/>
          <p:nvPr/>
        </p:nvSpPr>
        <p:spPr>
          <a:xfrm>
            <a:off x="2787371" y="1099062"/>
            <a:ext cx="914400" cy="385362"/>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Bx.java</a:t>
            </a:r>
          </a:p>
        </p:txBody>
      </p:sp>
      <p:sp>
        <p:nvSpPr>
          <p:cNvPr id="24" name="文本框 23">
            <a:extLst>
              <a:ext uri="{FF2B5EF4-FFF2-40B4-BE49-F238E27FC236}">
                <a16:creationId xmlns:a16="http://schemas.microsoft.com/office/drawing/2014/main" id="{025E5783-725D-6541-801D-A588A2F8866C}"/>
              </a:ext>
            </a:extLst>
          </p:cNvPr>
          <p:cNvSpPr txBox="1"/>
          <p:nvPr/>
        </p:nvSpPr>
        <p:spPr>
          <a:xfrm>
            <a:off x="694656" y="1569623"/>
            <a:ext cx="914400" cy="385362"/>
          </a:xfrm>
          <a:prstGeom prst="rect">
            <a:avLst/>
          </a:prstGeom>
          <a:noFill/>
        </p:spPr>
        <p:txBody>
          <a:bodyPr wrap="square" rtlCol="0">
            <a:spAutoFit/>
          </a:bodyPr>
          <a:lstStyle/>
          <a:p>
            <a:r>
              <a:rPr kumimoji="1" lang="en-US" altLang="zh-CN">
                <a:solidFill>
                  <a:srgbClr val="FF40FF"/>
                </a:solidFill>
              </a:rPr>
              <a:t>AxDao.java</a:t>
            </a:r>
          </a:p>
          <a:p>
            <a:r>
              <a:rPr kumimoji="1" lang="en-US" altLang="zh-CN"/>
              <a:t>DzDao.java</a:t>
            </a:r>
          </a:p>
        </p:txBody>
      </p:sp>
      <p:sp>
        <p:nvSpPr>
          <p:cNvPr id="25" name="文本框 24">
            <a:extLst>
              <a:ext uri="{FF2B5EF4-FFF2-40B4-BE49-F238E27FC236}">
                <a16:creationId xmlns:a16="http://schemas.microsoft.com/office/drawing/2014/main" id="{B5F0DBDF-FC37-9543-8495-BDD2D575BBF6}"/>
              </a:ext>
            </a:extLst>
          </p:cNvPr>
          <p:cNvSpPr txBox="1"/>
          <p:nvPr/>
        </p:nvSpPr>
        <p:spPr>
          <a:xfrm>
            <a:off x="2787371" y="1803441"/>
            <a:ext cx="1212979" cy="238848"/>
          </a:xfrm>
          <a:prstGeom prst="rect">
            <a:avLst/>
          </a:prstGeom>
          <a:noFill/>
        </p:spPr>
        <p:txBody>
          <a:bodyPr wrap="square" rtlCol="0">
            <a:spAutoFit/>
          </a:bodyPr>
          <a:lstStyle/>
          <a:p>
            <a:r>
              <a:rPr kumimoji="1" lang="en-US" altLang="zh-CN">
                <a:solidFill>
                  <a:srgbClr val="FF40FF"/>
                </a:solidFill>
              </a:rPr>
              <a:t>AxRepository.java</a:t>
            </a:r>
          </a:p>
        </p:txBody>
      </p:sp>
      <p:sp>
        <p:nvSpPr>
          <p:cNvPr id="26" name="圆角矩形 25">
            <a:extLst>
              <a:ext uri="{FF2B5EF4-FFF2-40B4-BE49-F238E27FC236}">
                <a16:creationId xmlns:a16="http://schemas.microsoft.com/office/drawing/2014/main" id="{A2E2C086-D6F2-BF42-B8BD-1016DBC48F29}"/>
              </a:ext>
            </a:extLst>
          </p:cNvPr>
          <p:cNvSpPr/>
          <p:nvPr/>
        </p:nvSpPr>
        <p:spPr>
          <a:xfrm>
            <a:off x="2937551" y="2506118"/>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X-1</a:t>
            </a:r>
            <a:endParaRPr kumimoji="1" lang="zh-CN" altLang="en-US">
              <a:solidFill>
                <a:srgbClr val="006666"/>
              </a:solidFill>
            </a:endParaRPr>
          </a:p>
        </p:txBody>
      </p:sp>
      <p:sp>
        <p:nvSpPr>
          <p:cNvPr id="27" name="圆角矩形 26">
            <a:extLst>
              <a:ext uri="{FF2B5EF4-FFF2-40B4-BE49-F238E27FC236}">
                <a16:creationId xmlns:a16="http://schemas.microsoft.com/office/drawing/2014/main" id="{F34A8CB2-BE01-4746-855E-8F8D95FC319B}"/>
              </a:ext>
            </a:extLst>
          </p:cNvPr>
          <p:cNvSpPr/>
          <p:nvPr/>
        </p:nvSpPr>
        <p:spPr>
          <a:xfrm>
            <a:off x="2937551" y="2953665"/>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X-2</a:t>
            </a:r>
            <a:endParaRPr kumimoji="1" lang="zh-CN" altLang="en-US">
              <a:solidFill>
                <a:srgbClr val="006666"/>
              </a:solidFill>
            </a:endParaRPr>
          </a:p>
        </p:txBody>
      </p:sp>
      <p:sp>
        <p:nvSpPr>
          <p:cNvPr id="28" name="左大括号 27">
            <a:extLst>
              <a:ext uri="{FF2B5EF4-FFF2-40B4-BE49-F238E27FC236}">
                <a16:creationId xmlns:a16="http://schemas.microsoft.com/office/drawing/2014/main" id="{829923F2-8FBA-474A-8537-467D0C14016D}"/>
              </a:ext>
            </a:extLst>
          </p:cNvPr>
          <p:cNvSpPr/>
          <p:nvPr/>
        </p:nvSpPr>
        <p:spPr>
          <a:xfrm>
            <a:off x="2782103" y="2506118"/>
            <a:ext cx="155448" cy="73368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1" name="曲线连接符 30">
            <a:extLst>
              <a:ext uri="{FF2B5EF4-FFF2-40B4-BE49-F238E27FC236}">
                <a16:creationId xmlns:a16="http://schemas.microsoft.com/office/drawing/2014/main" id="{8BD30D4B-A5E5-674E-9AC3-455CE60D12B5}"/>
              </a:ext>
            </a:extLst>
          </p:cNvPr>
          <p:cNvCxnSpPr>
            <a:cxnSpLocks/>
            <a:stCxn id="19" idx="1"/>
            <a:endCxn id="28" idx="1"/>
          </p:cNvCxnSpPr>
          <p:nvPr/>
        </p:nvCxnSpPr>
        <p:spPr>
          <a:xfrm rot="10800000" flipV="1">
            <a:off x="2782103" y="2201640"/>
            <a:ext cx="5268" cy="671321"/>
          </a:xfrm>
          <a:prstGeom prst="curvedConnector3">
            <a:avLst>
              <a:gd name="adj1" fmla="val 2195900"/>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a:extLst>
              <a:ext uri="{FF2B5EF4-FFF2-40B4-BE49-F238E27FC236}">
                <a16:creationId xmlns:a16="http://schemas.microsoft.com/office/drawing/2014/main" id="{EE116A3E-FE5D-3243-BC6A-48E82B7FC128}"/>
              </a:ext>
            </a:extLst>
          </p:cNvPr>
          <p:cNvSpPr/>
          <p:nvPr/>
        </p:nvSpPr>
        <p:spPr>
          <a:xfrm>
            <a:off x="4469992" y="1502732"/>
            <a:ext cx="550506"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cxnSp>
        <p:nvCxnSpPr>
          <p:cNvPr id="38" name="直线箭头连接符 37">
            <a:extLst>
              <a:ext uri="{FF2B5EF4-FFF2-40B4-BE49-F238E27FC236}">
                <a16:creationId xmlns:a16="http://schemas.microsoft.com/office/drawing/2014/main" id="{D3450177-7060-8D4F-BCB7-9B8E214D5D21}"/>
              </a:ext>
            </a:extLst>
          </p:cNvPr>
          <p:cNvCxnSpPr>
            <a:cxnSpLocks/>
            <a:stCxn id="18" idx="3"/>
            <a:endCxn id="37" idx="1"/>
          </p:cNvCxnSpPr>
          <p:nvPr/>
        </p:nvCxnSpPr>
        <p:spPr>
          <a:xfrm>
            <a:off x="3701771" y="1644089"/>
            <a:ext cx="768221" cy="1713"/>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左大括号 40">
            <a:extLst>
              <a:ext uri="{FF2B5EF4-FFF2-40B4-BE49-F238E27FC236}">
                <a16:creationId xmlns:a16="http://schemas.microsoft.com/office/drawing/2014/main" id="{F02301FF-DBFE-3C49-9A31-261744C56D30}"/>
              </a:ext>
            </a:extLst>
          </p:cNvPr>
          <p:cNvSpPr/>
          <p:nvPr/>
        </p:nvSpPr>
        <p:spPr>
          <a:xfrm>
            <a:off x="322441" y="161708"/>
            <a:ext cx="155448" cy="2997394"/>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1D1BC2A5-29D7-2048-B128-50B6EBA458D1}"/>
              </a:ext>
            </a:extLst>
          </p:cNvPr>
          <p:cNvSpPr txBox="1"/>
          <p:nvPr/>
        </p:nvSpPr>
        <p:spPr>
          <a:xfrm>
            <a:off x="-83979" y="1540981"/>
            <a:ext cx="533691" cy="238848"/>
          </a:xfrm>
          <a:prstGeom prst="rect">
            <a:avLst/>
          </a:prstGeom>
          <a:noFill/>
        </p:spPr>
        <p:txBody>
          <a:bodyPr wrap="square" rtlCol="0">
            <a:spAutoFit/>
          </a:bodyPr>
          <a:lstStyle/>
          <a:p>
            <a:r>
              <a:rPr kumimoji="1" lang="en-US" altLang="zh-CN"/>
              <a:t>MVC</a:t>
            </a:r>
            <a:endParaRPr kumimoji="1" lang="zh-CN" altLang="en-US"/>
          </a:p>
        </p:txBody>
      </p:sp>
      <p:sp>
        <p:nvSpPr>
          <p:cNvPr id="43" name="圆角矩形 42">
            <a:extLst>
              <a:ext uri="{FF2B5EF4-FFF2-40B4-BE49-F238E27FC236}">
                <a16:creationId xmlns:a16="http://schemas.microsoft.com/office/drawing/2014/main" id="{C7A68172-AAAD-A04A-B9F6-D5EB81CB292D}"/>
              </a:ext>
            </a:extLst>
          </p:cNvPr>
          <p:cNvSpPr/>
          <p:nvPr/>
        </p:nvSpPr>
        <p:spPr>
          <a:xfrm>
            <a:off x="3733501" y="3338824"/>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domain.B</a:t>
            </a:r>
          </a:p>
        </p:txBody>
      </p:sp>
    </p:spTree>
    <p:extLst>
      <p:ext uri="{BB962C8B-B14F-4D97-AF65-F5344CB8AC3E}">
        <p14:creationId xmlns:p14="http://schemas.microsoft.com/office/powerpoint/2010/main" val="337052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A608CB-CF45-9146-ADA5-D358D4E2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3600450"/>
          </a:xfrm>
          <a:prstGeom prst="rect">
            <a:avLst/>
          </a:prstGeom>
        </p:spPr>
      </p:pic>
      <p:sp>
        <p:nvSpPr>
          <p:cNvPr id="6" name="椭圆 5">
            <a:extLst>
              <a:ext uri="{FF2B5EF4-FFF2-40B4-BE49-F238E27FC236}">
                <a16:creationId xmlns:a16="http://schemas.microsoft.com/office/drawing/2014/main" id="{33E07266-F424-124A-9BE7-966C1D0AC176}"/>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7" name="直线箭头连接符 6">
            <a:extLst>
              <a:ext uri="{FF2B5EF4-FFF2-40B4-BE49-F238E27FC236}">
                <a16:creationId xmlns:a16="http://schemas.microsoft.com/office/drawing/2014/main" id="{69421634-F317-6646-90C6-1390ED594C87}"/>
              </a:ext>
            </a:extLst>
          </p:cNvPr>
          <p:cNvCxnSpPr>
            <a:cxnSpLocks/>
            <a:stCxn id="8" idx="1"/>
            <a:endCxn id="6"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D6D0D0D-E0AB-C245-A8E6-8A6785B6473B}"/>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9" name="圆角矩形 8">
            <a:extLst>
              <a:ext uri="{FF2B5EF4-FFF2-40B4-BE49-F238E27FC236}">
                <a16:creationId xmlns:a16="http://schemas.microsoft.com/office/drawing/2014/main" id="{F5515E52-32A8-CB4E-8B85-D33E97E800FD}"/>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0" name="圆角矩形 9">
            <a:extLst>
              <a:ext uri="{FF2B5EF4-FFF2-40B4-BE49-F238E27FC236}">
                <a16:creationId xmlns:a16="http://schemas.microsoft.com/office/drawing/2014/main" id="{632CDD7D-E941-C04A-8656-AC25C9142017}"/>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1" name="圆角矩形 10">
            <a:extLst>
              <a:ext uri="{FF2B5EF4-FFF2-40B4-BE49-F238E27FC236}">
                <a16:creationId xmlns:a16="http://schemas.microsoft.com/office/drawing/2014/main" id="{743E4D3C-EBBC-BA4F-961B-D496C7FA3E30}"/>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CD78B443-FE15-664D-99B0-3D51A715906D}"/>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3" name="圆角矩形 12">
            <a:extLst>
              <a:ext uri="{FF2B5EF4-FFF2-40B4-BE49-F238E27FC236}">
                <a16:creationId xmlns:a16="http://schemas.microsoft.com/office/drawing/2014/main" id="{113DB29C-69C3-F946-9AC9-F0CEBB3103DE}"/>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4" name="圆角矩形 13">
            <a:extLst>
              <a:ext uri="{FF2B5EF4-FFF2-40B4-BE49-F238E27FC236}">
                <a16:creationId xmlns:a16="http://schemas.microsoft.com/office/drawing/2014/main" id="{310CC755-FF4C-6242-AE5A-F52DEB9D8684}"/>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5" name="圆角矩形 14">
            <a:extLst>
              <a:ext uri="{FF2B5EF4-FFF2-40B4-BE49-F238E27FC236}">
                <a16:creationId xmlns:a16="http://schemas.microsoft.com/office/drawing/2014/main" id="{9379C40B-7C30-C643-B0E0-A866341098FB}"/>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圆角矩形 15">
            <a:extLst>
              <a:ext uri="{FF2B5EF4-FFF2-40B4-BE49-F238E27FC236}">
                <a16:creationId xmlns:a16="http://schemas.microsoft.com/office/drawing/2014/main" id="{A27C9D04-14D7-7D42-8251-54EC3EDF83BE}"/>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7" name="文本框 16">
            <a:extLst>
              <a:ext uri="{FF2B5EF4-FFF2-40B4-BE49-F238E27FC236}">
                <a16:creationId xmlns:a16="http://schemas.microsoft.com/office/drawing/2014/main" id="{6256D72B-E88D-CB46-8F13-52FD67C76862}"/>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18" name="文本框 17">
            <a:extLst>
              <a:ext uri="{FF2B5EF4-FFF2-40B4-BE49-F238E27FC236}">
                <a16:creationId xmlns:a16="http://schemas.microsoft.com/office/drawing/2014/main" id="{1E8A1D69-EEB7-884E-81DC-C46B95323D9C}"/>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19" name="直线箭头连接符 18">
            <a:extLst>
              <a:ext uri="{FF2B5EF4-FFF2-40B4-BE49-F238E27FC236}">
                <a16:creationId xmlns:a16="http://schemas.microsoft.com/office/drawing/2014/main" id="{EB682461-CF59-DD40-BC4E-FF8B28D28D37}"/>
              </a:ext>
            </a:extLst>
          </p:cNvPr>
          <p:cNvCxnSpPr>
            <a:cxnSpLocks/>
            <a:stCxn id="15" idx="3"/>
            <a:endCxn id="17"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FE627261-D85D-584E-BCFB-C3C836989C0E}"/>
              </a:ext>
            </a:extLst>
          </p:cNvPr>
          <p:cNvCxnSpPr>
            <a:cxnSpLocks/>
            <a:endCxn id="18"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4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逻辑设计</a:t>
            </a:r>
            <a:r>
              <a:rPr lang="zh-CN" altLang="en-US" sz="1050"/>
              <a:t>（斐波那契抽奖算法）</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0357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A970F01A-DB93-754B-B7F7-00C78E8F3912}"/>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3" name="圆角矩形 2">
            <a:extLst>
              <a:ext uri="{FF2B5EF4-FFF2-40B4-BE49-F238E27FC236}">
                <a16:creationId xmlns:a16="http://schemas.microsoft.com/office/drawing/2014/main" id="{A58EFEEE-8071-9D48-832E-57FD3A5EB7F6}"/>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4" name="圆角矩形 3">
            <a:extLst>
              <a:ext uri="{FF2B5EF4-FFF2-40B4-BE49-F238E27FC236}">
                <a16:creationId xmlns:a16="http://schemas.microsoft.com/office/drawing/2014/main" id="{A9720002-B0A7-FD4E-8D38-E0B431745E16}"/>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5" name="直线箭头连接符 4">
            <a:extLst>
              <a:ext uri="{FF2B5EF4-FFF2-40B4-BE49-F238E27FC236}">
                <a16:creationId xmlns:a16="http://schemas.microsoft.com/office/drawing/2014/main" id="{D2836390-48BC-D04D-9E4A-20F4D183517A}"/>
              </a:ext>
            </a:extLst>
          </p:cNvPr>
          <p:cNvCxnSpPr>
            <a:cxnSpLocks/>
            <a:stCxn id="2" idx="2"/>
            <a:endCxn id="3"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564AE790-BA7E-E64E-B2F3-4E397097F2F9}"/>
              </a:ext>
            </a:extLst>
          </p:cNvPr>
          <p:cNvCxnSpPr>
            <a:cxnSpLocks/>
            <a:stCxn id="3" idx="2"/>
            <a:endCxn id="4"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7" name="圆角矩形 6">
            <a:extLst>
              <a:ext uri="{FF2B5EF4-FFF2-40B4-BE49-F238E27FC236}">
                <a16:creationId xmlns:a16="http://schemas.microsoft.com/office/drawing/2014/main" id="{D3DCA92B-F719-ED43-B1EA-3A79DB0CFAA5}"/>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8" name="直线箭头连接符 7">
            <a:extLst>
              <a:ext uri="{FF2B5EF4-FFF2-40B4-BE49-F238E27FC236}">
                <a16:creationId xmlns:a16="http://schemas.microsoft.com/office/drawing/2014/main" id="{BF813DDB-EE05-3448-A1F8-D6A20BA0834E}"/>
              </a:ext>
            </a:extLst>
          </p:cNvPr>
          <p:cNvCxnSpPr>
            <a:cxnSpLocks/>
            <a:stCxn id="7" idx="2"/>
            <a:endCxn id="2"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9" name="圆角矩形 8">
            <a:extLst>
              <a:ext uri="{FF2B5EF4-FFF2-40B4-BE49-F238E27FC236}">
                <a16:creationId xmlns:a16="http://schemas.microsoft.com/office/drawing/2014/main" id="{4C7DC255-1957-1F48-A9D1-218C1DED7399}"/>
              </a:ext>
            </a:extLst>
          </p:cNvPr>
          <p:cNvSpPr/>
          <p:nvPr/>
        </p:nvSpPr>
        <p:spPr>
          <a:xfrm>
            <a:off x="2190146" y="1385351"/>
            <a:ext cx="436574" cy="35407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10" name="圆角矩形 9">
            <a:extLst>
              <a:ext uri="{FF2B5EF4-FFF2-40B4-BE49-F238E27FC236}">
                <a16:creationId xmlns:a16="http://schemas.microsoft.com/office/drawing/2014/main" id="{01E8EB4D-C745-124B-B275-2DA79DF5B102}"/>
              </a:ext>
            </a:extLst>
          </p:cNvPr>
          <p:cNvSpPr/>
          <p:nvPr/>
        </p:nvSpPr>
        <p:spPr>
          <a:xfrm>
            <a:off x="2190146" y="2005300"/>
            <a:ext cx="436574" cy="35407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11" name="圆角矩形 10">
            <a:extLst>
              <a:ext uri="{FF2B5EF4-FFF2-40B4-BE49-F238E27FC236}">
                <a16:creationId xmlns:a16="http://schemas.microsoft.com/office/drawing/2014/main" id="{4D17606B-6D7A-734E-B73A-7C6579A29DA7}"/>
              </a:ext>
            </a:extLst>
          </p:cNvPr>
          <p:cNvSpPr/>
          <p:nvPr/>
        </p:nvSpPr>
        <p:spPr>
          <a:xfrm>
            <a:off x="2190148" y="2840744"/>
            <a:ext cx="436575" cy="35407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12" name="直线箭头连接符 11">
            <a:extLst>
              <a:ext uri="{FF2B5EF4-FFF2-40B4-BE49-F238E27FC236}">
                <a16:creationId xmlns:a16="http://schemas.microsoft.com/office/drawing/2014/main" id="{EF5300F1-60B2-C243-85BC-C360652433E9}"/>
              </a:ext>
            </a:extLst>
          </p:cNvPr>
          <p:cNvCxnSpPr>
            <a:cxnSpLocks/>
            <a:stCxn id="9" idx="2"/>
            <a:endCxn id="10" idx="0"/>
          </p:cNvCxnSpPr>
          <p:nvPr/>
        </p:nvCxnSpPr>
        <p:spPr>
          <a:xfrm>
            <a:off x="2408433" y="1739426"/>
            <a:ext cx="0" cy="265877"/>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30B84C79-65F6-CA45-BE73-E09FD44C91E2}"/>
              </a:ext>
            </a:extLst>
          </p:cNvPr>
          <p:cNvCxnSpPr>
            <a:cxnSpLocks/>
            <a:stCxn id="10" idx="2"/>
            <a:endCxn id="11" idx="0"/>
          </p:cNvCxnSpPr>
          <p:nvPr/>
        </p:nvCxnSpPr>
        <p:spPr>
          <a:xfrm>
            <a:off x="2408436" y="2359372"/>
            <a:ext cx="1" cy="481372"/>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B4B89AA9-C2A8-4B4F-A466-A2185459D43E}"/>
              </a:ext>
            </a:extLst>
          </p:cNvPr>
          <p:cNvSpPr/>
          <p:nvPr/>
        </p:nvSpPr>
        <p:spPr>
          <a:xfrm>
            <a:off x="2190146" y="898341"/>
            <a:ext cx="436574" cy="35407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15" name="直线箭头连接符 14">
            <a:extLst>
              <a:ext uri="{FF2B5EF4-FFF2-40B4-BE49-F238E27FC236}">
                <a16:creationId xmlns:a16="http://schemas.microsoft.com/office/drawing/2014/main" id="{111A24B0-032F-1D49-B555-43769C68A385}"/>
              </a:ext>
            </a:extLst>
          </p:cNvPr>
          <p:cNvCxnSpPr>
            <a:cxnSpLocks/>
            <a:stCxn id="14" idx="2"/>
            <a:endCxn id="9" idx="0"/>
          </p:cNvCxnSpPr>
          <p:nvPr/>
        </p:nvCxnSpPr>
        <p:spPr>
          <a:xfrm>
            <a:off x="2408433" y="1252414"/>
            <a:ext cx="0" cy="132938"/>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6" name="曲线连接符 15">
            <a:extLst>
              <a:ext uri="{FF2B5EF4-FFF2-40B4-BE49-F238E27FC236}">
                <a16:creationId xmlns:a16="http://schemas.microsoft.com/office/drawing/2014/main" id="{DDCEC239-1D77-5446-8C83-F53467B98A8B}"/>
              </a:ext>
            </a:extLst>
          </p:cNvPr>
          <p:cNvCxnSpPr>
            <a:cxnSpLocks/>
            <a:stCxn id="2" idx="3"/>
            <a:endCxn id="10"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0A3B399-F4BE-9A43-88A2-FCCAFB500F14}"/>
              </a:ext>
            </a:extLst>
          </p:cNvPr>
          <p:cNvCxnSpPr>
            <a:cxnSpLocks/>
            <a:stCxn id="3" idx="3"/>
            <a:endCxn id="10"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97C0127E-E480-114F-9070-A5BE8EF2D94D}"/>
              </a:ext>
            </a:extLst>
          </p:cNvPr>
          <p:cNvCxnSpPr>
            <a:cxnSpLocks/>
            <a:stCxn id="4" idx="3"/>
            <a:endCxn id="11"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a:extLst>
              <a:ext uri="{FF2B5EF4-FFF2-40B4-BE49-F238E27FC236}">
                <a16:creationId xmlns:a16="http://schemas.microsoft.com/office/drawing/2014/main" id="{356B4FD8-3D4D-5D45-82B0-785BA9C42F4C}"/>
              </a:ext>
            </a:extLst>
          </p:cNvPr>
          <p:cNvCxnSpPr>
            <a:cxnSpLocks/>
            <a:stCxn id="3" idx="3"/>
            <a:endCxn id="11"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a:extLst>
              <a:ext uri="{FF2B5EF4-FFF2-40B4-BE49-F238E27FC236}">
                <a16:creationId xmlns:a16="http://schemas.microsoft.com/office/drawing/2014/main" id="{F2905827-D5D0-1D49-832A-D594E5B534D1}"/>
              </a:ext>
            </a:extLst>
          </p:cNvPr>
          <p:cNvCxnSpPr>
            <a:cxnSpLocks/>
            <a:stCxn id="2" idx="3"/>
            <a:endCxn id="11"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CF6BAE5-B466-D54A-B846-837F114F6C64}"/>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22" name="文本框 21">
            <a:extLst>
              <a:ext uri="{FF2B5EF4-FFF2-40B4-BE49-F238E27FC236}">
                <a16:creationId xmlns:a16="http://schemas.microsoft.com/office/drawing/2014/main" id="{41E50D51-1941-EF4A-90FA-462CEC813332}"/>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23" name="圆角矩形 22">
            <a:extLst>
              <a:ext uri="{FF2B5EF4-FFF2-40B4-BE49-F238E27FC236}">
                <a16:creationId xmlns:a16="http://schemas.microsoft.com/office/drawing/2014/main" id="{E7C95F0D-3F5D-5340-B4D0-690D03667524}"/>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24" name="曲线连接符 23">
            <a:extLst>
              <a:ext uri="{FF2B5EF4-FFF2-40B4-BE49-F238E27FC236}">
                <a16:creationId xmlns:a16="http://schemas.microsoft.com/office/drawing/2014/main" id="{E7DAD505-A91F-6D4B-AC10-6D1F6A3A4019}"/>
              </a:ext>
            </a:extLst>
          </p:cNvPr>
          <p:cNvCxnSpPr>
            <a:cxnSpLocks/>
            <a:stCxn id="23" idx="2"/>
            <a:endCxn id="25"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8EFC146C-FA67-A441-8BF3-E2D4A9AC586B}"/>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6" name="文本框 25">
            <a:extLst>
              <a:ext uri="{FF2B5EF4-FFF2-40B4-BE49-F238E27FC236}">
                <a16:creationId xmlns:a16="http://schemas.microsoft.com/office/drawing/2014/main" id="{79516AC2-8C0A-C44F-BDE4-EFEF540E8712}"/>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27" name="曲线连接符 26">
            <a:extLst>
              <a:ext uri="{FF2B5EF4-FFF2-40B4-BE49-F238E27FC236}">
                <a16:creationId xmlns:a16="http://schemas.microsoft.com/office/drawing/2014/main" id="{6D4EA0AA-AFC3-F049-AAA9-5DD5B0689BBF}"/>
              </a:ext>
            </a:extLst>
          </p:cNvPr>
          <p:cNvCxnSpPr>
            <a:cxnSpLocks/>
            <a:stCxn id="23" idx="2"/>
            <a:endCxn id="14"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a:extLst>
              <a:ext uri="{FF2B5EF4-FFF2-40B4-BE49-F238E27FC236}">
                <a16:creationId xmlns:a16="http://schemas.microsoft.com/office/drawing/2014/main" id="{8E1D28F5-847D-9849-A9E2-AE9527F304A8}"/>
              </a:ext>
            </a:extLst>
          </p:cNvPr>
          <p:cNvCxnSpPr>
            <a:cxnSpLocks/>
            <a:stCxn id="23" idx="2"/>
            <a:endCxn id="9"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A0E7492-1BAC-674C-A536-7063793E22DB}"/>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30" name="文本框 29">
            <a:extLst>
              <a:ext uri="{FF2B5EF4-FFF2-40B4-BE49-F238E27FC236}">
                <a16:creationId xmlns:a16="http://schemas.microsoft.com/office/drawing/2014/main" id="{E969EB45-1C22-BF4E-80F0-DBB8B55B217E}"/>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
        <p:nvSpPr>
          <p:cNvPr id="31" name="文本框 30">
            <a:extLst>
              <a:ext uri="{FF2B5EF4-FFF2-40B4-BE49-F238E27FC236}">
                <a16:creationId xmlns:a16="http://schemas.microsoft.com/office/drawing/2014/main" id="{82B672A5-AD20-B947-A4AF-64479388DB14}"/>
              </a:ext>
            </a:extLst>
          </p:cNvPr>
          <p:cNvSpPr txBox="1"/>
          <p:nvPr/>
        </p:nvSpPr>
        <p:spPr>
          <a:xfrm>
            <a:off x="2988815" y="1805891"/>
            <a:ext cx="914400" cy="238848"/>
          </a:xfrm>
          <a:prstGeom prst="rect">
            <a:avLst/>
          </a:prstGeom>
          <a:noFill/>
        </p:spPr>
        <p:txBody>
          <a:bodyPr wrap="square" rtlCol="0">
            <a:spAutoFit/>
          </a:bodyPr>
          <a:lstStyle/>
          <a:p>
            <a:r>
              <a:rPr kumimoji="1" lang="en-US" altLang="zh-CN"/>
              <a:t>O(n)</a:t>
            </a:r>
            <a:endParaRPr kumimoji="1" lang="zh-CN" altLang="en-US"/>
          </a:p>
        </p:txBody>
      </p:sp>
    </p:spTree>
    <p:extLst>
      <p:ext uri="{BB962C8B-B14F-4D97-AF65-F5344CB8AC3E}">
        <p14:creationId xmlns:p14="http://schemas.microsoft.com/office/powerpoint/2010/main" val="388610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4BD6F9B2-B94D-7348-898F-D9B9BED08169}"/>
              </a:ext>
            </a:extLst>
          </p:cNvPr>
          <p:cNvSpPr/>
          <p:nvPr/>
        </p:nvSpPr>
        <p:spPr>
          <a:xfrm>
            <a:off x="782971" y="276300"/>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B838B927-EC31-E94E-8BE2-99B733B428B9}"/>
              </a:ext>
            </a:extLst>
          </p:cNvPr>
          <p:cNvSpPr/>
          <p:nvPr/>
        </p:nvSpPr>
        <p:spPr>
          <a:xfrm>
            <a:off x="1691150" y="276300"/>
            <a:ext cx="436574" cy="354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5" name="圆角矩形 4">
            <a:extLst>
              <a:ext uri="{FF2B5EF4-FFF2-40B4-BE49-F238E27FC236}">
                <a16:creationId xmlns:a16="http://schemas.microsoft.com/office/drawing/2014/main" id="{97A7A9E3-D23B-2148-9A55-7F77926125CB}"/>
              </a:ext>
            </a:extLst>
          </p:cNvPr>
          <p:cNvSpPr/>
          <p:nvPr/>
        </p:nvSpPr>
        <p:spPr>
          <a:xfrm>
            <a:off x="2599329" y="276300"/>
            <a:ext cx="436575" cy="35407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6" name="圆角矩形 5">
            <a:extLst>
              <a:ext uri="{FF2B5EF4-FFF2-40B4-BE49-F238E27FC236}">
                <a16:creationId xmlns:a16="http://schemas.microsoft.com/office/drawing/2014/main" id="{448DE3A9-DA57-6143-BA8F-BB0FC1EC07F9}"/>
              </a:ext>
            </a:extLst>
          </p:cNvPr>
          <p:cNvSpPr/>
          <p:nvPr/>
        </p:nvSpPr>
        <p:spPr>
          <a:xfrm>
            <a:off x="782971" y="824112"/>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20</a:t>
            </a:r>
            <a:endParaRPr kumimoji="1" lang="zh-CN" altLang="en-US">
              <a:solidFill>
                <a:schemeClr val="tx1"/>
              </a:solidFill>
            </a:endParaRPr>
          </a:p>
        </p:txBody>
      </p:sp>
      <p:sp>
        <p:nvSpPr>
          <p:cNvPr id="7" name="圆角矩形 6">
            <a:extLst>
              <a:ext uri="{FF2B5EF4-FFF2-40B4-BE49-F238E27FC236}">
                <a16:creationId xmlns:a16="http://schemas.microsoft.com/office/drawing/2014/main" id="{542B1F68-392A-D847-83AA-FCCA422FDA69}"/>
              </a:ext>
            </a:extLst>
          </p:cNvPr>
          <p:cNvSpPr/>
          <p:nvPr/>
        </p:nvSpPr>
        <p:spPr>
          <a:xfrm>
            <a:off x="1691150" y="1073946"/>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21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50</a:t>
            </a:r>
            <a:endParaRPr kumimoji="1" lang="zh-CN" altLang="en-US">
              <a:solidFill>
                <a:schemeClr val="tx1"/>
              </a:solidFill>
            </a:endParaRPr>
          </a:p>
        </p:txBody>
      </p:sp>
      <p:sp>
        <p:nvSpPr>
          <p:cNvPr id="8" name="圆角矩形 7">
            <a:extLst>
              <a:ext uri="{FF2B5EF4-FFF2-40B4-BE49-F238E27FC236}">
                <a16:creationId xmlns:a16="http://schemas.microsoft.com/office/drawing/2014/main" id="{DEAE4C52-BB0C-894F-844A-54E67C3AC66D}"/>
              </a:ext>
            </a:extLst>
          </p:cNvPr>
          <p:cNvSpPr/>
          <p:nvPr/>
        </p:nvSpPr>
        <p:spPr>
          <a:xfrm>
            <a:off x="2599329" y="1323780"/>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51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100</a:t>
            </a:r>
            <a:endParaRPr kumimoji="1" lang="zh-CN" altLang="en-US">
              <a:solidFill>
                <a:schemeClr val="tx1"/>
              </a:solidFill>
            </a:endParaRPr>
          </a:p>
        </p:txBody>
      </p:sp>
      <p:cxnSp>
        <p:nvCxnSpPr>
          <p:cNvPr id="18" name="曲线连接符 17">
            <a:extLst>
              <a:ext uri="{FF2B5EF4-FFF2-40B4-BE49-F238E27FC236}">
                <a16:creationId xmlns:a16="http://schemas.microsoft.com/office/drawing/2014/main" id="{2A72E1F3-517D-EA4A-9549-BE82C665568C}"/>
              </a:ext>
            </a:extLst>
          </p:cNvPr>
          <p:cNvCxnSpPr>
            <a:cxnSpLocks/>
            <a:stCxn id="3" idx="2"/>
            <a:endCxn id="6" idx="0"/>
          </p:cNvCxnSpPr>
          <p:nvPr/>
        </p:nvCxnSpPr>
        <p:spPr>
          <a:xfrm rot="16200000" flipH="1">
            <a:off x="994297" y="637332"/>
            <a:ext cx="193740"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1" name="曲线连接符 20">
            <a:extLst>
              <a:ext uri="{FF2B5EF4-FFF2-40B4-BE49-F238E27FC236}">
                <a16:creationId xmlns:a16="http://schemas.microsoft.com/office/drawing/2014/main" id="{F9394100-6257-C94F-9B49-9D7F27C805E3}"/>
              </a:ext>
            </a:extLst>
          </p:cNvPr>
          <p:cNvCxnSpPr>
            <a:cxnSpLocks/>
            <a:stCxn id="4" idx="2"/>
            <a:endCxn id="7" idx="0"/>
          </p:cNvCxnSpPr>
          <p:nvPr/>
        </p:nvCxnSpPr>
        <p:spPr>
          <a:xfrm rot="16200000" flipH="1">
            <a:off x="1777559" y="762249"/>
            <a:ext cx="443574"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曲线连接符 23">
            <a:extLst>
              <a:ext uri="{FF2B5EF4-FFF2-40B4-BE49-F238E27FC236}">
                <a16:creationId xmlns:a16="http://schemas.microsoft.com/office/drawing/2014/main" id="{B276B5E7-6C1F-EA43-9D9D-B0CD49A028A1}"/>
              </a:ext>
            </a:extLst>
          </p:cNvPr>
          <p:cNvCxnSpPr>
            <a:cxnSpLocks/>
            <a:stCxn id="5" idx="2"/>
            <a:endCxn id="8" idx="0"/>
          </p:cNvCxnSpPr>
          <p:nvPr/>
        </p:nvCxnSpPr>
        <p:spPr>
          <a:xfrm rot="16200000" flipH="1">
            <a:off x="2560822" y="887167"/>
            <a:ext cx="693408" cy="17981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7" name="圆角矩形 26">
            <a:extLst>
              <a:ext uri="{FF2B5EF4-FFF2-40B4-BE49-F238E27FC236}">
                <a16:creationId xmlns:a16="http://schemas.microsoft.com/office/drawing/2014/main" id="{95944003-7433-1A41-8D00-43D09EB55D50}"/>
              </a:ext>
            </a:extLst>
          </p:cNvPr>
          <p:cNvSpPr/>
          <p:nvPr/>
        </p:nvSpPr>
        <p:spPr>
          <a:xfrm>
            <a:off x="785548"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28" name="圆角矩形 27">
            <a:extLst>
              <a:ext uri="{FF2B5EF4-FFF2-40B4-BE49-F238E27FC236}">
                <a16:creationId xmlns:a16="http://schemas.microsoft.com/office/drawing/2014/main" id="{B94A5980-A59D-C64F-83D8-D075BF425D51}"/>
              </a:ext>
            </a:extLst>
          </p:cNvPr>
          <p:cNvSpPr/>
          <p:nvPr/>
        </p:nvSpPr>
        <p:spPr>
          <a:xfrm>
            <a:off x="110502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2</a:t>
            </a:r>
            <a:endParaRPr kumimoji="1" lang="zh-CN" altLang="en-US">
              <a:solidFill>
                <a:schemeClr val="bg1"/>
              </a:solidFill>
            </a:endParaRPr>
          </a:p>
        </p:txBody>
      </p:sp>
      <p:sp>
        <p:nvSpPr>
          <p:cNvPr id="29" name="圆角矩形 28">
            <a:extLst>
              <a:ext uri="{FF2B5EF4-FFF2-40B4-BE49-F238E27FC236}">
                <a16:creationId xmlns:a16="http://schemas.microsoft.com/office/drawing/2014/main" id="{E7EB030F-D1F3-C742-9750-FE9F75C16A49}"/>
              </a:ext>
            </a:extLst>
          </p:cNvPr>
          <p:cNvSpPr/>
          <p:nvPr/>
        </p:nvSpPr>
        <p:spPr>
          <a:xfrm>
            <a:off x="1424504"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3</a:t>
            </a:r>
            <a:endParaRPr kumimoji="1" lang="zh-CN" altLang="en-US">
              <a:solidFill>
                <a:schemeClr val="bg1"/>
              </a:solidFill>
            </a:endParaRPr>
          </a:p>
        </p:txBody>
      </p:sp>
      <p:sp>
        <p:nvSpPr>
          <p:cNvPr id="31" name="圆角矩形 30">
            <a:extLst>
              <a:ext uri="{FF2B5EF4-FFF2-40B4-BE49-F238E27FC236}">
                <a16:creationId xmlns:a16="http://schemas.microsoft.com/office/drawing/2014/main" id="{95023E3D-21D5-274F-984F-E04D34E60D28}"/>
              </a:ext>
            </a:extLst>
          </p:cNvPr>
          <p:cNvSpPr/>
          <p:nvPr/>
        </p:nvSpPr>
        <p:spPr>
          <a:xfrm>
            <a:off x="2063460"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33" name="圆角矩形 32">
            <a:extLst>
              <a:ext uri="{FF2B5EF4-FFF2-40B4-BE49-F238E27FC236}">
                <a16:creationId xmlns:a16="http://schemas.microsoft.com/office/drawing/2014/main" id="{6D7B04A7-DB61-754A-9A9F-DA34557F7F07}"/>
              </a:ext>
            </a:extLst>
          </p:cNvPr>
          <p:cNvSpPr/>
          <p:nvPr/>
        </p:nvSpPr>
        <p:spPr>
          <a:xfrm>
            <a:off x="270241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4" name="圆角矩形 33">
            <a:extLst>
              <a:ext uri="{FF2B5EF4-FFF2-40B4-BE49-F238E27FC236}">
                <a16:creationId xmlns:a16="http://schemas.microsoft.com/office/drawing/2014/main" id="{A95D7E93-C7B5-0F4A-8402-21BCD5BB4B61}"/>
              </a:ext>
            </a:extLst>
          </p:cNvPr>
          <p:cNvSpPr/>
          <p:nvPr/>
        </p:nvSpPr>
        <p:spPr>
          <a:xfrm>
            <a:off x="3021894" y="2896805"/>
            <a:ext cx="274516" cy="2226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00">
              <a:solidFill>
                <a:schemeClr val="tx1"/>
              </a:solidFill>
            </a:endParaRPr>
          </a:p>
        </p:txBody>
      </p:sp>
      <p:sp>
        <p:nvSpPr>
          <p:cNvPr id="35" name="圆角矩形 34">
            <a:extLst>
              <a:ext uri="{FF2B5EF4-FFF2-40B4-BE49-F238E27FC236}">
                <a16:creationId xmlns:a16="http://schemas.microsoft.com/office/drawing/2014/main" id="{B6803AEC-A343-2644-9422-81AD9C413CCA}"/>
              </a:ext>
            </a:extLst>
          </p:cNvPr>
          <p:cNvSpPr/>
          <p:nvPr/>
        </p:nvSpPr>
        <p:spPr>
          <a:xfrm>
            <a:off x="3341373"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6" name="文本框 35">
            <a:extLst>
              <a:ext uri="{FF2B5EF4-FFF2-40B4-BE49-F238E27FC236}">
                <a16:creationId xmlns:a16="http://schemas.microsoft.com/office/drawing/2014/main" id="{47BDF841-FB74-D545-8F04-8E119808E58C}"/>
              </a:ext>
            </a:extLst>
          </p:cNvPr>
          <p:cNvSpPr txBox="1"/>
          <p:nvPr/>
        </p:nvSpPr>
        <p:spPr>
          <a:xfrm>
            <a:off x="3015672" y="2880596"/>
            <a:ext cx="325701" cy="238848"/>
          </a:xfrm>
          <a:prstGeom prst="rect">
            <a:avLst/>
          </a:prstGeom>
          <a:noFill/>
        </p:spPr>
        <p:txBody>
          <a:bodyPr wrap="square" rtlCol="0">
            <a:spAutoFit/>
          </a:bodyPr>
          <a:lstStyle/>
          <a:p>
            <a:r>
              <a:rPr kumimoji="1" lang="en-US" altLang="zh-CN"/>
              <a:t>···</a:t>
            </a:r>
            <a:endParaRPr kumimoji="1" lang="zh-CN" altLang="en-US"/>
          </a:p>
        </p:txBody>
      </p:sp>
      <p:sp>
        <p:nvSpPr>
          <p:cNvPr id="37" name="文本框 36">
            <a:extLst>
              <a:ext uri="{FF2B5EF4-FFF2-40B4-BE49-F238E27FC236}">
                <a16:creationId xmlns:a16="http://schemas.microsoft.com/office/drawing/2014/main" id="{A45D8E85-1FB0-0D43-86E5-0817720A8852}"/>
              </a:ext>
            </a:extLst>
          </p:cNvPr>
          <p:cNvSpPr txBox="1"/>
          <p:nvPr/>
        </p:nvSpPr>
        <p:spPr>
          <a:xfrm>
            <a:off x="3286861" y="2896805"/>
            <a:ext cx="508097" cy="238848"/>
          </a:xfrm>
          <a:prstGeom prst="rect">
            <a:avLst/>
          </a:prstGeom>
          <a:noFill/>
        </p:spPr>
        <p:txBody>
          <a:bodyPr wrap="square" rtlCol="0">
            <a:spAutoFit/>
          </a:bodyPr>
          <a:lstStyle/>
          <a:p>
            <a:r>
              <a:rPr kumimoji="1" lang="en-US" altLang="zh-CN">
                <a:solidFill>
                  <a:schemeClr val="bg1"/>
                </a:solidFill>
              </a:rPr>
              <a:t>128</a:t>
            </a:r>
            <a:endParaRPr kumimoji="1" lang="zh-CN" altLang="en-US">
              <a:solidFill>
                <a:schemeClr val="bg1"/>
              </a:solidFill>
            </a:endParaRPr>
          </a:p>
        </p:txBody>
      </p:sp>
      <p:cxnSp>
        <p:nvCxnSpPr>
          <p:cNvPr id="38" name="直线箭头连接符 37">
            <a:extLst>
              <a:ext uri="{FF2B5EF4-FFF2-40B4-BE49-F238E27FC236}">
                <a16:creationId xmlns:a16="http://schemas.microsoft.com/office/drawing/2014/main" id="{9BCD9DCC-04B2-6E44-8461-FE4B5AE2509F}"/>
              </a:ext>
            </a:extLst>
          </p:cNvPr>
          <p:cNvCxnSpPr>
            <a:cxnSpLocks/>
          </p:cNvCxnSpPr>
          <p:nvPr/>
        </p:nvCxnSpPr>
        <p:spPr>
          <a:xfrm>
            <a:off x="794592" y="2102084"/>
            <a:ext cx="2612570" cy="0"/>
          </a:xfrm>
          <a:prstGeom prst="straightConnector1">
            <a:avLst/>
          </a:prstGeom>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74160718-8C16-3B42-8058-25DE7AC13AD2}"/>
              </a:ext>
            </a:extLst>
          </p:cNvPr>
          <p:cNvSpPr txBox="1"/>
          <p:nvPr/>
        </p:nvSpPr>
        <p:spPr>
          <a:xfrm>
            <a:off x="794592" y="2085561"/>
            <a:ext cx="2612570" cy="238848"/>
          </a:xfrm>
          <a:prstGeom prst="rect">
            <a:avLst/>
          </a:prstGeom>
          <a:noFill/>
        </p:spPr>
        <p:txBody>
          <a:bodyPr wrap="square" rtlCol="0">
            <a:spAutoFit/>
          </a:bodyPr>
          <a:lstStyle/>
          <a:p>
            <a:pPr algn="ctr"/>
            <a:r>
              <a:rPr kumimoji="1" lang="zh-CN" altLang="en-US"/>
              <a:t>转换后 </a:t>
            </a:r>
            <a:r>
              <a:rPr kumimoji="1" lang="en-US" altLang="zh-CN"/>
              <a:t>0</a:t>
            </a:r>
            <a:r>
              <a:rPr kumimoji="1" lang="zh-CN" altLang="en-US"/>
              <a:t> </a:t>
            </a:r>
            <a:r>
              <a:rPr kumimoji="1" lang="en-US" altLang="zh-CN"/>
              <a:t>-</a:t>
            </a:r>
            <a:r>
              <a:rPr kumimoji="1" lang="zh-CN" altLang="en-US"/>
              <a:t> </a:t>
            </a:r>
            <a:r>
              <a:rPr kumimoji="1" lang="en-US" altLang="zh-CN"/>
              <a:t>100</a:t>
            </a:r>
            <a:endParaRPr kumimoji="1" lang="zh-CN" altLang="en-US"/>
          </a:p>
        </p:txBody>
      </p:sp>
      <p:sp>
        <p:nvSpPr>
          <p:cNvPr id="43" name="文本框 42">
            <a:extLst>
              <a:ext uri="{FF2B5EF4-FFF2-40B4-BE49-F238E27FC236}">
                <a16:creationId xmlns:a16="http://schemas.microsoft.com/office/drawing/2014/main" id="{BEFF15FD-7874-6B49-A91C-93E76F8A65D4}"/>
              </a:ext>
            </a:extLst>
          </p:cNvPr>
          <p:cNvSpPr txBox="1"/>
          <p:nvPr/>
        </p:nvSpPr>
        <p:spPr>
          <a:xfrm>
            <a:off x="782972" y="1021697"/>
            <a:ext cx="796212" cy="238848"/>
          </a:xfrm>
          <a:prstGeom prst="rect">
            <a:avLst/>
          </a:prstGeom>
          <a:noFill/>
        </p:spPr>
        <p:txBody>
          <a:bodyPr wrap="square" rtlCol="0">
            <a:spAutoFit/>
          </a:bodyPr>
          <a:lstStyle/>
          <a:p>
            <a:pPr algn="ctr"/>
            <a:r>
              <a:rPr kumimoji="1" lang="zh-CN" altLang="en-US"/>
              <a:t>都是</a:t>
            </a:r>
            <a:r>
              <a:rPr kumimoji="1" lang="en-US" altLang="zh-CN"/>
              <a:t>A</a:t>
            </a:r>
            <a:r>
              <a:rPr kumimoji="1" lang="zh-CN" altLang="en-US"/>
              <a:t>奖品</a:t>
            </a:r>
          </a:p>
        </p:txBody>
      </p:sp>
      <p:sp>
        <p:nvSpPr>
          <p:cNvPr id="44" name="文本框 43">
            <a:extLst>
              <a:ext uri="{FF2B5EF4-FFF2-40B4-BE49-F238E27FC236}">
                <a16:creationId xmlns:a16="http://schemas.microsoft.com/office/drawing/2014/main" id="{A40FFD73-A337-244A-AD16-BF894AD752F1}"/>
              </a:ext>
            </a:extLst>
          </p:cNvPr>
          <p:cNvSpPr txBox="1"/>
          <p:nvPr/>
        </p:nvSpPr>
        <p:spPr>
          <a:xfrm>
            <a:off x="1676459" y="1293408"/>
            <a:ext cx="796212" cy="238848"/>
          </a:xfrm>
          <a:prstGeom prst="rect">
            <a:avLst/>
          </a:prstGeom>
          <a:noFill/>
        </p:spPr>
        <p:txBody>
          <a:bodyPr wrap="square" rtlCol="0">
            <a:spAutoFit/>
          </a:bodyPr>
          <a:lstStyle/>
          <a:p>
            <a:pPr algn="ctr"/>
            <a:r>
              <a:rPr kumimoji="1" lang="zh-CN" altLang="en-US"/>
              <a:t>都是</a:t>
            </a:r>
            <a:r>
              <a:rPr kumimoji="1" lang="en-US" altLang="zh-CN"/>
              <a:t>B</a:t>
            </a:r>
            <a:r>
              <a:rPr kumimoji="1" lang="zh-CN" altLang="en-US"/>
              <a:t>奖品</a:t>
            </a:r>
          </a:p>
        </p:txBody>
      </p:sp>
      <p:sp>
        <p:nvSpPr>
          <p:cNvPr id="45" name="文本框 44">
            <a:extLst>
              <a:ext uri="{FF2B5EF4-FFF2-40B4-BE49-F238E27FC236}">
                <a16:creationId xmlns:a16="http://schemas.microsoft.com/office/drawing/2014/main" id="{FE38B874-97F2-EF40-82C7-A5C97AA68574}"/>
              </a:ext>
            </a:extLst>
          </p:cNvPr>
          <p:cNvSpPr txBox="1"/>
          <p:nvPr/>
        </p:nvSpPr>
        <p:spPr>
          <a:xfrm>
            <a:off x="2604682" y="1540775"/>
            <a:ext cx="796212" cy="238848"/>
          </a:xfrm>
          <a:prstGeom prst="rect">
            <a:avLst/>
          </a:prstGeom>
          <a:noFill/>
        </p:spPr>
        <p:txBody>
          <a:bodyPr wrap="square" rtlCol="0">
            <a:spAutoFit/>
          </a:bodyPr>
          <a:lstStyle/>
          <a:p>
            <a:pPr algn="ctr"/>
            <a:r>
              <a:rPr kumimoji="1" lang="zh-CN" altLang="en-US"/>
              <a:t>都是</a:t>
            </a:r>
            <a:r>
              <a:rPr kumimoji="1" lang="en-US" altLang="zh-CN"/>
              <a:t>C</a:t>
            </a:r>
            <a:r>
              <a:rPr kumimoji="1" lang="zh-CN" altLang="en-US"/>
              <a:t>奖品</a:t>
            </a:r>
          </a:p>
        </p:txBody>
      </p:sp>
      <p:sp>
        <p:nvSpPr>
          <p:cNvPr id="46" name="文本框 45">
            <a:extLst>
              <a:ext uri="{FF2B5EF4-FFF2-40B4-BE49-F238E27FC236}">
                <a16:creationId xmlns:a16="http://schemas.microsoft.com/office/drawing/2014/main" id="{4DF67E7C-82A5-DA4B-B8E5-8D93703B35A8}"/>
              </a:ext>
            </a:extLst>
          </p:cNvPr>
          <p:cNvSpPr txBox="1"/>
          <p:nvPr/>
        </p:nvSpPr>
        <p:spPr>
          <a:xfrm>
            <a:off x="794592" y="24755"/>
            <a:ext cx="436574" cy="238848"/>
          </a:xfrm>
          <a:prstGeom prst="rect">
            <a:avLst/>
          </a:prstGeom>
          <a:noFill/>
        </p:spPr>
        <p:txBody>
          <a:bodyPr wrap="square" rtlCol="0">
            <a:spAutoFit/>
          </a:bodyPr>
          <a:lstStyle/>
          <a:p>
            <a:pPr algn="ctr"/>
            <a:r>
              <a:rPr kumimoji="1" lang="en-US" altLang="zh-CN"/>
              <a:t>A</a:t>
            </a:r>
            <a:endParaRPr kumimoji="1" lang="zh-CN" altLang="en-US"/>
          </a:p>
        </p:txBody>
      </p:sp>
      <p:sp>
        <p:nvSpPr>
          <p:cNvPr id="47" name="文本框 46">
            <a:extLst>
              <a:ext uri="{FF2B5EF4-FFF2-40B4-BE49-F238E27FC236}">
                <a16:creationId xmlns:a16="http://schemas.microsoft.com/office/drawing/2014/main" id="{C8A2E812-506A-9844-B462-E483CCAAE073}"/>
              </a:ext>
            </a:extLst>
          </p:cNvPr>
          <p:cNvSpPr txBox="1"/>
          <p:nvPr/>
        </p:nvSpPr>
        <p:spPr>
          <a:xfrm>
            <a:off x="1687507" y="31959"/>
            <a:ext cx="436574" cy="238848"/>
          </a:xfrm>
          <a:prstGeom prst="rect">
            <a:avLst/>
          </a:prstGeom>
          <a:noFill/>
        </p:spPr>
        <p:txBody>
          <a:bodyPr wrap="square" rtlCol="0">
            <a:spAutoFit/>
          </a:bodyPr>
          <a:lstStyle/>
          <a:p>
            <a:pPr algn="ctr"/>
            <a:r>
              <a:rPr kumimoji="1" lang="en-US" altLang="zh-CN"/>
              <a:t>B</a:t>
            </a:r>
            <a:endParaRPr kumimoji="1" lang="zh-CN" altLang="en-US"/>
          </a:p>
        </p:txBody>
      </p:sp>
      <p:sp>
        <p:nvSpPr>
          <p:cNvPr id="48" name="文本框 47">
            <a:extLst>
              <a:ext uri="{FF2B5EF4-FFF2-40B4-BE49-F238E27FC236}">
                <a16:creationId xmlns:a16="http://schemas.microsoft.com/office/drawing/2014/main" id="{6EFFA2D6-3D01-694E-9B5D-11CC4FA57100}"/>
              </a:ext>
            </a:extLst>
          </p:cNvPr>
          <p:cNvSpPr txBox="1"/>
          <p:nvPr/>
        </p:nvSpPr>
        <p:spPr>
          <a:xfrm>
            <a:off x="2599330" y="41085"/>
            <a:ext cx="436574" cy="238848"/>
          </a:xfrm>
          <a:prstGeom prst="rect">
            <a:avLst/>
          </a:prstGeom>
          <a:noFill/>
        </p:spPr>
        <p:txBody>
          <a:bodyPr wrap="square" rtlCol="0">
            <a:spAutoFit/>
          </a:bodyPr>
          <a:lstStyle/>
          <a:p>
            <a:pPr algn="ctr"/>
            <a:r>
              <a:rPr kumimoji="1" lang="en-US" altLang="zh-CN"/>
              <a:t>C</a:t>
            </a:r>
            <a:endParaRPr kumimoji="1" lang="zh-CN" altLang="en-US"/>
          </a:p>
        </p:txBody>
      </p:sp>
      <p:sp>
        <p:nvSpPr>
          <p:cNvPr id="50" name="圆角矩形 49">
            <a:extLst>
              <a:ext uri="{FF2B5EF4-FFF2-40B4-BE49-F238E27FC236}">
                <a16:creationId xmlns:a16="http://schemas.microsoft.com/office/drawing/2014/main" id="{807677F0-2F9A-BB47-9D7F-90200115DEAD}"/>
              </a:ext>
            </a:extLst>
          </p:cNvPr>
          <p:cNvSpPr/>
          <p:nvPr/>
        </p:nvSpPr>
        <p:spPr>
          <a:xfrm>
            <a:off x="782971" y="1813850"/>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51" name="圆角矩形 50">
            <a:extLst>
              <a:ext uri="{FF2B5EF4-FFF2-40B4-BE49-F238E27FC236}">
                <a16:creationId xmlns:a16="http://schemas.microsoft.com/office/drawing/2014/main" id="{F45BA4FC-0D8B-3248-8906-245BF9559208}"/>
              </a:ext>
            </a:extLst>
          </p:cNvPr>
          <p:cNvSpPr/>
          <p:nvPr/>
        </p:nvSpPr>
        <p:spPr>
          <a:xfrm>
            <a:off x="1687507" y="1813253"/>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2" name="文本框 51">
            <a:extLst>
              <a:ext uri="{FF2B5EF4-FFF2-40B4-BE49-F238E27FC236}">
                <a16:creationId xmlns:a16="http://schemas.microsoft.com/office/drawing/2014/main" id="{7E26B7CE-0D10-F844-9A36-CE90574FE78D}"/>
              </a:ext>
            </a:extLst>
          </p:cNvPr>
          <p:cNvSpPr txBox="1"/>
          <p:nvPr/>
        </p:nvSpPr>
        <p:spPr>
          <a:xfrm>
            <a:off x="1672816" y="1805148"/>
            <a:ext cx="384845" cy="238848"/>
          </a:xfrm>
          <a:prstGeom prst="rect">
            <a:avLst/>
          </a:prstGeom>
          <a:noFill/>
        </p:spPr>
        <p:txBody>
          <a:bodyPr wrap="square" rtlCol="0">
            <a:spAutoFit/>
          </a:bodyPr>
          <a:lstStyle/>
          <a:p>
            <a:r>
              <a:rPr kumimoji="1" lang="en-US" altLang="zh-CN">
                <a:solidFill>
                  <a:schemeClr val="bg1"/>
                </a:solidFill>
              </a:rPr>
              <a:t>46</a:t>
            </a:r>
            <a:endParaRPr kumimoji="1" lang="zh-CN" altLang="en-US">
              <a:solidFill>
                <a:schemeClr val="bg1"/>
              </a:solidFill>
            </a:endParaRPr>
          </a:p>
        </p:txBody>
      </p:sp>
      <p:sp>
        <p:nvSpPr>
          <p:cNvPr id="53" name="圆角矩形 52">
            <a:extLst>
              <a:ext uri="{FF2B5EF4-FFF2-40B4-BE49-F238E27FC236}">
                <a16:creationId xmlns:a16="http://schemas.microsoft.com/office/drawing/2014/main" id="{B4E4093D-15F8-DE47-A17A-D6010657A435}"/>
              </a:ext>
            </a:extLst>
          </p:cNvPr>
          <p:cNvSpPr/>
          <p:nvPr/>
        </p:nvSpPr>
        <p:spPr>
          <a:xfrm>
            <a:off x="2612708" y="1828878"/>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4" name="文本框 53">
            <a:extLst>
              <a:ext uri="{FF2B5EF4-FFF2-40B4-BE49-F238E27FC236}">
                <a16:creationId xmlns:a16="http://schemas.microsoft.com/office/drawing/2014/main" id="{A28FB07B-D444-FA4D-8B8F-5C7D7057127A}"/>
              </a:ext>
            </a:extLst>
          </p:cNvPr>
          <p:cNvSpPr txBox="1"/>
          <p:nvPr/>
        </p:nvSpPr>
        <p:spPr>
          <a:xfrm>
            <a:off x="2553077" y="1826829"/>
            <a:ext cx="384845" cy="238848"/>
          </a:xfrm>
          <a:prstGeom prst="rect">
            <a:avLst/>
          </a:prstGeom>
          <a:noFill/>
        </p:spPr>
        <p:txBody>
          <a:bodyPr wrap="square" rtlCol="0">
            <a:spAutoFit/>
          </a:bodyPr>
          <a:lstStyle/>
          <a:p>
            <a:r>
              <a:rPr kumimoji="1" lang="en-US" altLang="zh-CN">
                <a:solidFill>
                  <a:schemeClr val="bg1"/>
                </a:solidFill>
              </a:rPr>
              <a:t>100</a:t>
            </a:r>
            <a:endParaRPr kumimoji="1" lang="zh-CN" altLang="en-US">
              <a:solidFill>
                <a:schemeClr val="bg1"/>
              </a:solidFill>
            </a:endParaRPr>
          </a:p>
        </p:txBody>
      </p:sp>
      <p:sp>
        <p:nvSpPr>
          <p:cNvPr id="56" name="文本框 55">
            <a:extLst>
              <a:ext uri="{FF2B5EF4-FFF2-40B4-BE49-F238E27FC236}">
                <a16:creationId xmlns:a16="http://schemas.microsoft.com/office/drawing/2014/main" id="{D6FC78AF-A702-2B4C-AF73-4B3B0A50AB43}"/>
              </a:ext>
            </a:extLst>
          </p:cNvPr>
          <p:cNvSpPr txBox="1"/>
          <p:nvPr/>
        </p:nvSpPr>
        <p:spPr>
          <a:xfrm>
            <a:off x="2669646" y="2888700"/>
            <a:ext cx="352248" cy="238848"/>
          </a:xfrm>
          <a:prstGeom prst="rect">
            <a:avLst/>
          </a:prstGeom>
          <a:noFill/>
        </p:spPr>
        <p:txBody>
          <a:bodyPr wrap="square" rtlCol="0">
            <a:spAutoFit/>
          </a:bodyPr>
          <a:lstStyle/>
          <a:p>
            <a:r>
              <a:rPr kumimoji="1" lang="en-US" altLang="zh-CN">
                <a:solidFill>
                  <a:schemeClr val="bg1"/>
                </a:solidFill>
              </a:rPr>
              <a:t>14</a:t>
            </a:r>
            <a:endParaRPr kumimoji="1" lang="zh-CN" altLang="en-US">
              <a:solidFill>
                <a:schemeClr val="bg1"/>
              </a:solidFill>
            </a:endParaRPr>
          </a:p>
        </p:txBody>
      </p:sp>
      <p:sp>
        <p:nvSpPr>
          <p:cNvPr id="57" name="文本框 56">
            <a:extLst>
              <a:ext uri="{FF2B5EF4-FFF2-40B4-BE49-F238E27FC236}">
                <a16:creationId xmlns:a16="http://schemas.microsoft.com/office/drawing/2014/main" id="{911FA2B1-0C24-B240-ADBA-11ED84E5DA83}"/>
              </a:ext>
            </a:extLst>
          </p:cNvPr>
          <p:cNvSpPr txBox="1"/>
          <p:nvPr/>
        </p:nvSpPr>
        <p:spPr>
          <a:xfrm>
            <a:off x="2370492" y="2890634"/>
            <a:ext cx="325701" cy="238848"/>
          </a:xfrm>
          <a:prstGeom prst="rect">
            <a:avLst/>
          </a:prstGeom>
          <a:noFill/>
        </p:spPr>
        <p:txBody>
          <a:bodyPr wrap="square" rtlCol="0">
            <a:spAutoFit/>
          </a:bodyPr>
          <a:lstStyle/>
          <a:p>
            <a:r>
              <a:rPr kumimoji="1" lang="en-US" altLang="zh-CN"/>
              <a:t>···</a:t>
            </a:r>
            <a:endParaRPr kumimoji="1" lang="zh-CN" altLang="en-US"/>
          </a:p>
        </p:txBody>
      </p:sp>
      <p:sp>
        <p:nvSpPr>
          <p:cNvPr id="58" name="文本框 57">
            <a:extLst>
              <a:ext uri="{FF2B5EF4-FFF2-40B4-BE49-F238E27FC236}">
                <a16:creationId xmlns:a16="http://schemas.microsoft.com/office/drawing/2014/main" id="{3D20BD06-6626-334C-A6B7-A8C0EC2B507C}"/>
              </a:ext>
            </a:extLst>
          </p:cNvPr>
          <p:cNvSpPr txBox="1"/>
          <p:nvPr/>
        </p:nvSpPr>
        <p:spPr>
          <a:xfrm>
            <a:off x="1720964" y="2896805"/>
            <a:ext cx="325701" cy="238848"/>
          </a:xfrm>
          <a:prstGeom prst="rect">
            <a:avLst/>
          </a:prstGeom>
          <a:noFill/>
        </p:spPr>
        <p:txBody>
          <a:bodyPr wrap="square" rtlCol="0">
            <a:spAutoFit/>
          </a:bodyPr>
          <a:lstStyle/>
          <a:p>
            <a:r>
              <a:rPr kumimoji="1" lang="en-US" altLang="zh-CN"/>
              <a:t>···</a:t>
            </a:r>
            <a:endParaRPr kumimoji="1" lang="zh-CN" altLang="en-US"/>
          </a:p>
        </p:txBody>
      </p:sp>
      <p:sp>
        <p:nvSpPr>
          <p:cNvPr id="60" name="文本框 59">
            <a:extLst>
              <a:ext uri="{FF2B5EF4-FFF2-40B4-BE49-F238E27FC236}">
                <a16:creationId xmlns:a16="http://schemas.microsoft.com/office/drawing/2014/main" id="{D3DC9A9D-0A3F-C243-8AB0-AF5D9780D0F1}"/>
              </a:ext>
            </a:extLst>
          </p:cNvPr>
          <p:cNvSpPr txBox="1"/>
          <p:nvPr/>
        </p:nvSpPr>
        <p:spPr>
          <a:xfrm>
            <a:off x="5829" y="2306764"/>
            <a:ext cx="914400" cy="385362"/>
          </a:xfrm>
          <a:prstGeom prst="rect">
            <a:avLst/>
          </a:prstGeom>
          <a:noFill/>
        </p:spPr>
        <p:txBody>
          <a:bodyPr wrap="square" rtlCol="0">
            <a:spAutoFit/>
          </a:bodyPr>
          <a:lstStyle/>
          <a:p>
            <a:r>
              <a:rPr kumimoji="1" lang="zh-CN" altLang="en-US"/>
              <a:t>斐波那契</a:t>
            </a:r>
            <a:endParaRPr kumimoji="1" lang="en-US" altLang="zh-CN"/>
          </a:p>
          <a:p>
            <a:r>
              <a:rPr kumimoji="1" lang="zh-CN" altLang="en-US"/>
              <a:t>散列索引</a:t>
            </a:r>
          </a:p>
        </p:txBody>
      </p:sp>
      <p:sp>
        <p:nvSpPr>
          <p:cNvPr id="62" name="矩形 61">
            <a:extLst>
              <a:ext uri="{FF2B5EF4-FFF2-40B4-BE49-F238E27FC236}">
                <a16:creationId xmlns:a16="http://schemas.microsoft.com/office/drawing/2014/main" id="{B1363092-9B8D-BA45-AE21-BDAF43ADEF5F}"/>
              </a:ext>
            </a:extLst>
          </p:cNvPr>
          <p:cNvSpPr/>
          <p:nvPr/>
        </p:nvSpPr>
        <p:spPr>
          <a:xfrm>
            <a:off x="666206" y="2400364"/>
            <a:ext cx="3408572" cy="215444"/>
          </a:xfrm>
          <a:prstGeom prst="rect">
            <a:avLst/>
          </a:prstGeom>
        </p:spPr>
        <p:txBody>
          <a:bodyPr wrap="square">
            <a:spAutoFit/>
          </a:bodyPr>
          <a:lstStyle/>
          <a:p>
            <a:r>
              <a:rPr lang="en-US" altLang="zh-CN" sz="800"/>
              <a:t>idx</a:t>
            </a:r>
            <a:r>
              <a:rPr lang="zh-CN" altLang="en-US" sz="800"/>
              <a:t> </a:t>
            </a:r>
            <a:r>
              <a:rPr lang="en-US" altLang="zh-CN" sz="800"/>
              <a:t>=</a:t>
            </a:r>
            <a:r>
              <a:rPr lang="zh-CN" altLang="en-US" sz="800"/>
              <a:t> </a:t>
            </a:r>
            <a:r>
              <a:rPr lang="en-US" altLang="zh-CN" sz="800"/>
              <a:t>(</a:t>
            </a:r>
            <a:r>
              <a:rPr lang="en" altLang="zh-CN" sz="800"/>
              <a:t>i * HASH_INCREMENT + HASH_INCREMENT</a:t>
            </a:r>
            <a:r>
              <a:rPr lang="en-US" altLang="zh-CN" sz="800"/>
              <a:t>)</a:t>
            </a:r>
            <a:r>
              <a:rPr lang="zh-CN" altLang="en-US" sz="800"/>
              <a:t> </a:t>
            </a:r>
            <a:r>
              <a:rPr lang="en-US" altLang="zh-CN" sz="800"/>
              <a:t>&amp; (128 - 1)</a:t>
            </a:r>
            <a:endParaRPr lang="zh-CN" altLang="en-US" sz="800"/>
          </a:p>
        </p:txBody>
      </p:sp>
      <p:cxnSp>
        <p:nvCxnSpPr>
          <p:cNvPr id="63" name="曲线连接符 62">
            <a:extLst>
              <a:ext uri="{FF2B5EF4-FFF2-40B4-BE49-F238E27FC236}">
                <a16:creationId xmlns:a16="http://schemas.microsoft.com/office/drawing/2014/main" id="{45159F1E-CA7D-7549-AAA8-2441E5CC197B}"/>
              </a:ext>
            </a:extLst>
          </p:cNvPr>
          <p:cNvCxnSpPr>
            <a:cxnSpLocks/>
            <a:stCxn id="50" idx="2"/>
            <a:endCxn id="56" idx="0"/>
          </p:cNvCxnSpPr>
          <p:nvPr/>
        </p:nvCxnSpPr>
        <p:spPr>
          <a:xfrm rot="16200000" flipH="1">
            <a:off x="1456894" y="1499823"/>
            <a:ext cx="852211" cy="1925541"/>
          </a:xfrm>
          <a:prstGeom prst="curvedConnector3">
            <a:avLst>
              <a:gd name="adj1" fmla="val 3175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a:extLst>
              <a:ext uri="{FF2B5EF4-FFF2-40B4-BE49-F238E27FC236}">
                <a16:creationId xmlns:a16="http://schemas.microsoft.com/office/drawing/2014/main" id="{4ED2D1FD-4869-2B41-A4DA-91AA124F2276}"/>
              </a:ext>
            </a:extLst>
          </p:cNvPr>
          <p:cNvCxnSpPr>
            <a:cxnSpLocks/>
            <a:stCxn id="52" idx="2"/>
            <a:endCxn id="31" idx="0"/>
          </p:cNvCxnSpPr>
          <p:nvPr/>
        </p:nvCxnSpPr>
        <p:spPr>
          <a:xfrm rot="16200000" flipH="1">
            <a:off x="1606574" y="2302660"/>
            <a:ext cx="852809" cy="335479"/>
          </a:xfrm>
          <a:prstGeom prst="curvedConnector3">
            <a:avLst>
              <a:gd name="adj1" fmla="val 1280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a:extLst>
              <a:ext uri="{FF2B5EF4-FFF2-40B4-BE49-F238E27FC236}">
                <a16:creationId xmlns:a16="http://schemas.microsoft.com/office/drawing/2014/main" id="{C04A628C-B69F-8C4F-8C99-1021199AE90D}"/>
              </a:ext>
            </a:extLst>
          </p:cNvPr>
          <p:cNvCxnSpPr>
            <a:cxnSpLocks/>
            <a:stCxn id="54" idx="2"/>
            <a:endCxn id="27" idx="0"/>
          </p:cNvCxnSpPr>
          <p:nvPr/>
        </p:nvCxnSpPr>
        <p:spPr>
          <a:xfrm rot="5400000">
            <a:off x="1418589" y="1569894"/>
            <a:ext cx="831128" cy="1822694"/>
          </a:xfrm>
          <a:prstGeom prst="curved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2" name="圆角矩形 71">
            <a:extLst>
              <a:ext uri="{FF2B5EF4-FFF2-40B4-BE49-F238E27FC236}">
                <a16:creationId xmlns:a16="http://schemas.microsoft.com/office/drawing/2014/main" id="{9BA9F7E3-E362-7B49-87AF-B91DBBEC270B}"/>
              </a:ext>
            </a:extLst>
          </p:cNvPr>
          <p:cNvSpPr/>
          <p:nvPr/>
        </p:nvSpPr>
        <p:spPr>
          <a:xfrm>
            <a:off x="782971" y="3281610"/>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C</a:t>
            </a:r>
          </a:p>
        </p:txBody>
      </p:sp>
      <p:sp>
        <p:nvSpPr>
          <p:cNvPr id="73" name="圆角矩形 72">
            <a:extLst>
              <a:ext uri="{FF2B5EF4-FFF2-40B4-BE49-F238E27FC236}">
                <a16:creationId xmlns:a16="http://schemas.microsoft.com/office/drawing/2014/main" id="{FCB37AA8-9B8E-8245-B057-5A172EF6751D}"/>
              </a:ext>
            </a:extLst>
          </p:cNvPr>
          <p:cNvSpPr/>
          <p:nvPr/>
        </p:nvSpPr>
        <p:spPr>
          <a:xfrm>
            <a:off x="2063460" y="3281299"/>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A</a:t>
            </a:r>
          </a:p>
        </p:txBody>
      </p:sp>
      <p:sp>
        <p:nvSpPr>
          <p:cNvPr id="74" name="圆角矩形 73">
            <a:extLst>
              <a:ext uri="{FF2B5EF4-FFF2-40B4-BE49-F238E27FC236}">
                <a16:creationId xmlns:a16="http://schemas.microsoft.com/office/drawing/2014/main" id="{04A4BBAB-CD9E-1549-B83D-B7A912620CB8}"/>
              </a:ext>
            </a:extLst>
          </p:cNvPr>
          <p:cNvSpPr/>
          <p:nvPr/>
        </p:nvSpPr>
        <p:spPr>
          <a:xfrm>
            <a:off x="2702416" y="3275079"/>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B</a:t>
            </a:r>
            <a:endParaRPr kumimoji="1" lang="zh-CN" altLang="en-US" sz="950">
              <a:solidFill>
                <a:schemeClr val="bg1"/>
              </a:solidFill>
            </a:endParaRPr>
          </a:p>
        </p:txBody>
      </p:sp>
      <p:sp>
        <p:nvSpPr>
          <p:cNvPr id="77" name="圆角矩形 76">
            <a:extLst>
              <a:ext uri="{FF2B5EF4-FFF2-40B4-BE49-F238E27FC236}">
                <a16:creationId xmlns:a16="http://schemas.microsoft.com/office/drawing/2014/main" id="{C1AEAB2C-99D7-044D-B111-D26B3EA12D67}"/>
              </a:ext>
            </a:extLst>
          </p:cNvPr>
          <p:cNvSpPr/>
          <p:nvPr/>
        </p:nvSpPr>
        <p:spPr>
          <a:xfrm>
            <a:off x="4192555" y="969708"/>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0.46</a:t>
            </a:r>
            <a:endParaRPr kumimoji="1" lang="zh-CN" altLang="en-US">
              <a:solidFill>
                <a:schemeClr val="bg1"/>
              </a:solidFill>
            </a:endParaRPr>
          </a:p>
        </p:txBody>
      </p:sp>
      <p:sp>
        <p:nvSpPr>
          <p:cNvPr id="78" name="文本框 77">
            <a:extLst>
              <a:ext uri="{FF2B5EF4-FFF2-40B4-BE49-F238E27FC236}">
                <a16:creationId xmlns:a16="http://schemas.microsoft.com/office/drawing/2014/main" id="{30A6A978-1658-1E4A-8D7B-8F8532F5974B}"/>
              </a:ext>
            </a:extLst>
          </p:cNvPr>
          <p:cNvSpPr txBox="1"/>
          <p:nvPr/>
        </p:nvSpPr>
        <p:spPr>
          <a:xfrm>
            <a:off x="3615889" y="1032642"/>
            <a:ext cx="607343" cy="238848"/>
          </a:xfrm>
          <a:prstGeom prst="rect">
            <a:avLst/>
          </a:prstGeom>
          <a:noFill/>
        </p:spPr>
        <p:txBody>
          <a:bodyPr wrap="square" rtlCol="0">
            <a:spAutoFit/>
          </a:bodyPr>
          <a:lstStyle/>
          <a:p>
            <a:pPr algn="ctr"/>
            <a:r>
              <a:rPr kumimoji="1" lang="zh-CN" altLang="en-US"/>
              <a:t>概率值</a:t>
            </a:r>
          </a:p>
        </p:txBody>
      </p:sp>
      <p:sp>
        <p:nvSpPr>
          <p:cNvPr id="79" name="圆角矩形 78">
            <a:extLst>
              <a:ext uri="{FF2B5EF4-FFF2-40B4-BE49-F238E27FC236}">
                <a16:creationId xmlns:a16="http://schemas.microsoft.com/office/drawing/2014/main" id="{70FA9736-AF92-E142-9E51-17798FC1C4B1}"/>
              </a:ext>
            </a:extLst>
          </p:cNvPr>
          <p:cNvSpPr/>
          <p:nvPr/>
        </p:nvSpPr>
        <p:spPr>
          <a:xfrm>
            <a:off x="4192555" y="1623189"/>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80" name="文本框 79">
            <a:extLst>
              <a:ext uri="{FF2B5EF4-FFF2-40B4-BE49-F238E27FC236}">
                <a16:creationId xmlns:a16="http://schemas.microsoft.com/office/drawing/2014/main" id="{98CEE921-D717-F54D-9C1D-F90F120525E7}"/>
              </a:ext>
            </a:extLst>
          </p:cNvPr>
          <p:cNvSpPr txBox="1"/>
          <p:nvPr/>
        </p:nvSpPr>
        <p:spPr>
          <a:xfrm>
            <a:off x="3615889" y="1676828"/>
            <a:ext cx="607343" cy="238848"/>
          </a:xfrm>
          <a:prstGeom prst="rect">
            <a:avLst/>
          </a:prstGeom>
          <a:noFill/>
        </p:spPr>
        <p:txBody>
          <a:bodyPr wrap="square" rtlCol="0">
            <a:spAutoFit/>
          </a:bodyPr>
          <a:lstStyle/>
          <a:p>
            <a:pPr algn="ctr"/>
            <a:r>
              <a:rPr kumimoji="1" lang="zh-CN" altLang="en-US"/>
              <a:t>索引值</a:t>
            </a:r>
          </a:p>
        </p:txBody>
      </p:sp>
      <p:cxnSp>
        <p:nvCxnSpPr>
          <p:cNvPr id="81" name="曲线连接符 80">
            <a:extLst>
              <a:ext uri="{FF2B5EF4-FFF2-40B4-BE49-F238E27FC236}">
                <a16:creationId xmlns:a16="http://schemas.microsoft.com/office/drawing/2014/main" id="{546DB577-ADF8-A844-B02F-0A43821484E7}"/>
              </a:ext>
            </a:extLst>
          </p:cNvPr>
          <p:cNvCxnSpPr>
            <a:cxnSpLocks/>
            <a:stCxn id="79" idx="2"/>
            <a:endCxn id="37" idx="3"/>
          </p:cNvCxnSpPr>
          <p:nvPr/>
        </p:nvCxnSpPr>
        <p:spPr>
          <a:xfrm rot="5400000">
            <a:off x="3600730" y="2171489"/>
            <a:ext cx="1038968" cy="650512"/>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BA19ECDE-2DB9-0143-A9D6-0BCB97B627A6}"/>
              </a:ext>
            </a:extLst>
          </p:cNvPr>
          <p:cNvCxnSpPr>
            <a:cxnSpLocks/>
            <a:stCxn id="77" idx="2"/>
            <a:endCxn id="79" idx="0"/>
          </p:cNvCxnSpPr>
          <p:nvPr/>
        </p:nvCxnSpPr>
        <p:spPr>
          <a:xfrm>
            <a:off x="4445470" y="1323780"/>
            <a:ext cx="0" cy="2994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圆角矩形 86">
            <a:extLst>
              <a:ext uri="{FF2B5EF4-FFF2-40B4-BE49-F238E27FC236}">
                <a16:creationId xmlns:a16="http://schemas.microsoft.com/office/drawing/2014/main" id="{53FC7874-7C9F-FF46-9D43-EC727767A8FF}"/>
              </a:ext>
            </a:extLst>
          </p:cNvPr>
          <p:cNvSpPr/>
          <p:nvPr/>
        </p:nvSpPr>
        <p:spPr>
          <a:xfrm>
            <a:off x="3644196" y="824112"/>
            <a:ext cx="1197490" cy="1519612"/>
          </a:xfrm>
          <a:prstGeom prst="roundRect">
            <a:avLst>
              <a:gd name="adj" fmla="val 53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8" name="文本框 87">
            <a:extLst>
              <a:ext uri="{FF2B5EF4-FFF2-40B4-BE49-F238E27FC236}">
                <a16:creationId xmlns:a16="http://schemas.microsoft.com/office/drawing/2014/main" id="{AE99E65E-D930-0840-A33C-78A9B7BD4030}"/>
              </a:ext>
            </a:extLst>
          </p:cNvPr>
          <p:cNvSpPr txBox="1"/>
          <p:nvPr/>
        </p:nvSpPr>
        <p:spPr>
          <a:xfrm>
            <a:off x="3648053" y="559171"/>
            <a:ext cx="1197490" cy="238848"/>
          </a:xfrm>
          <a:prstGeom prst="rect">
            <a:avLst/>
          </a:prstGeom>
          <a:noFill/>
        </p:spPr>
        <p:txBody>
          <a:bodyPr wrap="square" rtlCol="0">
            <a:spAutoFit/>
          </a:bodyPr>
          <a:lstStyle/>
          <a:p>
            <a:pPr algn="ctr"/>
            <a:r>
              <a:rPr kumimoji="1" lang="zh-CN" altLang="en-US"/>
              <a:t>抽奖</a:t>
            </a:r>
          </a:p>
        </p:txBody>
      </p:sp>
      <p:sp>
        <p:nvSpPr>
          <p:cNvPr id="89" name="文本框 88">
            <a:extLst>
              <a:ext uri="{FF2B5EF4-FFF2-40B4-BE49-F238E27FC236}">
                <a16:creationId xmlns:a16="http://schemas.microsoft.com/office/drawing/2014/main" id="{3508A18B-45BA-FA46-AFA2-ACD5741C4EC6}"/>
              </a:ext>
            </a:extLst>
          </p:cNvPr>
          <p:cNvSpPr txBox="1"/>
          <p:nvPr/>
        </p:nvSpPr>
        <p:spPr>
          <a:xfrm>
            <a:off x="4020110" y="1361268"/>
            <a:ext cx="678274" cy="184666"/>
          </a:xfrm>
          <a:prstGeom prst="rect">
            <a:avLst/>
          </a:prstGeom>
          <a:noFill/>
        </p:spPr>
        <p:txBody>
          <a:bodyPr wrap="square" rtlCol="0">
            <a:spAutoFit/>
          </a:bodyPr>
          <a:lstStyle/>
          <a:p>
            <a:r>
              <a:rPr kumimoji="1" lang="zh-CN" altLang="en-US" sz="600"/>
              <a:t>斐波那契</a:t>
            </a:r>
          </a:p>
        </p:txBody>
      </p:sp>
      <p:sp>
        <p:nvSpPr>
          <p:cNvPr id="90" name="文本框 89">
            <a:extLst>
              <a:ext uri="{FF2B5EF4-FFF2-40B4-BE49-F238E27FC236}">
                <a16:creationId xmlns:a16="http://schemas.microsoft.com/office/drawing/2014/main" id="{8388ECCF-D08C-9443-BE3F-25E80B14BBBF}"/>
              </a:ext>
            </a:extLst>
          </p:cNvPr>
          <p:cNvSpPr txBox="1"/>
          <p:nvPr/>
        </p:nvSpPr>
        <p:spPr>
          <a:xfrm>
            <a:off x="3852042" y="2550478"/>
            <a:ext cx="914400" cy="238848"/>
          </a:xfrm>
          <a:prstGeom prst="rect">
            <a:avLst/>
          </a:prstGeom>
          <a:noFill/>
        </p:spPr>
        <p:txBody>
          <a:bodyPr wrap="square" rtlCol="0">
            <a:spAutoFit/>
          </a:bodyPr>
          <a:lstStyle/>
          <a:p>
            <a:r>
              <a:rPr kumimoji="1" lang="en-US" altLang="zh-CN"/>
              <a:t>O(1)</a:t>
            </a:r>
            <a:endParaRPr kumimoji="1" lang="zh-CN" altLang="en-US"/>
          </a:p>
        </p:txBody>
      </p:sp>
    </p:spTree>
    <p:extLst>
      <p:ext uri="{BB962C8B-B14F-4D97-AF65-F5344CB8AC3E}">
        <p14:creationId xmlns:p14="http://schemas.microsoft.com/office/powerpoint/2010/main" val="307589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代码实现</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5972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06</a:t>
            </a:r>
            <a:r>
              <a:rPr lang="zh-CN" altLang="en-US" sz="2000"/>
              <a:t>节：模板模式处理抽奖流程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基于模板设计模式，规范化抽奖执行流程。包括：提取抽象类、编排模板流程、定义抽象方法、执行抽奖策略、扣减中奖库存、包装返回结果等，并基于</a:t>
            </a:r>
            <a:r>
              <a:rPr lang="en" altLang="zh-CN" sz="800"/>
              <a:t>P3C</a:t>
            </a:r>
            <a:r>
              <a:rPr lang="zh-CN" altLang="en-US" sz="800"/>
              <a:t>标准完善本次开发涉及到的代码规范化处理。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26672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127440B8-962A-9246-BA74-1E648EACCC1B}"/>
              </a:ext>
            </a:extLst>
          </p:cNvPr>
          <p:cNvSpPr/>
          <p:nvPr/>
        </p:nvSpPr>
        <p:spPr>
          <a:xfrm>
            <a:off x="420675" y="1617305"/>
            <a:ext cx="1119673"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模板标准</a:t>
            </a:r>
            <a:endParaRPr kumimoji="1" lang="en-US" altLang="zh-CN">
              <a:solidFill>
                <a:schemeClr val="bg1"/>
              </a:solidFill>
            </a:endParaRPr>
          </a:p>
          <a:p>
            <a:pPr algn="ctr"/>
            <a:r>
              <a:rPr kumimoji="1" lang="zh-CN" altLang="en-US">
                <a:solidFill>
                  <a:schemeClr val="bg1"/>
                </a:solidFill>
              </a:rPr>
              <a:t>接口方法</a:t>
            </a:r>
          </a:p>
        </p:txBody>
      </p:sp>
      <p:sp>
        <p:nvSpPr>
          <p:cNvPr id="3" name="圆角矩形 2">
            <a:extLst>
              <a:ext uri="{FF2B5EF4-FFF2-40B4-BE49-F238E27FC236}">
                <a16:creationId xmlns:a16="http://schemas.microsoft.com/office/drawing/2014/main" id="{FF2CE1DB-A381-DE41-A336-E888D8EBF147}"/>
              </a:ext>
            </a:extLst>
          </p:cNvPr>
          <p:cNvSpPr/>
          <p:nvPr/>
        </p:nvSpPr>
        <p:spPr>
          <a:xfrm>
            <a:off x="420676" y="2210770"/>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1</a:t>
            </a:r>
            <a:endParaRPr kumimoji="1" lang="zh-CN" altLang="en-US">
              <a:solidFill>
                <a:schemeClr val="tx1"/>
              </a:solidFill>
            </a:endParaRPr>
          </a:p>
        </p:txBody>
      </p:sp>
      <p:sp>
        <p:nvSpPr>
          <p:cNvPr id="4" name="圆角矩形 3">
            <a:extLst>
              <a:ext uri="{FF2B5EF4-FFF2-40B4-BE49-F238E27FC236}">
                <a16:creationId xmlns:a16="http://schemas.microsoft.com/office/drawing/2014/main" id="{1E0C0752-F295-DB40-A175-A4FCE10D4C77}"/>
              </a:ext>
            </a:extLst>
          </p:cNvPr>
          <p:cNvSpPr/>
          <p:nvPr/>
        </p:nvSpPr>
        <p:spPr>
          <a:xfrm>
            <a:off x="420676" y="2642504"/>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2</a:t>
            </a:r>
            <a:endParaRPr kumimoji="1" lang="zh-CN" altLang="en-US">
              <a:solidFill>
                <a:schemeClr val="tx1"/>
              </a:solidFill>
            </a:endParaRPr>
          </a:p>
        </p:txBody>
      </p:sp>
      <p:sp>
        <p:nvSpPr>
          <p:cNvPr id="5" name="圆角矩形 4">
            <a:extLst>
              <a:ext uri="{FF2B5EF4-FFF2-40B4-BE49-F238E27FC236}">
                <a16:creationId xmlns:a16="http://schemas.microsoft.com/office/drawing/2014/main" id="{264C2345-E877-C145-BA07-D2C58996B9B9}"/>
              </a:ext>
            </a:extLst>
          </p:cNvPr>
          <p:cNvSpPr/>
          <p:nvPr/>
        </p:nvSpPr>
        <p:spPr>
          <a:xfrm>
            <a:off x="420675" y="3074238"/>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3</a:t>
            </a:r>
            <a:endParaRPr kumimoji="1" lang="zh-CN" altLang="en-US">
              <a:solidFill>
                <a:schemeClr val="tx1"/>
              </a:solidFill>
            </a:endParaRPr>
          </a:p>
        </p:txBody>
      </p:sp>
      <p:sp>
        <p:nvSpPr>
          <p:cNvPr id="6" name="圆角矩形 5">
            <a:extLst>
              <a:ext uri="{FF2B5EF4-FFF2-40B4-BE49-F238E27FC236}">
                <a16:creationId xmlns:a16="http://schemas.microsoft.com/office/drawing/2014/main" id="{AB0B17F4-D6C9-BF41-8D4D-7318DEDC9FFD}"/>
              </a:ext>
            </a:extLst>
          </p:cNvPr>
          <p:cNvSpPr/>
          <p:nvPr/>
        </p:nvSpPr>
        <p:spPr>
          <a:xfrm>
            <a:off x="339809" y="1511557"/>
            <a:ext cx="1281404" cy="1943293"/>
          </a:xfrm>
          <a:prstGeom prst="roundRect">
            <a:avLst>
              <a:gd name="adj" fmla="val 2480"/>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7" name="文本框 6">
            <a:extLst>
              <a:ext uri="{FF2B5EF4-FFF2-40B4-BE49-F238E27FC236}">
                <a16:creationId xmlns:a16="http://schemas.microsoft.com/office/drawing/2014/main" id="{447CA1F4-D28E-B14F-9259-4FB93E73E040}"/>
              </a:ext>
            </a:extLst>
          </p:cNvPr>
          <p:cNvSpPr txBox="1"/>
          <p:nvPr/>
        </p:nvSpPr>
        <p:spPr>
          <a:xfrm>
            <a:off x="339809" y="1255893"/>
            <a:ext cx="1281403" cy="238848"/>
          </a:xfrm>
          <a:prstGeom prst="rect">
            <a:avLst/>
          </a:prstGeom>
          <a:noFill/>
        </p:spPr>
        <p:txBody>
          <a:bodyPr wrap="square" rtlCol="0">
            <a:spAutoFit/>
          </a:bodyPr>
          <a:lstStyle/>
          <a:p>
            <a:pPr algn="ctr"/>
            <a:r>
              <a:rPr kumimoji="1" lang="zh-CN" altLang="en-US"/>
              <a:t>抽象类</a:t>
            </a:r>
          </a:p>
        </p:txBody>
      </p:sp>
      <p:sp>
        <p:nvSpPr>
          <p:cNvPr id="8" name="圆角矩形 7">
            <a:extLst>
              <a:ext uri="{FF2B5EF4-FFF2-40B4-BE49-F238E27FC236}">
                <a16:creationId xmlns:a16="http://schemas.microsoft.com/office/drawing/2014/main" id="{90E09531-CC21-AE46-B372-5A6625973467}"/>
              </a:ext>
            </a:extLst>
          </p:cNvPr>
          <p:cNvSpPr/>
          <p:nvPr/>
        </p:nvSpPr>
        <p:spPr>
          <a:xfrm>
            <a:off x="420675" y="932431"/>
            <a:ext cx="877077"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支持类</a:t>
            </a:r>
            <a:endParaRPr kumimoji="1" lang="en-US" altLang="zh-CN">
              <a:solidFill>
                <a:schemeClr val="bg1"/>
              </a:solidFill>
            </a:endParaRPr>
          </a:p>
          <a:p>
            <a:pPr algn="ctr"/>
            <a:r>
              <a:rPr kumimoji="1" lang="zh-CN" altLang="en-US">
                <a:solidFill>
                  <a:schemeClr val="bg1"/>
                </a:solidFill>
              </a:rPr>
              <a:t>数据</a:t>
            </a:r>
            <a:r>
              <a:rPr kumimoji="1" lang="en-US" altLang="zh-CN">
                <a:solidFill>
                  <a:schemeClr val="bg1"/>
                </a:solidFill>
              </a:rPr>
              <a:t>&amp;</a:t>
            </a:r>
            <a:r>
              <a:rPr kumimoji="1" lang="zh-CN" altLang="en-US">
                <a:solidFill>
                  <a:schemeClr val="bg1"/>
                </a:solidFill>
              </a:rPr>
              <a:t>配置</a:t>
            </a:r>
          </a:p>
        </p:txBody>
      </p:sp>
      <p:sp>
        <p:nvSpPr>
          <p:cNvPr id="9" name="圆角矩形 8">
            <a:extLst>
              <a:ext uri="{FF2B5EF4-FFF2-40B4-BE49-F238E27FC236}">
                <a16:creationId xmlns:a16="http://schemas.microsoft.com/office/drawing/2014/main" id="{59D888D5-FCD7-A44E-AA38-98E2862118F0}"/>
              </a:ext>
            </a:extLst>
          </p:cNvPr>
          <p:cNvSpPr/>
          <p:nvPr/>
        </p:nvSpPr>
        <p:spPr>
          <a:xfrm>
            <a:off x="420673" y="379445"/>
            <a:ext cx="1119673" cy="323462"/>
          </a:xfrm>
          <a:prstGeom prst="roundRect">
            <a:avLst>
              <a:gd name="adj" fmla="val 1155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接口方法类</a:t>
            </a:r>
          </a:p>
        </p:txBody>
      </p:sp>
      <p:cxnSp>
        <p:nvCxnSpPr>
          <p:cNvPr id="10" name="直线箭头连接符 9">
            <a:extLst>
              <a:ext uri="{FF2B5EF4-FFF2-40B4-BE49-F238E27FC236}">
                <a16:creationId xmlns:a16="http://schemas.microsoft.com/office/drawing/2014/main" id="{10129FFD-41F2-0C42-84B1-91C2AC46C8A4}"/>
              </a:ext>
            </a:extLst>
          </p:cNvPr>
          <p:cNvCxnSpPr>
            <a:cxnSpLocks/>
          </p:cNvCxnSpPr>
          <p:nvPr/>
        </p:nvCxnSpPr>
        <p:spPr>
          <a:xfrm>
            <a:off x="601066" y="1265214"/>
            <a:ext cx="0" cy="35209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F094317F-4E45-7E4D-8C6E-29B41127689C}"/>
              </a:ext>
            </a:extLst>
          </p:cNvPr>
          <p:cNvCxnSpPr>
            <a:cxnSpLocks/>
          </p:cNvCxnSpPr>
          <p:nvPr/>
        </p:nvCxnSpPr>
        <p:spPr>
          <a:xfrm>
            <a:off x="1394168" y="702907"/>
            <a:ext cx="0" cy="90507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左大括号 14">
            <a:extLst>
              <a:ext uri="{FF2B5EF4-FFF2-40B4-BE49-F238E27FC236}">
                <a16:creationId xmlns:a16="http://schemas.microsoft.com/office/drawing/2014/main" id="{3133ACA6-5DB3-1D42-8818-A3FAA256A3C4}"/>
              </a:ext>
            </a:extLst>
          </p:cNvPr>
          <p:cNvSpPr/>
          <p:nvPr/>
        </p:nvSpPr>
        <p:spPr>
          <a:xfrm>
            <a:off x="245044" y="932431"/>
            <a:ext cx="90132" cy="1008336"/>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58CC36D6-DE1F-7144-BCF3-C25D96E4AF77}"/>
              </a:ext>
            </a:extLst>
          </p:cNvPr>
          <p:cNvSpPr txBox="1"/>
          <p:nvPr/>
        </p:nvSpPr>
        <p:spPr>
          <a:xfrm>
            <a:off x="0" y="1094162"/>
            <a:ext cx="294143" cy="678391"/>
          </a:xfrm>
          <a:prstGeom prst="rect">
            <a:avLst/>
          </a:prstGeom>
          <a:noFill/>
        </p:spPr>
        <p:txBody>
          <a:bodyPr wrap="square" rtlCol="0">
            <a:spAutoFit/>
          </a:bodyPr>
          <a:lstStyle/>
          <a:p>
            <a:r>
              <a:rPr kumimoji="1" lang="zh-CN" altLang="en-US">
                <a:solidFill>
                  <a:srgbClr val="00B0F0"/>
                </a:solidFill>
              </a:rPr>
              <a:t>职</a:t>
            </a:r>
            <a:endParaRPr kumimoji="1" lang="en-US" altLang="zh-CN">
              <a:solidFill>
                <a:srgbClr val="00B0F0"/>
              </a:solidFill>
            </a:endParaRPr>
          </a:p>
          <a:p>
            <a:r>
              <a:rPr kumimoji="1" lang="zh-CN" altLang="en-US">
                <a:solidFill>
                  <a:srgbClr val="00B0F0"/>
                </a:solidFill>
              </a:rPr>
              <a:t>责</a:t>
            </a:r>
            <a:endParaRPr kumimoji="1" lang="en-US" altLang="zh-CN">
              <a:solidFill>
                <a:srgbClr val="00B0F0"/>
              </a:solidFill>
            </a:endParaRPr>
          </a:p>
          <a:p>
            <a:r>
              <a:rPr kumimoji="1" lang="zh-CN" altLang="en-US">
                <a:solidFill>
                  <a:srgbClr val="00B0F0"/>
                </a:solidFill>
              </a:rPr>
              <a:t>分</a:t>
            </a:r>
            <a:endParaRPr kumimoji="1" lang="en-US" altLang="zh-CN">
              <a:solidFill>
                <a:srgbClr val="00B0F0"/>
              </a:solidFill>
            </a:endParaRPr>
          </a:p>
          <a:p>
            <a:r>
              <a:rPr kumimoji="1" lang="zh-CN" altLang="en-US">
                <a:solidFill>
                  <a:srgbClr val="00B0F0"/>
                </a:solidFill>
              </a:rPr>
              <a:t>离</a:t>
            </a:r>
          </a:p>
        </p:txBody>
      </p:sp>
      <p:sp>
        <p:nvSpPr>
          <p:cNvPr id="17" name="圆角矩形 16">
            <a:extLst>
              <a:ext uri="{FF2B5EF4-FFF2-40B4-BE49-F238E27FC236}">
                <a16:creationId xmlns:a16="http://schemas.microsoft.com/office/drawing/2014/main" id="{C185CF68-813F-524A-815D-44A94C9954B2}"/>
              </a:ext>
            </a:extLst>
          </p:cNvPr>
          <p:cNvSpPr/>
          <p:nvPr/>
        </p:nvSpPr>
        <p:spPr>
          <a:xfrm>
            <a:off x="2215264" y="2210770"/>
            <a:ext cx="765110"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功能支撑</a:t>
            </a:r>
          </a:p>
        </p:txBody>
      </p:sp>
      <p:sp>
        <p:nvSpPr>
          <p:cNvPr id="18" name="圆角矩形 17">
            <a:extLst>
              <a:ext uri="{FF2B5EF4-FFF2-40B4-BE49-F238E27FC236}">
                <a16:creationId xmlns:a16="http://schemas.microsoft.com/office/drawing/2014/main" id="{90588D12-3A47-BA41-AE32-B41C6317D2D9}"/>
              </a:ext>
            </a:extLst>
          </p:cNvPr>
          <p:cNvSpPr/>
          <p:nvPr/>
        </p:nvSpPr>
        <p:spPr>
          <a:xfrm>
            <a:off x="2215264" y="2642504"/>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2</a:t>
            </a:r>
          </a:p>
          <a:p>
            <a:pPr algn="ctr"/>
            <a:r>
              <a:rPr kumimoji="1" lang="zh-CN" altLang="en-US">
                <a:solidFill>
                  <a:schemeClr val="bg1"/>
                </a:solidFill>
              </a:rPr>
              <a:t>实现方法</a:t>
            </a:r>
          </a:p>
        </p:txBody>
      </p:sp>
      <p:sp>
        <p:nvSpPr>
          <p:cNvPr id="19" name="圆角矩形 18">
            <a:extLst>
              <a:ext uri="{FF2B5EF4-FFF2-40B4-BE49-F238E27FC236}">
                <a16:creationId xmlns:a16="http://schemas.microsoft.com/office/drawing/2014/main" id="{BA06272C-AFA1-0648-9130-06B45A8048F2}"/>
              </a:ext>
            </a:extLst>
          </p:cNvPr>
          <p:cNvSpPr/>
          <p:nvPr/>
        </p:nvSpPr>
        <p:spPr>
          <a:xfrm>
            <a:off x="2215264" y="3074238"/>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3</a:t>
            </a:r>
          </a:p>
          <a:p>
            <a:pPr algn="ctr"/>
            <a:r>
              <a:rPr kumimoji="1" lang="zh-CN" altLang="en-US">
                <a:solidFill>
                  <a:schemeClr val="bg1"/>
                </a:solidFill>
              </a:rPr>
              <a:t>实现方法</a:t>
            </a:r>
          </a:p>
        </p:txBody>
      </p:sp>
      <p:cxnSp>
        <p:nvCxnSpPr>
          <p:cNvPr id="20" name="直线箭头连接符 19">
            <a:extLst>
              <a:ext uri="{FF2B5EF4-FFF2-40B4-BE49-F238E27FC236}">
                <a16:creationId xmlns:a16="http://schemas.microsoft.com/office/drawing/2014/main" id="{9D026A83-D73E-394A-9E1E-923B8719D433}"/>
              </a:ext>
            </a:extLst>
          </p:cNvPr>
          <p:cNvCxnSpPr>
            <a:cxnSpLocks/>
            <a:stCxn id="3" idx="3"/>
            <a:endCxn id="17" idx="1"/>
          </p:cNvCxnSpPr>
          <p:nvPr/>
        </p:nvCxnSpPr>
        <p:spPr>
          <a:xfrm>
            <a:off x="1185786" y="2372501"/>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80FB4995-6573-5E48-9B96-9E3F67CD40F5}"/>
              </a:ext>
            </a:extLst>
          </p:cNvPr>
          <p:cNvCxnSpPr>
            <a:cxnSpLocks/>
            <a:stCxn id="4" idx="3"/>
            <a:endCxn id="18" idx="1"/>
          </p:cNvCxnSpPr>
          <p:nvPr/>
        </p:nvCxnSpPr>
        <p:spPr>
          <a:xfrm>
            <a:off x="1185786" y="2804235"/>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9D03BBA9-ACEA-DC48-B2FC-7E85F671B7E8}"/>
              </a:ext>
            </a:extLst>
          </p:cNvPr>
          <p:cNvCxnSpPr>
            <a:cxnSpLocks/>
            <a:stCxn id="5" idx="3"/>
            <a:endCxn id="19" idx="1"/>
          </p:cNvCxnSpPr>
          <p:nvPr/>
        </p:nvCxnSpPr>
        <p:spPr>
          <a:xfrm>
            <a:off x="1185785" y="3235969"/>
            <a:ext cx="1029479"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曲线连接符 28">
            <a:extLst>
              <a:ext uri="{FF2B5EF4-FFF2-40B4-BE49-F238E27FC236}">
                <a16:creationId xmlns:a16="http://schemas.microsoft.com/office/drawing/2014/main" id="{7C009449-8649-7246-B867-9C1C7EC8EEC3}"/>
              </a:ext>
            </a:extLst>
          </p:cNvPr>
          <p:cNvCxnSpPr>
            <a:cxnSpLocks/>
            <a:stCxn id="8" idx="3"/>
            <a:endCxn id="17" idx="0"/>
          </p:cNvCxnSpPr>
          <p:nvPr/>
        </p:nvCxnSpPr>
        <p:spPr>
          <a:xfrm>
            <a:off x="1297752" y="1094162"/>
            <a:ext cx="1300067" cy="1116608"/>
          </a:xfrm>
          <a:prstGeom prst="curvedConnector2">
            <a:avLst/>
          </a:prstGeom>
          <a:ln>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E9C32EE0-6949-614D-B726-681A9043076C}"/>
              </a:ext>
            </a:extLst>
          </p:cNvPr>
          <p:cNvPicPr>
            <a:picLocks noChangeAspect="1"/>
          </p:cNvPicPr>
          <p:nvPr/>
        </p:nvPicPr>
        <p:blipFill>
          <a:blip r:embed="rId2"/>
          <a:stretch>
            <a:fillRect/>
          </a:stretch>
        </p:blipFill>
        <p:spPr>
          <a:xfrm>
            <a:off x="2594707" y="7386"/>
            <a:ext cx="2439386" cy="1982002"/>
          </a:xfrm>
          <a:prstGeom prst="rect">
            <a:avLst/>
          </a:prstGeom>
          <a:ln w="6350">
            <a:solidFill>
              <a:schemeClr val="bg1">
                <a:lumMod val="65000"/>
              </a:schemeClr>
            </a:solidFill>
          </a:ln>
        </p:spPr>
      </p:pic>
      <p:sp>
        <p:nvSpPr>
          <p:cNvPr id="33" name="文本框 32">
            <a:extLst>
              <a:ext uri="{FF2B5EF4-FFF2-40B4-BE49-F238E27FC236}">
                <a16:creationId xmlns:a16="http://schemas.microsoft.com/office/drawing/2014/main" id="{7839D589-E25B-E74C-8383-998DCFDAC83A}"/>
              </a:ext>
            </a:extLst>
          </p:cNvPr>
          <p:cNvSpPr txBox="1"/>
          <p:nvPr/>
        </p:nvSpPr>
        <p:spPr>
          <a:xfrm>
            <a:off x="2594707" y="0"/>
            <a:ext cx="914400" cy="238848"/>
          </a:xfrm>
          <a:prstGeom prst="rect">
            <a:avLst/>
          </a:prstGeom>
          <a:noFill/>
        </p:spPr>
        <p:txBody>
          <a:bodyPr wrap="square" rtlCol="0">
            <a:spAutoFit/>
          </a:bodyPr>
          <a:lstStyle/>
          <a:p>
            <a:r>
              <a:rPr kumimoji="1" lang="zh-CN" altLang="en-US"/>
              <a:t>抽奖模板模式</a:t>
            </a:r>
          </a:p>
        </p:txBody>
      </p:sp>
      <p:sp>
        <p:nvSpPr>
          <p:cNvPr id="34" name="文本框 33">
            <a:extLst>
              <a:ext uri="{FF2B5EF4-FFF2-40B4-BE49-F238E27FC236}">
                <a16:creationId xmlns:a16="http://schemas.microsoft.com/office/drawing/2014/main" id="{CAC4FC8D-3095-6143-AC1F-EBE6BD78CB04}"/>
              </a:ext>
            </a:extLst>
          </p:cNvPr>
          <p:cNvSpPr txBox="1"/>
          <p:nvPr/>
        </p:nvSpPr>
        <p:spPr>
          <a:xfrm>
            <a:off x="3904291" y="1953770"/>
            <a:ext cx="1430691" cy="385362"/>
          </a:xfrm>
          <a:prstGeom prst="rect">
            <a:avLst/>
          </a:prstGeom>
          <a:noFill/>
        </p:spPr>
        <p:txBody>
          <a:bodyPr wrap="square" rtlCol="0">
            <a:spAutoFit/>
          </a:bodyPr>
          <a:lstStyle/>
          <a:p>
            <a:r>
              <a:rPr kumimoji="1" lang="zh-CN" altLang="en-US"/>
              <a:t>分离 </a:t>
            </a:r>
            <a:r>
              <a:rPr kumimoji="1" lang="en-US" altLang="zh-CN"/>
              <a:t>·</a:t>
            </a:r>
            <a:r>
              <a:rPr kumimoji="1" lang="zh-CN" altLang="en-US"/>
              <a:t> 瘦身 </a:t>
            </a:r>
            <a:r>
              <a:rPr kumimoji="1" lang="en-US" altLang="zh-CN"/>
              <a:t>·</a:t>
            </a:r>
            <a:r>
              <a:rPr kumimoji="1" lang="zh-CN" altLang="en-US"/>
              <a:t> 就近</a:t>
            </a:r>
            <a:endParaRPr kumimoji="1" lang="en-US" altLang="zh-CN"/>
          </a:p>
          <a:p>
            <a:endParaRPr kumimoji="1" lang="en-US" altLang="zh-CN"/>
          </a:p>
        </p:txBody>
      </p:sp>
      <p:sp>
        <p:nvSpPr>
          <p:cNvPr id="35" name="右大括号 34">
            <a:extLst>
              <a:ext uri="{FF2B5EF4-FFF2-40B4-BE49-F238E27FC236}">
                <a16:creationId xmlns:a16="http://schemas.microsoft.com/office/drawing/2014/main" id="{BDD7826C-3D58-1446-8C8B-85949E6D039D}"/>
              </a:ext>
            </a:extLst>
          </p:cNvPr>
          <p:cNvSpPr/>
          <p:nvPr/>
        </p:nvSpPr>
        <p:spPr>
          <a:xfrm>
            <a:off x="3001376" y="2642504"/>
            <a:ext cx="101061" cy="755196"/>
          </a:xfrm>
          <a:prstGeom prst="righ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91E439D5-348D-7C44-8762-50D9FA3DB077}"/>
              </a:ext>
            </a:extLst>
          </p:cNvPr>
          <p:cNvSpPr txBox="1"/>
          <p:nvPr/>
        </p:nvSpPr>
        <p:spPr>
          <a:xfrm>
            <a:off x="3102437" y="2900678"/>
            <a:ext cx="1120328" cy="238848"/>
          </a:xfrm>
          <a:prstGeom prst="rect">
            <a:avLst/>
          </a:prstGeom>
          <a:noFill/>
        </p:spPr>
        <p:txBody>
          <a:bodyPr wrap="square" rtlCol="0">
            <a:spAutoFit/>
          </a:bodyPr>
          <a:lstStyle/>
          <a:p>
            <a:r>
              <a:rPr kumimoji="1" lang="zh-CN" altLang="en-US"/>
              <a:t>交给业务实现类</a:t>
            </a:r>
          </a:p>
        </p:txBody>
      </p:sp>
    </p:spTree>
    <p:extLst>
      <p:ext uri="{BB962C8B-B14F-4D97-AF65-F5344CB8AC3E}">
        <p14:creationId xmlns:p14="http://schemas.microsoft.com/office/powerpoint/2010/main" val="318549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07</a:t>
            </a:r>
            <a:r>
              <a:rPr lang="zh-CN" altLang="en-US" sz="2000"/>
              <a:t>节：简单工厂搭建发奖领域</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运用简单工厂设计模式，在 </a:t>
            </a:r>
            <a:r>
              <a:rPr lang="en" altLang="zh-CN" sz="800"/>
              <a:t>domain/award </a:t>
            </a:r>
            <a:r>
              <a:rPr lang="zh-CN" altLang="en-US" sz="800"/>
              <a:t>搭建发奖领域服务。运用简单工厂设计模式，搭建发奖领域服务。介绍：定义一个创建对象的接口，让其子类自己决定实例化哪一个工厂类，工厂模式使其创建过程延迟到子类进行。</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0584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2362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6F0C3FB-443F-B440-A1D2-D6D1AF03B9CC}"/>
              </a:ext>
            </a:extLst>
          </p:cNvPr>
          <p:cNvSpPr/>
          <p:nvPr/>
        </p:nvSpPr>
        <p:spPr>
          <a:xfrm>
            <a:off x="1275184" y="273698"/>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A</a:t>
            </a:r>
          </a:p>
          <a:p>
            <a:pPr algn="ctr"/>
            <a:r>
              <a:rPr kumimoji="1" lang="zh-CN" altLang="en-US">
                <a:solidFill>
                  <a:schemeClr val="bg1"/>
                </a:solidFill>
              </a:rPr>
              <a:t>发货方法</a:t>
            </a:r>
          </a:p>
        </p:txBody>
      </p:sp>
      <p:sp>
        <p:nvSpPr>
          <p:cNvPr id="3" name="圆角矩形 2">
            <a:extLst>
              <a:ext uri="{FF2B5EF4-FFF2-40B4-BE49-F238E27FC236}">
                <a16:creationId xmlns:a16="http://schemas.microsoft.com/office/drawing/2014/main" id="{CDB31575-33C4-F941-9C43-3E511139D40F}"/>
              </a:ext>
            </a:extLst>
          </p:cNvPr>
          <p:cNvSpPr/>
          <p:nvPr/>
        </p:nvSpPr>
        <p:spPr>
          <a:xfrm>
            <a:off x="1275184" y="661889"/>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B</a:t>
            </a:r>
          </a:p>
          <a:p>
            <a:pPr algn="ctr"/>
            <a:r>
              <a:rPr kumimoji="1" lang="zh-CN" altLang="en-US">
                <a:solidFill>
                  <a:schemeClr val="bg1"/>
                </a:solidFill>
              </a:rPr>
              <a:t>发货方法</a:t>
            </a:r>
          </a:p>
        </p:txBody>
      </p:sp>
      <p:sp>
        <p:nvSpPr>
          <p:cNvPr id="4" name="圆角矩形 3">
            <a:extLst>
              <a:ext uri="{FF2B5EF4-FFF2-40B4-BE49-F238E27FC236}">
                <a16:creationId xmlns:a16="http://schemas.microsoft.com/office/drawing/2014/main" id="{584505DD-F65F-E447-9E65-4D2103B8A437}"/>
              </a:ext>
            </a:extLst>
          </p:cNvPr>
          <p:cNvSpPr/>
          <p:nvPr/>
        </p:nvSpPr>
        <p:spPr>
          <a:xfrm>
            <a:off x="1275183" y="1050080"/>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C</a:t>
            </a:r>
          </a:p>
          <a:p>
            <a:pPr algn="ctr"/>
            <a:r>
              <a:rPr kumimoji="1" lang="zh-CN" altLang="en-US">
                <a:solidFill>
                  <a:schemeClr val="bg1"/>
                </a:solidFill>
              </a:rPr>
              <a:t>发货方法</a:t>
            </a:r>
          </a:p>
        </p:txBody>
      </p:sp>
      <p:sp>
        <p:nvSpPr>
          <p:cNvPr id="6" name="圆角矩形 5">
            <a:extLst>
              <a:ext uri="{FF2B5EF4-FFF2-40B4-BE49-F238E27FC236}">
                <a16:creationId xmlns:a16="http://schemas.microsoft.com/office/drawing/2014/main" id="{7DF19D7F-5E2A-1347-8D19-0E5EF0E96A3C}"/>
              </a:ext>
            </a:extLst>
          </p:cNvPr>
          <p:cNvSpPr/>
          <p:nvPr/>
        </p:nvSpPr>
        <p:spPr>
          <a:xfrm>
            <a:off x="357674" y="572278"/>
            <a:ext cx="469642" cy="477802"/>
          </a:xfrm>
          <a:prstGeom prst="roundRect">
            <a:avLst>
              <a:gd name="adj" fmla="val 8176"/>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发货</a:t>
            </a:r>
            <a:endParaRPr kumimoji="1" lang="en-US" altLang="zh-CN">
              <a:solidFill>
                <a:srgbClr val="006666"/>
              </a:solidFill>
            </a:endParaRPr>
          </a:p>
          <a:p>
            <a:pPr algn="ctr"/>
            <a:r>
              <a:rPr kumimoji="1" lang="zh-CN" altLang="en-US">
                <a:solidFill>
                  <a:srgbClr val="006666"/>
                </a:solidFill>
              </a:rPr>
              <a:t>接口</a:t>
            </a:r>
          </a:p>
        </p:txBody>
      </p:sp>
      <p:cxnSp>
        <p:nvCxnSpPr>
          <p:cNvPr id="7" name="直线箭头连接符 6">
            <a:extLst>
              <a:ext uri="{FF2B5EF4-FFF2-40B4-BE49-F238E27FC236}">
                <a16:creationId xmlns:a16="http://schemas.microsoft.com/office/drawing/2014/main" id="{386F7D5D-E10E-9A47-AD4C-2D3FBCB8B52D}"/>
              </a:ext>
            </a:extLst>
          </p:cNvPr>
          <p:cNvCxnSpPr>
            <a:cxnSpLocks/>
            <a:stCxn id="6" idx="3"/>
            <a:endCxn id="3" idx="1"/>
          </p:cNvCxnSpPr>
          <p:nvPr/>
        </p:nvCxnSpPr>
        <p:spPr>
          <a:xfrm>
            <a:off x="827316" y="811179"/>
            <a:ext cx="447868"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D0F99EB6-BF21-FE46-BEAC-28316CAECA4A}"/>
              </a:ext>
            </a:extLst>
          </p:cNvPr>
          <p:cNvCxnSpPr>
            <a:cxnSpLocks/>
            <a:stCxn id="6" idx="3"/>
            <a:endCxn id="2" idx="1"/>
          </p:cNvCxnSpPr>
          <p:nvPr/>
        </p:nvCxnSpPr>
        <p:spPr>
          <a:xfrm flipV="1">
            <a:off x="827316" y="422988"/>
            <a:ext cx="447868"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a:extLst>
              <a:ext uri="{FF2B5EF4-FFF2-40B4-BE49-F238E27FC236}">
                <a16:creationId xmlns:a16="http://schemas.microsoft.com/office/drawing/2014/main" id="{4C5E068C-170F-9B41-AA2A-6D5E5D508DC7}"/>
              </a:ext>
            </a:extLst>
          </p:cNvPr>
          <p:cNvCxnSpPr>
            <a:cxnSpLocks/>
            <a:stCxn id="6" idx="3"/>
            <a:endCxn id="4" idx="1"/>
          </p:cNvCxnSpPr>
          <p:nvPr/>
        </p:nvCxnSpPr>
        <p:spPr>
          <a:xfrm>
            <a:off x="827316" y="811179"/>
            <a:ext cx="447867"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2D566583-8528-444A-8608-34BC8517A623}"/>
              </a:ext>
            </a:extLst>
          </p:cNvPr>
          <p:cNvSpPr/>
          <p:nvPr/>
        </p:nvSpPr>
        <p:spPr>
          <a:xfrm>
            <a:off x="2477507" y="273699"/>
            <a:ext cx="514510" cy="68677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a:t>
            </a:r>
          </a:p>
          <a:p>
            <a:pPr algn="ctr"/>
            <a:r>
              <a:rPr kumimoji="1" lang="zh-CN" altLang="en-US">
                <a:solidFill>
                  <a:srgbClr val="006666"/>
                </a:solidFill>
              </a:rPr>
              <a:t>工</a:t>
            </a:r>
            <a:endParaRPr kumimoji="1" lang="en-US" altLang="zh-CN">
              <a:solidFill>
                <a:srgbClr val="006666"/>
              </a:solidFill>
            </a:endParaRPr>
          </a:p>
          <a:p>
            <a:pPr algn="ctr"/>
            <a:r>
              <a:rPr kumimoji="1" lang="zh-CN" altLang="en-US">
                <a:solidFill>
                  <a:srgbClr val="006666"/>
                </a:solidFill>
              </a:rPr>
              <a:t>厂</a:t>
            </a:r>
          </a:p>
        </p:txBody>
      </p:sp>
      <p:sp>
        <p:nvSpPr>
          <p:cNvPr id="20" name="圆角矩形 19">
            <a:extLst>
              <a:ext uri="{FF2B5EF4-FFF2-40B4-BE49-F238E27FC236}">
                <a16:creationId xmlns:a16="http://schemas.microsoft.com/office/drawing/2014/main" id="{A4532AEC-80CB-DA43-9C64-280FA7B4CE72}"/>
              </a:ext>
            </a:extLst>
          </p:cNvPr>
          <p:cNvSpPr/>
          <p:nvPr/>
        </p:nvSpPr>
        <p:spPr>
          <a:xfrm>
            <a:off x="2477507" y="1050080"/>
            <a:ext cx="514510" cy="29858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配置</a:t>
            </a:r>
          </a:p>
        </p:txBody>
      </p:sp>
      <p:cxnSp>
        <p:nvCxnSpPr>
          <p:cNvPr id="21" name="直线箭头连接符 20">
            <a:extLst>
              <a:ext uri="{FF2B5EF4-FFF2-40B4-BE49-F238E27FC236}">
                <a16:creationId xmlns:a16="http://schemas.microsoft.com/office/drawing/2014/main" id="{775E4727-DDD1-0B45-8246-F260CDCE0B4B}"/>
              </a:ext>
            </a:extLst>
          </p:cNvPr>
          <p:cNvCxnSpPr>
            <a:cxnSpLocks/>
            <a:stCxn id="19" idx="2"/>
            <a:endCxn id="20" idx="0"/>
          </p:cNvCxnSpPr>
          <p:nvPr/>
        </p:nvCxnSpPr>
        <p:spPr>
          <a:xfrm>
            <a:off x="2734762" y="960469"/>
            <a:ext cx="0" cy="8961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4" name="虚尾箭头 23">
            <a:extLst>
              <a:ext uri="{FF2B5EF4-FFF2-40B4-BE49-F238E27FC236}">
                <a16:creationId xmlns:a16="http://schemas.microsoft.com/office/drawing/2014/main" id="{7AFB2C37-D5FB-004E-9761-C48A8AAC3B65}"/>
              </a:ext>
            </a:extLst>
          </p:cNvPr>
          <p:cNvSpPr/>
          <p:nvPr/>
        </p:nvSpPr>
        <p:spPr>
          <a:xfrm rot="10800000">
            <a:off x="3199957" y="467793"/>
            <a:ext cx="272815" cy="298580"/>
          </a:xfrm>
          <a:prstGeom prst="stripedRightArrow">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5" name="文本框 24">
            <a:extLst>
              <a:ext uri="{FF2B5EF4-FFF2-40B4-BE49-F238E27FC236}">
                <a16:creationId xmlns:a16="http://schemas.microsoft.com/office/drawing/2014/main" id="{9C7E9546-7C89-3047-A323-5A8F6B75058C}"/>
              </a:ext>
            </a:extLst>
          </p:cNvPr>
          <p:cNvSpPr txBox="1"/>
          <p:nvPr/>
        </p:nvSpPr>
        <p:spPr>
          <a:xfrm>
            <a:off x="3539413" y="497659"/>
            <a:ext cx="702906" cy="238848"/>
          </a:xfrm>
          <a:prstGeom prst="rect">
            <a:avLst/>
          </a:prstGeom>
          <a:noFill/>
        </p:spPr>
        <p:txBody>
          <a:bodyPr wrap="square" rtlCol="0">
            <a:spAutoFit/>
          </a:bodyPr>
          <a:lstStyle/>
          <a:p>
            <a:r>
              <a:rPr kumimoji="1" lang="zh-CN" altLang="en-US"/>
              <a:t>服务使用</a:t>
            </a:r>
          </a:p>
        </p:txBody>
      </p:sp>
      <p:pic>
        <p:nvPicPr>
          <p:cNvPr id="26" name="图片 25">
            <a:extLst>
              <a:ext uri="{FF2B5EF4-FFF2-40B4-BE49-F238E27FC236}">
                <a16:creationId xmlns:a16="http://schemas.microsoft.com/office/drawing/2014/main" id="{D4B146C0-DB9C-774F-85C9-7B5934AA1F9F}"/>
              </a:ext>
            </a:extLst>
          </p:cNvPr>
          <p:cNvPicPr>
            <a:picLocks noChangeAspect="1"/>
          </p:cNvPicPr>
          <p:nvPr/>
        </p:nvPicPr>
        <p:blipFill>
          <a:blip r:embed="rId2"/>
          <a:stretch>
            <a:fillRect/>
          </a:stretch>
        </p:blipFill>
        <p:spPr>
          <a:xfrm>
            <a:off x="357674" y="1497949"/>
            <a:ext cx="1894816" cy="2030160"/>
          </a:xfrm>
          <a:prstGeom prst="rect">
            <a:avLst/>
          </a:prstGeom>
        </p:spPr>
      </p:pic>
      <p:cxnSp>
        <p:nvCxnSpPr>
          <p:cNvPr id="27" name="直线箭头连接符 26">
            <a:extLst>
              <a:ext uri="{FF2B5EF4-FFF2-40B4-BE49-F238E27FC236}">
                <a16:creationId xmlns:a16="http://schemas.microsoft.com/office/drawing/2014/main" id="{1A86FD64-2F95-2F48-A2BC-299A7A307326}"/>
              </a:ext>
            </a:extLst>
          </p:cNvPr>
          <p:cNvCxnSpPr>
            <a:cxnSpLocks/>
          </p:cNvCxnSpPr>
          <p:nvPr/>
        </p:nvCxnSpPr>
        <p:spPr>
          <a:xfrm flipV="1">
            <a:off x="357674" y="1423277"/>
            <a:ext cx="4682637" cy="29868"/>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66698BD-D1C1-8442-B9D4-49E25DD5E465}"/>
              </a:ext>
            </a:extLst>
          </p:cNvPr>
          <p:cNvSpPr/>
          <p:nvPr/>
        </p:nvSpPr>
        <p:spPr>
          <a:xfrm>
            <a:off x="3199074" y="900057"/>
            <a:ext cx="1841237" cy="523220"/>
          </a:xfrm>
          <a:prstGeom prst="rect">
            <a:avLst/>
          </a:prstGeom>
        </p:spPr>
        <p:txBody>
          <a:bodyPr wrap="square">
            <a:spAutoFit/>
          </a:bodyPr>
          <a:lstStyle/>
          <a:p>
            <a:r>
              <a:rPr lang="zh-CN" altLang="en-US" sz="700" b="0" i="0">
                <a:solidFill>
                  <a:srgbClr val="24292E"/>
                </a:solidFill>
                <a:effectLst/>
                <a:latin typeface="Microsoft YaHei" panose="020B0503020204020204" pitchFamily="34" charset="-122"/>
                <a:ea typeface="Microsoft YaHei" panose="020B0503020204020204" pitchFamily="34" charset="-122"/>
              </a:rPr>
              <a:t>工厂模式又称工厂方法模式，是一种创建型设计模式，其在父类中提供一个创建对象的方法， 允许子类决定实例化对象的类型。</a:t>
            </a:r>
            <a:endParaRPr lang="zh-CN" altLang="en-US" sz="700"/>
          </a:p>
        </p:txBody>
      </p:sp>
      <p:sp>
        <p:nvSpPr>
          <p:cNvPr id="33" name="矩形 32">
            <a:extLst>
              <a:ext uri="{FF2B5EF4-FFF2-40B4-BE49-F238E27FC236}">
                <a16:creationId xmlns:a16="http://schemas.microsoft.com/office/drawing/2014/main" id="{D5EAD3A7-49C5-3F45-A76D-83C6A459E890}"/>
              </a:ext>
            </a:extLst>
          </p:cNvPr>
          <p:cNvSpPr/>
          <p:nvPr/>
        </p:nvSpPr>
        <p:spPr>
          <a:xfrm>
            <a:off x="2216409" y="1721857"/>
            <a:ext cx="2823904" cy="1703993"/>
          </a:xfrm>
          <a:prstGeom prst="rect">
            <a:avLst/>
          </a:prstGeom>
        </p:spPr>
        <p:txBody>
          <a:bodyPr wrap="square">
            <a:spAutoFit/>
          </a:bodyPr>
          <a:lstStyle/>
          <a:p>
            <a:r>
              <a:rPr lang="en" altLang="zh-CN">
                <a:solidFill>
                  <a:srgbClr val="808000"/>
                </a:solidFill>
                <a:effectLst/>
              </a:rPr>
              <a:t>@Service</a:t>
            </a:r>
            <a:br>
              <a:rPr lang="en" altLang="zh-CN">
                <a:solidFill>
                  <a:srgbClr val="808000"/>
                </a:solidFill>
                <a:effectLst/>
              </a:rPr>
            </a:br>
            <a:r>
              <a:rPr lang="en" altLang="zh-CN" b="1">
                <a:solidFill>
                  <a:srgbClr val="000080"/>
                </a:solidFill>
                <a:effectLst/>
              </a:rPr>
              <a:t>public class </a:t>
            </a:r>
            <a:r>
              <a:rPr lang="en" altLang="zh-CN"/>
              <a:t>DistributionGoodsFactory </a:t>
            </a:r>
            <a:r>
              <a:rPr lang="en" altLang="zh-CN" b="1">
                <a:solidFill>
                  <a:srgbClr val="000080"/>
                </a:solidFill>
                <a:effectLst/>
              </a:rPr>
              <a:t>extends </a:t>
            </a:r>
            <a:r>
              <a:rPr lang="en" altLang="zh-CN"/>
              <a:t>GoodsConfig {</a:t>
            </a:r>
            <a:br>
              <a:rPr lang="en" altLang="zh-CN"/>
            </a:br>
            <a:br>
              <a:rPr lang="en" altLang="zh-CN"/>
            </a:br>
            <a:r>
              <a:rPr lang="en" altLang="zh-CN"/>
              <a:t>    </a:t>
            </a:r>
            <a:r>
              <a:rPr lang="en" altLang="zh-CN" b="1">
                <a:solidFill>
                  <a:srgbClr val="000080"/>
                </a:solidFill>
                <a:effectLst/>
              </a:rPr>
              <a:t>public </a:t>
            </a:r>
            <a:r>
              <a:rPr lang="en" altLang="zh-CN"/>
              <a:t>IDistributionGoods getDistributionGoodsService(Integer awardType){</a:t>
            </a:r>
            <a:br>
              <a:rPr lang="en" altLang="zh-CN"/>
            </a:br>
            <a:r>
              <a:rPr lang="en" altLang="zh-CN"/>
              <a:t>        </a:t>
            </a:r>
            <a:r>
              <a:rPr lang="en" altLang="zh-CN" b="1">
                <a:solidFill>
                  <a:srgbClr val="000080"/>
                </a:solidFill>
                <a:effectLst/>
              </a:rPr>
              <a:t>return </a:t>
            </a:r>
            <a:r>
              <a:rPr lang="en" altLang="zh-CN" i="1">
                <a:solidFill>
                  <a:srgbClr val="660E7A"/>
                </a:solidFill>
                <a:effectLst/>
              </a:rPr>
              <a:t>goodsMap</a:t>
            </a:r>
            <a:r>
              <a:rPr lang="en" altLang="zh-CN"/>
              <a:t>.get(awardType);</a:t>
            </a:r>
            <a:br>
              <a:rPr lang="en" altLang="zh-CN"/>
            </a:br>
            <a:r>
              <a:rPr lang="en" altLang="zh-CN"/>
              <a:t>    }</a:t>
            </a:r>
            <a:br>
              <a:rPr lang="en" altLang="zh-CN"/>
            </a:br>
            <a:br>
              <a:rPr lang="en" altLang="zh-CN"/>
            </a:br>
            <a:r>
              <a:rPr lang="en" altLang="zh-CN"/>
              <a:t>}</a:t>
            </a:r>
            <a:endParaRPr lang="zh-CN" altLang="en-US"/>
          </a:p>
        </p:txBody>
      </p:sp>
    </p:spTree>
    <p:extLst>
      <p:ext uri="{BB962C8B-B14F-4D97-AF65-F5344CB8AC3E}">
        <p14:creationId xmlns:p14="http://schemas.microsoft.com/office/powerpoint/2010/main" val="1209257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08</a:t>
            </a:r>
            <a:r>
              <a:rPr lang="zh-CN" altLang="en-US" sz="2000"/>
              <a:t>节：活动领域的配置与状态</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开发活动领域部分功能，包括：活动创建、活动状态变更。主要以 </a:t>
            </a:r>
            <a:r>
              <a:rPr lang="en" altLang="zh-CN" sz="800"/>
              <a:t>domain </a:t>
            </a:r>
            <a:r>
              <a:rPr lang="zh-CN" altLang="en-US" sz="800"/>
              <a:t>领域层下添加 </a:t>
            </a:r>
            <a:r>
              <a:rPr lang="en" altLang="zh-CN" sz="800"/>
              <a:t>activity </a:t>
            </a:r>
            <a:r>
              <a:rPr lang="zh-CN" altLang="en-US" sz="800"/>
              <a:t>为主，并在对应的 </a:t>
            </a:r>
            <a:r>
              <a:rPr lang="en" altLang="zh-CN" sz="800"/>
              <a:t>service </a:t>
            </a:r>
            <a:r>
              <a:rPr lang="zh-CN" altLang="en-US" sz="800"/>
              <a:t>中添加 </a:t>
            </a:r>
            <a:r>
              <a:rPr lang="en" altLang="zh-CN" sz="800"/>
              <a:t>deploy(</a:t>
            </a:r>
            <a:r>
              <a:rPr lang="zh-CN" altLang="en-US" sz="800"/>
              <a:t>创建活动</a:t>
            </a:r>
            <a:r>
              <a:rPr lang="en-US" altLang="zh-CN" sz="800"/>
              <a:t>)</a:t>
            </a:r>
            <a:r>
              <a:rPr lang="zh-CN" altLang="en-US" sz="800"/>
              <a:t>、</a:t>
            </a:r>
            <a:r>
              <a:rPr lang="en" altLang="zh-CN" sz="800"/>
              <a:t>partake(</a:t>
            </a:r>
            <a:r>
              <a:rPr lang="zh-CN" altLang="en-US" sz="800"/>
              <a:t>领取活动，待开发</a:t>
            </a:r>
            <a:r>
              <a:rPr lang="en-US" altLang="zh-CN" sz="800"/>
              <a:t>)</a:t>
            </a:r>
            <a:r>
              <a:rPr lang="zh-CN" altLang="en-US" sz="800"/>
              <a:t>、</a:t>
            </a:r>
            <a:r>
              <a:rPr lang="en" altLang="zh-CN" sz="800"/>
              <a:t>stateflow(</a:t>
            </a:r>
            <a:r>
              <a:rPr lang="zh-CN" altLang="en-US" sz="800"/>
              <a:t>状态流转</a:t>
            </a:r>
            <a:r>
              <a:rPr lang="en-US" altLang="zh-CN" sz="800"/>
              <a:t>) </a:t>
            </a:r>
            <a:r>
              <a:rPr lang="zh-CN" altLang="en-US" sz="800"/>
              <a:t>三个模块。以及调整仓储服务实现到基础层。</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17437"/>
            <a:ext cx="4720168" cy="1277273"/>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85000"/>
                    <a:lumOff val="15000"/>
                  </a:schemeClr>
                </a:solidFill>
              </a:rPr>
              <a:t>按照 </a:t>
            </a:r>
            <a:r>
              <a:rPr lang="en" altLang="zh-CN" sz="700">
                <a:solidFill>
                  <a:schemeClr val="tx1">
                    <a:lumMod val="85000"/>
                    <a:lumOff val="15000"/>
                  </a:schemeClr>
                </a:solidFill>
              </a:rPr>
              <a:t>DDD </a:t>
            </a:r>
            <a:r>
              <a:rPr lang="zh-CN" altLang="en-US" sz="700">
                <a:solidFill>
                  <a:schemeClr val="tx1">
                    <a:lumMod val="85000"/>
                    <a:lumOff val="15000"/>
                  </a:schemeClr>
                </a:solidFill>
              </a:rPr>
              <a:t>模型，</a:t>
            </a:r>
            <a:r>
              <a:rPr lang="zh-CN" altLang="en-US" sz="700">
                <a:solidFill>
                  <a:srgbClr val="FF0000"/>
                </a:solidFill>
              </a:rPr>
              <a:t>调整包引用 </a:t>
            </a:r>
            <a:r>
              <a:rPr lang="en" altLang="zh-CN" sz="700">
                <a:solidFill>
                  <a:srgbClr val="FF0000"/>
                </a:solidFill>
              </a:rPr>
              <a:t>lottery-infrastructure </a:t>
            </a:r>
            <a:r>
              <a:rPr lang="zh-CN" altLang="en-US" sz="700">
                <a:solidFill>
                  <a:srgbClr val="FF0000"/>
                </a:solidFill>
              </a:rPr>
              <a:t>引入 </a:t>
            </a:r>
            <a:r>
              <a:rPr lang="en" altLang="zh-CN" sz="700">
                <a:solidFill>
                  <a:srgbClr val="FF0000"/>
                </a:solidFill>
              </a:rPr>
              <a:t>lottery-domain</a:t>
            </a:r>
            <a:r>
              <a:rPr lang="zh-CN" altLang="en" sz="700">
                <a:solidFill>
                  <a:schemeClr val="tx1">
                    <a:lumMod val="85000"/>
                    <a:lumOff val="15000"/>
                  </a:schemeClr>
                </a:solidFill>
              </a:rPr>
              <a:t>，</a:t>
            </a:r>
            <a:r>
              <a:rPr lang="zh-CN" altLang="en-US" sz="700">
                <a:solidFill>
                  <a:schemeClr val="tx1">
                    <a:lumMod val="85000"/>
                    <a:lumOff val="15000"/>
                  </a:schemeClr>
                </a:solidFill>
              </a:rPr>
              <a:t>调整后效果领域层 </a:t>
            </a:r>
            <a:r>
              <a:rPr lang="en" altLang="zh-CN" sz="700">
                <a:solidFill>
                  <a:schemeClr val="tx1">
                    <a:lumMod val="85000"/>
                    <a:lumOff val="15000"/>
                  </a:schemeClr>
                </a:solidFill>
              </a:rPr>
              <a:t>domain </a:t>
            </a:r>
            <a:r>
              <a:rPr lang="zh-CN" altLang="en-US" sz="700">
                <a:solidFill>
                  <a:schemeClr val="tx1">
                    <a:lumMod val="85000"/>
                    <a:lumOff val="15000"/>
                  </a:schemeClr>
                </a:solidFill>
              </a:rPr>
              <a:t>定义仓储接口，基础层 </a:t>
            </a:r>
            <a:r>
              <a:rPr lang="en" altLang="zh-CN" sz="700">
                <a:solidFill>
                  <a:schemeClr val="tx1">
                    <a:lumMod val="85000"/>
                    <a:lumOff val="15000"/>
                  </a:schemeClr>
                </a:solidFill>
              </a:rPr>
              <a:t>infrastructure </a:t>
            </a:r>
            <a:r>
              <a:rPr lang="zh-CN" altLang="en-US" sz="700">
                <a:solidFill>
                  <a:schemeClr val="tx1">
                    <a:lumMod val="85000"/>
                    <a:lumOff val="15000"/>
                  </a:schemeClr>
                </a:solidFill>
              </a:rPr>
              <a:t>实现仓储接口。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活动领域层需要提供的功能包括：活动创建、活动状态处理和用户领取活动操作，本章节先实现前两个需求，下个章节继续开发其他功能。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活动创建的操作主要会用到事务，因为活动系统提供给运营后台创建活动时，需要包括：活动信息、奖品信息、策略信息、策略明细以及其他额外扩展的内容，这些信息都需要在一个事务下进行落库。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活动状态的审核，</a:t>
            </a:r>
            <a:r>
              <a:rPr lang="en-US" altLang="zh-CN" sz="700">
                <a:solidFill>
                  <a:schemeClr val="tx1">
                    <a:lumMod val="85000"/>
                    <a:lumOff val="15000"/>
                  </a:schemeClr>
                </a:solidFill>
              </a:rPr>
              <a:t>【1</a:t>
            </a:r>
            <a:r>
              <a:rPr lang="zh-CN" altLang="en-US" sz="700">
                <a:solidFill>
                  <a:schemeClr val="tx1">
                    <a:lumMod val="85000"/>
                    <a:lumOff val="15000"/>
                  </a:schemeClr>
                </a:solidFill>
              </a:rPr>
              <a:t>编辑、</a:t>
            </a:r>
            <a:r>
              <a:rPr lang="en-US" altLang="zh-CN" sz="700">
                <a:solidFill>
                  <a:schemeClr val="tx1">
                    <a:lumMod val="85000"/>
                    <a:lumOff val="15000"/>
                  </a:schemeClr>
                </a:solidFill>
              </a:rPr>
              <a:t>2</a:t>
            </a:r>
            <a:r>
              <a:rPr lang="zh-CN" altLang="en-US" sz="700">
                <a:solidFill>
                  <a:schemeClr val="tx1">
                    <a:lumMod val="85000"/>
                    <a:lumOff val="15000"/>
                  </a:schemeClr>
                </a:solidFill>
              </a:rPr>
              <a:t>提审、</a:t>
            </a:r>
            <a:r>
              <a:rPr lang="en-US" altLang="zh-CN" sz="700">
                <a:solidFill>
                  <a:schemeClr val="tx1">
                    <a:lumMod val="85000"/>
                    <a:lumOff val="15000"/>
                  </a:schemeClr>
                </a:solidFill>
              </a:rPr>
              <a:t>3</a:t>
            </a:r>
            <a:r>
              <a:rPr lang="zh-CN" altLang="en-US" sz="700">
                <a:solidFill>
                  <a:schemeClr val="tx1">
                    <a:lumMod val="85000"/>
                    <a:lumOff val="15000"/>
                  </a:schemeClr>
                </a:solidFill>
              </a:rPr>
              <a:t>撤审、</a:t>
            </a:r>
            <a:r>
              <a:rPr lang="en-US" altLang="zh-CN" sz="700">
                <a:solidFill>
                  <a:schemeClr val="tx1">
                    <a:lumMod val="85000"/>
                    <a:lumOff val="15000"/>
                  </a:schemeClr>
                </a:solidFill>
              </a:rPr>
              <a:t>4</a:t>
            </a:r>
            <a:r>
              <a:rPr lang="zh-CN" altLang="en-US" sz="700">
                <a:solidFill>
                  <a:schemeClr val="tx1">
                    <a:lumMod val="85000"/>
                    <a:lumOff val="15000"/>
                  </a:schemeClr>
                </a:solidFill>
              </a:rPr>
              <a:t>通过、</a:t>
            </a:r>
            <a:r>
              <a:rPr lang="en-US" altLang="zh-CN" sz="700">
                <a:solidFill>
                  <a:schemeClr val="tx1">
                    <a:lumMod val="85000"/>
                    <a:lumOff val="15000"/>
                  </a:schemeClr>
                </a:solidFill>
              </a:rPr>
              <a:t>5</a:t>
            </a:r>
            <a:r>
              <a:rPr lang="zh-CN" altLang="en-US" sz="700">
                <a:solidFill>
                  <a:schemeClr val="tx1">
                    <a:lumMod val="85000"/>
                    <a:lumOff val="15000"/>
                  </a:schemeClr>
                </a:solidFill>
              </a:rPr>
              <a:t>运行</a:t>
            </a:r>
            <a:r>
              <a:rPr lang="en-US" altLang="zh-CN" sz="700">
                <a:solidFill>
                  <a:schemeClr val="tx1">
                    <a:lumMod val="85000"/>
                    <a:lumOff val="15000"/>
                  </a:schemeClr>
                </a:solidFill>
              </a:rPr>
              <a:t>(</a:t>
            </a:r>
            <a:r>
              <a:rPr lang="zh-CN" altLang="en-US" sz="700">
                <a:solidFill>
                  <a:schemeClr val="tx1">
                    <a:lumMod val="85000"/>
                    <a:lumOff val="15000"/>
                  </a:schemeClr>
                </a:solidFill>
              </a:rPr>
              <a:t>审核通过后</a:t>
            </a:r>
            <a:r>
              <a:rPr lang="en" altLang="zh-CN" sz="700">
                <a:solidFill>
                  <a:schemeClr val="tx1">
                    <a:lumMod val="85000"/>
                    <a:lumOff val="15000"/>
                  </a:schemeClr>
                </a:solidFill>
              </a:rPr>
              <a:t>worker</a:t>
            </a:r>
            <a:r>
              <a:rPr lang="zh-CN" altLang="en-US" sz="700">
                <a:solidFill>
                  <a:schemeClr val="tx1">
                    <a:lumMod val="85000"/>
                    <a:lumOff val="15000"/>
                  </a:schemeClr>
                </a:solidFill>
              </a:rPr>
              <a:t>扫描状态</a:t>
            </a:r>
            <a:r>
              <a:rPr lang="en-US" altLang="zh-CN" sz="700">
                <a:solidFill>
                  <a:schemeClr val="tx1">
                    <a:lumMod val="85000"/>
                    <a:lumOff val="15000"/>
                  </a:schemeClr>
                </a:solidFill>
              </a:rPr>
              <a:t>)</a:t>
            </a:r>
            <a:r>
              <a:rPr lang="zh-CN" altLang="en-US" sz="700">
                <a:solidFill>
                  <a:schemeClr val="tx1">
                    <a:lumMod val="85000"/>
                    <a:lumOff val="15000"/>
                  </a:schemeClr>
                </a:solidFill>
              </a:rPr>
              <a:t>、</a:t>
            </a:r>
            <a:r>
              <a:rPr lang="en-US" altLang="zh-CN" sz="700">
                <a:solidFill>
                  <a:schemeClr val="tx1">
                    <a:lumMod val="85000"/>
                    <a:lumOff val="15000"/>
                  </a:schemeClr>
                </a:solidFill>
              </a:rPr>
              <a:t>6</a:t>
            </a:r>
            <a:r>
              <a:rPr lang="zh-CN" altLang="en-US" sz="700">
                <a:solidFill>
                  <a:schemeClr val="tx1">
                    <a:lumMod val="85000"/>
                    <a:lumOff val="15000"/>
                  </a:schemeClr>
                </a:solidFill>
              </a:rPr>
              <a:t>拒绝、</a:t>
            </a:r>
            <a:r>
              <a:rPr lang="en-US" altLang="zh-CN" sz="700">
                <a:solidFill>
                  <a:schemeClr val="tx1">
                    <a:lumMod val="85000"/>
                    <a:lumOff val="15000"/>
                  </a:schemeClr>
                </a:solidFill>
              </a:rPr>
              <a:t>7</a:t>
            </a:r>
            <a:r>
              <a:rPr lang="zh-CN" altLang="en-US" sz="700">
                <a:solidFill>
                  <a:schemeClr val="tx1">
                    <a:lumMod val="85000"/>
                    <a:lumOff val="15000"/>
                  </a:schemeClr>
                </a:solidFill>
              </a:rPr>
              <a:t>关闭、</a:t>
            </a:r>
            <a:r>
              <a:rPr lang="en-US" altLang="zh-CN" sz="700">
                <a:solidFill>
                  <a:schemeClr val="tx1">
                    <a:lumMod val="85000"/>
                    <a:lumOff val="15000"/>
                  </a:schemeClr>
                </a:solidFill>
              </a:rPr>
              <a:t>8</a:t>
            </a:r>
            <a:r>
              <a:rPr lang="zh-CN" altLang="en-US" sz="700">
                <a:solidFill>
                  <a:schemeClr val="tx1">
                    <a:lumMod val="85000"/>
                    <a:lumOff val="15000"/>
                  </a:schemeClr>
                </a:solidFill>
              </a:rPr>
              <a:t>开启</a:t>
            </a:r>
            <a:r>
              <a:rPr lang="en-US" altLang="zh-CN" sz="700">
                <a:solidFill>
                  <a:schemeClr val="tx1">
                    <a:lumMod val="85000"/>
                    <a:lumOff val="15000"/>
                  </a:schemeClr>
                </a:solidFill>
              </a:rPr>
              <a:t>】</a:t>
            </a:r>
            <a:r>
              <a:rPr lang="zh-CN" altLang="en-US" sz="700">
                <a:solidFill>
                  <a:schemeClr val="tx1">
                    <a:lumMod val="85000"/>
                    <a:lumOff val="15000"/>
                  </a:schemeClr>
                </a:solidFill>
              </a:rPr>
              <a:t>，这里我们会用到设计模式中的状态模式进行处理。</a:t>
            </a:r>
          </a:p>
        </p:txBody>
      </p:sp>
    </p:spTree>
    <p:extLst>
      <p:ext uri="{BB962C8B-B14F-4D97-AF65-F5344CB8AC3E}">
        <p14:creationId xmlns:p14="http://schemas.microsoft.com/office/powerpoint/2010/main" val="383468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B4155C-B96E-BB48-B0DA-98AD7A23F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5040313" cy="2040294"/>
          </a:xfrm>
          <a:prstGeom prst="rect">
            <a:avLst/>
          </a:prstGeom>
        </p:spPr>
      </p:pic>
      <p:pic>
        <p:nvPicPr>
          <p:cNvPr id="6" name="图片 5">
            <a:extLst>
              <a:ext uri="{FF2B5EF4-FFF2-40B4-BE49-F238E27FC236}">
                <a16:creationId xmlns:a16="http://schemas.microsoft.com/office/drawing/2014/main" id="{27895014-60F0-584D-91D3-C250F5C9A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8091"/>
            <a:ext cx="5040313" cy="1622360"/>
          </a:xfrm>
          <a:prstGeom prst="rect">
            <a:avLst/>
          </a:prstGeom>
        </p:spPr>
      </p:pic>
    </p:spTree>
    <p:extLst>
      <p:ext uri="{BB962C8B-B14F-4D97-AF65-F5344CB8AC3E}">
        <p14:creationId xmlns:p14="http://schemas.microsoft.com/office/powerpoint/2010/main" val="1065332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09</a:t>
            </a:r>
            <a:r>
              <a:rPr lang="zh-CN" altLang="en-US" sz="2000"/>
              <a:t>节：</a:t>
            </a:r>
            <a:r>
              <a:rPr lang="en" altLang="zh-CN" sz="2000"/>
              <a:t>ID</a:t>
            </a:r>
            <a:r>
              <a:rPr lang="zh-CN" altLang="en-US" sz="2000"/>
              <a:t>生成策略领域开发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使用雪花算法、阿帕奇工具包 </a:t>
            </a:r>
            <a:r>
              <a:rPr lang="en" altLang="zh-CN" sz="800"/>
              <a:t>RandomStringUtils</a:t>
            </a:r>
            <a:r>
              <a:rPr lang="zh-CN" altLang="en" sz="800"/>
              <a:t>、</a:t>
            </a:r>
            <a:r>
              <a:rPr lang="zh-CN" altLang="en-US" sz="800"/>
              <a:t>日期拼接，三种方式生成</a:t>
            </a:r>
            <a:r>
              <a:rPr lang="en" altLang="zh-CN" sz="800"/>
              <a:t>ID</a:t>
            </a:r>
            <a:r>
              <a:rPr lang="zh-CN" altLang="en" sz="800"/>
              <a:t>，</a:t>
            </a:r>
            <a:r>
              <a:rPr lang="zh-CN" altLang="en-US" sz="800"/>
              <a:t>分别用在订单号、策略</a:t>
            </a:r>
            <a:r>
              <a:rPr lang="en" altLang="zh-CN" sz="800"/>
              <a:t>ID</a:t>
            </a:r>
            <a:r>
              <a:rPr lang="zh-CN" altLang="en" sz="800"/>
              <a:t>、</a:t>
            </a:r>
            <a:r>
              <a:rPr lang="zh-CN" altLang="en-US" sz="800"/>
              <a:t>活动号的生成上。</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263539"/>
            <a:ext cx="927348"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0828"/>
            <a:ext cx="4720168" cy="1492716"/>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说明</a:t>
            </a: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从本章节开始，我们会陆续的引入一些基础内容的搭建，包括本章节关于</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的生成、以及后续章节需要引入分库分表、</a:t>
            </a:r>
            <a:r>
              <a:rPr lang="en" altLang="zh-CN" sz="700">
                <a:solidFill>
                  <a:schemeClr val="tx1">
                    <a:lumMod val="85000"/>
                    <a:lumOff val="15000"/>
                  </a:schemeClr>
                </a:solidFill>
                <a:latin typeface="+mj-lt"/>
              </a:rPr>
              <a:t>vo2dto</a:t>
            </a:r>
            <a:r>
              <a:rPr lang="zh-CN" altLang="en-US" sz="700">
                <a:solidFill>
                  <a:schemeClr val="tx1">
                    <a:lumMod val="85000"/>
                    <a:lumOff val="15000"/>
                  </a:schemeClr>
                </a:solidFill>
                <a:latin typeface="+mj-lt"/>
              </a:rPr>
              <a:t>方法、</a:t>
            </a:r>
            <a:r>
              <a:rPr lang="en" altLang="zh-CN" sz="700">
                <a:solidFill>
                  <a:schemeClr val="tx1">
                    <a:lumMod val="85000"/>
                    <a:lumOff val="15000"/>
                  </a:schemeClr>
                </a:solidFill>
                <a:latin typeface="+mj-lt"/>
              </a:rPr>
              <a:t>Redis</a:t>
            </a:r>
            <a:r>
              <a:rPr lang="zh-CN" altLang="en-US" sz="700">
                <a:solidFill>
                  <a:schemeClr val="tx1">
                    <a:lumMod val="85000"/>
                    <a:lumOff val="15000"/>
                  </a:schemeClr>
                </a:solidFill>
                <a:latin typeface="+mj-lt"/>
              </a:rPr>
              <a:t>等，这些会支撑我们继续开发业务领域中一些需要用到的订单号、活动号生成以及个人用户参与到的抽奖信息落库。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使用策略模式把三种生成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的算法进行统一包装，由调用方决定使用哪种生成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的策略。</a:t>
            </a:r>
            <a:r>
              <a:rPr lang="zh-CN" altLang="en-US" sz="700" i="1">
                <a:solidFill>
                  <a:schemeClr val="tx1">
                    <a:lumMod val="85000"/>
                    <a:lumOff val="15000"/>
                  </a:schemeClr>
                </a:solidFill>
                <a:latin typeface="+mj-lt"/>
              </a:rPr>
              <a:t>策略模式属于行为模式的一种，一个类的行为或算法可以在运行时进行更改</a:t>
            </a:r>
            <a:r>
              <a:rPr lang="zh-CN" altLang="en-US" sz="700">
                <a:solidFill>
                  <a:schemeClr val="tx1">
                    <a:lumMod val="85000"/>
                    <a:lumOff val="15000"/>
                  </a:schemeClr>
                </a:solidFill>
                <a:latin typeface="+mj-lt"/>
              </a:rPr>
              <a:t>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雪花算法本章节使用的是工具包 </a:t>
            </a:r>
            <a:r>
              <a:rPr lang="en" altLang="zh-CN" sz="700">
                <a:solidFill>
                  <a:schemeClr val="tx1">
                    <a:lumMod val="85000"/>
                    <a:lumOff val="15000"/>
                  </a:schemeClr>
                </a:solidFill>
                <a:latin typeface="+mj-lt"/>
              </a:rPr>
              <a:t>hutool </a:t>
            </a:r>
            <a:r>
              <a:rPr lang="zh-CN" altLang="en-US" sz="700">
                <a:solidFill>
                  <a:schemeClr val="tx1">
                    <a:lumMod val="85000"/>
                    <a:lumOff val="15000"/>
                  </a:schemeClr>
                </a:solidFill>
                <a:latin typeface="+mj-lt"/>
              </a:rPr>
              <a:t>包装好的工具类，一般在实际使用雪花算法时需要做一些优化处理，比如支持时间回拨、支持手工插入、简短生成长度、提升生成速度等。</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而日期拼接和随机数工具包生成方式，都需要自己保证唯一性，一般使用此方式生成的</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都用在单表中，本身可以在数据库配置唯一</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i="1">
                <a:solidFill>
                  <a:schemeClr val="tx1">
                    <a:lumMod val="85000"/>
                    <a:lumOff val="15000"/>
                  </a:schemeClr>
                </a:solidFill>
                <a:latin typeface="+mj-lt"/>
              </a:rPr>
              <a:t>那为什么不用自增</a:t>
            </a:r>
            <a:r>
              <a:rPr lang="en" altLang="zh-CN" sz="700" i="1">
                <a:solidFill>
                  <a:schemeClr val="tx1">
                    <a:lumMod val="85000"/>
                    <a:lumOff val="15000"/>
                  </a:schemeClr>
                </a:solidFill>
                <a:latin typeface="+mj-lt"/>
              </a:rPr>
              <a:t>ID</a:t>
            </a:r>
            <a:r>
              <a:rPr lang="zh-CN" altLang="en" sz="700" i="1">
                <a:solidFill>
                  <a:schemeClr val="tx1">
                    <a:lumMod val="85000"/>
                    <a:lumOff val="15000"/>
                  </a:schemeClr>
                </a:solidFill>
                <a:latin typeface="+mj-lt"/>
              </a:rPr>
              <a:t>，</a:t>
            </a:r>
            <a:r>
              <a:rPr lang="zh-CN" altLang="en-US" sz="700" i="1">
                <a:solidFill>
                  <a:schemeClr val="tx1">
                    <a:lumMod val="85000"/>
                    <a:lumOff val="15000"/>
                  </a:schemeClr>
                </a:solidFill>
                <a:latin typeface="+mj-lt"/>
              </a:rPr>
              <a:t>因为自增</a:t>
            </a:r>
            <a:r>
              <a:rPr lang="en" altLang="zh-CN" sz="700" i="1">
                <a:solidFill>
                  <a:schemeClr val="tx1">
                    <a:lumMod val="85000"/>
                    <a:lumOff val="15000"/>
                  </a:schemeClr>
                </a:solidFill>
                <a:latin typeface="+mj-lt"/>
              </a:rPr>
              <a:t>ID</a:t>
            </a:r>
            <a:r>
              <a:rPr lang="zh-CN" altLang="en-US" sz="700" i="1">
                <a:solidFill>
                  <a:schemeClr val="tx1">
                    <a:lumMod val="85000"/>
                    <a:lumOff val="15000"/>
                  </a:schemeClr>
                </a:solidFill>
                <a:latin typeface="+mj-lt"/>
              </a:rPr>
              <a:t>通常容易被外界知晓你的运营数据，以及后续需要做数据迁移到分库分表中都会有些麻烦</a:t>
            </a:r>
            <a:endParaRPr lang="zh-CN" altLang="en-US" sz="600">
              <a:solidFill>
                <a:schemeClr val="tx1">
                  <a:lumMod val="85000"/>
                  <a:lumOff val="15000"/>
                </a:schemeClr>
              </a:solidFill>
              <a:latin typeface="+mj-lt"/>
            </a:endParaRPr>
          </a:p>
        </p:txBody>
      </p:sp>
    </p:spTree>
    <p:extLst>
      <p:ext uri="{BB962C8B-B14F-4D97-AF65-F5344CB8AC3E}">
        <p14:creationId xmlns:p14="http://schemas.microsoft.com/office/powerpoint/2010/main" val="3312103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10</a:t>
            </a:r>
            <a:r>
              <a:rPr lang="zh-CN" altLang="en-US" sz="2000"/>
              <a:t>节：实现和使用分库分表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开发一个基于 </a:t>
            </a:r>
            <a:r>
              <a:rPr lang="en" altLang="zh-CN" sz="800"/>
              <a:t>HashMap </a:t>
            </a:r>
            <a:r>
              <a:rPr lang="zh-CN" altLang="en-US" sz="800"/>
              <a:t>核心设计原理，使用哈希散列</a:t>
            </a:r>
            <a:r>
              <a:rPr lang="en-US" altLang="zh-CN" sz="800"/>
              <a:t>+</a:t>
            </a:r>
            <a:r>
              <a:rPr lang="zh-CN" altLang="en-US" sz="800"/>
              <a:t>扰动函数的方式，把数据散列到多个库表中的组件，并验证使用。</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409139"/>
            <a:ext cx="4720168" cy="954107"/>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日，新增数据库路由组件开发工程 </a:t>
            </a: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这是一个自研的分库分表组件。主要用到的技术点包括：散列算法、数据源切换、</a:t>
            </a:r>
            <a:r>
              <a:rPr lang="en" altLang="zh-CN" sz="700">
                <a:solidFill>
                  <a:schemeClr val="tx1">
                    <a:lumMod val="85000"/>
                    <a:lumOff val="15000"/>
                  </a:schemeClr>
                </a:solidFill>
                <a:latin typeface="+mj-lt"/>
              </a:rPr>
              <a:t>AOP</a:t>
            </a:r>
            <a:r>
              <a:rPr lang="zh-CN" altLang="en-US" sz="700">
                <a:solidFill>
                  <a:schemeClr val="tx1">
                    <a:lumMod val="85000"/>
                    <a:lumOff val="15000"/>
                  </a:schemeClr>
                </a:solidFill>
                <a:latin typeface="+mj-lt"/>
              </a:rPr>
              <a:t>切面、</a:t>
            </a:r>
            <a:r>
              <a:rPr lang="en" altLang="zh-CN" sz="700">
                <a:solidFill>
                  <a:schemeClr val="tx1">
                    <a:lumMod val="85000"/>
                    <a:lumOff val="15000"/>
                  </a:schemeClr>
                </a:solidFill>
                <a:latin typeface="+mj-lt"/>
              </a:rPr>
              <a:t>SpringBoot Starter </a:t>
            </a:r>
            <a:r>
              <a:rPr lang="zh-CN" altLang="en-US" sz="700">
                <a:solidFill>
                  <a:schemeClr val="tx1">
                    <a:lumMod val="85000"/>
                    <a:lumOff val="15000"/>
                  </a:schemeClr>
                </a:solidFill>
                <a:latin typeface="+mj-lt"/>
              </a:rPr>
              <a:t>开发等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日，完善分库中表信息，</a:t>
            </a:r>
            <a:r>
              <a:rPr lang="en" altLang="zh-CN" sz="700">
                <a:solidFill>
                  <a:schemeClr val="tx1">
                    <a:lumMod val="85000"/>
                    <a:lumOff val="15000"/>
                  </a:schemeClr>
                </a:solidFill>
                <a:latin typeface="+mj-lt"/>
              </a:rPr>
              <a:t>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user_take_activity_count</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user_strategy_export_001~004</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用于测试验证数据库路由组件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30</a:t>
            </a:r>
            <a:r>
              <a:rPr lang="zh-CN" altLang="en-US" sz="700">
                <a:solidFill>
                  <a:schemeClr val="tx1">
                    <a:lumMod val="85000"/>
                    <a:lumOff val="15000"/>
                  </a:schemeClr>
                </a:solidFill>
                <a:latin typeface="+mj-lt"/>
              </a:rPr>
              <a:t>日，基于</a:t>
            </a:r>
            <a:r>
              <a:rPr lang="en" altLang="zh-CN" sz="700">
                <a:solidFill>
                  <a:schemeClr val="tx1">
                    <a:lumMod val="85000"/>
                    <a:lumOff val="15000"/>
                  </a:schemeClr>
                </a:solidFill>
                <a:latin typeface="+mj-lt"/>
              </a:rPr>
              <a:t>Mybatis</a:t>
            </a:r>
            <a:r>
              <a:rPr lang="zh-CN" altLang="en-US" sz="700">
                <a:solidFill>
                  <a:schemeClr val="tx1">
                    <a:lumMod val="85000"/>
                    <a:lumOff val="15000"/>
                  </a:schemeClr>
                </a:solidFill>
                <a:latin typeface="+mj-lt"/>
              </a:rPr>
              <a:t>拦截器对数据库路由分表使用方式进行优化，减少用户在使用过程中需要对数据库语句进行硬编码处理</a:t>
            </a:r>
          </a:p>
        </p:txBody>
      </p:sp>
    </p:spTree>
    <p:extLst>
      <p:ext uri="{BB962C8B-B14F-4D97-AF65-F5344CB8AC3E}">
        <p14:creationId xmlns:p14="http://schemas.microsoft.com/office/powerpoint/2010/main" val="948467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C40032-A9B9-CF4D-AB2B-9A7517D7E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1" y="0"/>
            <a:ext cx="4969311" cy="3600450"/>
          </a:xfrm>
          <a:prstGeom prst="rect">
            <a:avLst/>
          </a:prstGeom>
        </p:spPr>
      </p:pic>
    </p:spTree>
    <p:extLst>
      <p:ext uri="{BB962C8B-B14F-4D97-AF65-F5344CB8AC3E}">
        <p14:creationId xmlns:p14="http://schemas.microsoft.com/office/powerpoint/2010/main" val="1048887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A7EAF3F-BF04-644A-A8F3-51E64B97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56" y="606425"/>
            <a:ext cx="4191000" cy="2387600"/>
          </a:xfrm>
          <a:prstGeom prst="rect">
            <a:avLst/>
          </a:prstGeom>
        </p:spPr>
      </p:pic>
    </p:spTree>
    <p:extLst>
      <p:ext uri="{BB962C8B-B14F-4D97-AF65-F5344CB8AC3E}">
        <p14:creationId xmlns:p14="http://schemas.microsoft.com/office/powerpoint/2010/main" val="186903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11</a:t>
            </a:r>
            <a:r>
              <a:rPr lang="zh-CN" altLang="en-US" sz="2000"/>
              <a:t>节：声明事务领取活动领域开发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扩展自研数据库路由组件，支持声明式事务处理。用于领取活动领域功能开发中用户领取活动信息，在一个事务下记录多张表数据。</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264806"/>
            <a:ext cx="4720168" cy="1169551"/>
          </a:xfrm>
          <a:prstGeom prst="rect">
            <a:avLst/>
          </a:prstGeom>
        </p:spPr>
        <p:txBody>
          <a:bodyPr wrap="square">
            <a:spAutoFit/>
          </a:bodyPr>
          <a:lstStyle/>
          <a:p>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扩展和完善自研简单版数据库路由组件，拆解路由策略满足声明式路由配合声明式事务一起使用。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补全库表 </a:t>
            </a:r>
            <a:r>
              <a:rPr lang="en" altLang="zh-CN" sz="700">
                <a:solidFill>
                  <a:schemeClr val="tx1">
                    <a:lumMod val="85000"/>
                    <a:lumOff val="15000"/>
                  </a:schemeClr>
                </a:solidFill>
                <a:latin typeface="+mj-lt"/>
              </a:rPr>
              <a:t>activity </a:t>
            </a:r>
            <a:r>
              <a:rPr lang="zh-CN" altLang="en-US" sz="700">
                <a:solidFill>
                  <a:schemeClr val="tx1">
                    <a:lumMod val="85000"/>
                    <a:lumOff val="15000"/>
                  </a:schemeClr>
                </a:solidFill>
                <a:latin typeface="+mj-lt"/>
              </a:rPr>
              <a:t>增加字段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运行本章节记得更新此分支下最新 </a:t>
            </a:r>
            <a:r>
              <a:rPr lang="en" altLang="zh-CN" sz="700">
                <a:solidFill>
                  <a:schemeClr val="tx1">
                    <a:lumMod val="85000"/>
                    <a:lumOff val="15000"/>
                  </a:schemeClr>
                </a:solidFill>
                <a:latin typeface="+mj-lt"/>
                <a:hlinkClick r:id="" action="ppaction://noaction">
                  <a:extLst>
                    <a:ext uri="{A12FA001-AC4F-418D-AE19-62706E023703}">
                      <ahyp:hlinkClr xmlns:ahyp="http://schemas.microsoft.com/office/drawing/2018/hyperlinkcolor" val="tx"/>
                    </a:ext>
                  </a:extLst>
                </a:hlinkClick>
              </a:rPr>
              <a:t>SQL</a:t>
            </a:r>
            <a:r>
              <a:rPr lang="en"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语句。抽奖策略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用于关联活动与抽奖系统的关系。也就是用户领取完活动后，可以通过活动表中的抽奖策略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继续执行抽奖操作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基于模板模式开发领取活动领域，因为在领取活动中需要进行活动的日期、库存、状态等校验，并处理扣减库存、添加用户领取信息、封装结果等一系列流程操作，因此使用抽象类定义模板模式更为妥当</a:t>
            </a:r>
          </a:p>
        </p:txBody>
      </p:sp>
    </p:spTree>
    <p:extLst>
      <p:ext uri="{BB962C8B-B14F-4D97-AF65-F5344CB8AC3E}">
        <p14:creationId xmlns:p14="http://schemas.microsoft.com/office/powerpoint/2010/main" val="3747442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12</a:t>
            </a:r>
            <a:r>
              <a:rPr lang="zh-CN" altLang="en-US" sz="2000"/>
              <a:t>节：在应用层编排抽奖过程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在 </a:t>
            </a:r>
            <a:r>
              <a:rPr lang="en" altLang="zh-CN" sz="800"/>
              <a:t>application </a:t>
            </a:r>
            <a:r>
              <a:rPr lang="zh-CN" altLang="en-US" sz="800"/>
              <a:t>应用层调用领域服务功能，编排抽奖过程，包括：领取活动、执行抽奖、落库结果，这其中还有一部分待实现的发送 </a:t>
            </a:r>
            <a:r>
              <a:rPr lang="en" altLang="zh-CN" sz="800"/>
              <a:t>MQ </a:t>
            </a:r>
            <a:r>
              <a:rPr lang="zh-CN" altLang="en-US" sz="800"/>
              <a:t>消息，后续处理。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67360"/>
            <a:ext cx="4720168" cy="1169551"/>
          </a:xfrm>
          <a:prstGeom prst="rect">
            <a:avLst/>
          </a:prstGeom>
        </p:spPr>
        <p:txBody>
          <a:bodyPr wrap="square">
            <a:spAutoFit/>
          </a:bodyPr>
          <a:lstStyle/>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分别在两个分库的表 </a:t>
            </a:r>
            <a:r>
              <a:rPr lang="en" altLang="zh-CN" sz="700">
                <a:solidFill>
                  <a:schemeClr val="tx1">
                    <a:lumMod val="85000"/>
                    <a:lumOff val="15000"/>
                  </a:schemeClr>
                </a:solidFill>
                <a:latin typeface="+mj-lt"/>
              </a:rPr>
              <a:t>lottery_01.user_take_activity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lottery_02.user_take_activity </a:t>
            </a:r>
            <a:r>
              <a:rPr lang="zh-CN" altLang="en-US" sz="700">
                <a:solidFill>
                  <a:schemeClr val="tx1">
                    <a:lumMod val="85000"/>
                    <a:lumOff val="15000"/>
                  </a:schemeClr>
                </a:solidFill>
                <a:latin typeface="+mj-lt"/>
              </a:rPr>
              <a:t>中添加 </a:t>
            </a:r>
            <a:r>
              <a:rPr lang="en" altLang="zh-CN" sz="700">
                <a:solidFill>
                  <a:schemeClr val="tx1">
                    <a:lumMod val="85000"/>
                    <a:lumOff val="15000"/>
                  </a:schemeClr>
                </a:solidFill>
                <a:latin typeface="+mj-lt"/>
              </a:rPr>
              <a:t>state【</a:t>
            </a:r>
            <a:r>
              <a:rPr lang="zh-CN" altLang="en-US" sz="700">
                <a:solidFill>
                  <a:schemeClr val="tx1">
                    <a:lumMod val="85000"/>
                    <a:lumOff val="15000"/>
                  </a:schemeClr>
                </a:solidFill>
                <a:latin typeface="+mj-lt"/>
              </a:rPr>
              <a:t>活动单使用状态 </a:t>
            </a:r>
            <a:r>
              <a:rPr lang="en-US" altLang="zh-CN" sz="700">
                <a:solidFill>
                  <a:schemeClr val="tx1">
                    <a:lumMod val="85000"/>
                    <a:lumOff val="15000"/>
                  </a:schemeClr>
                </a:solidFill>
                <a:latin typeface="+mj-lt"/>
              </a:rPr>
              <a:t>0</a:t>
            </a:r>
            <a:r>
              <a:rPr lang="zh-CN" altLang="en-US" sz="700">
                <a:solidFill>
                  <a:schemeClr val="tx1">
                    <a:lumMod val="85000"/>
                    <a:lumOff val="15000"/>
                  </a:schemeClr>
                </a:solidFill>
                <a:latin typeface="+mj-lt"/>
              </a:rPr>
              <a:t>未使用、</a:t>
            </a:r>
            <a:r>
              <a:rPr lang="en-US" altLang="zh-CN" sz="700">
                <a:solidFill>
                  <a:schemeClr val="tx1">
                    <a:lumMod val="85000"/>
                    <a:lumOff val="15000"/>
                  </a:schemeClr>
                </a:solidFill>
                <a:latin typeface="+mj-lt"/>
              </a:rPr>
              <a:t>1</a:t>
            </a:r>
            <a:r>
              <a:rPr lang="zh-CN" altLang="en-US" sz="700">
                <a:solidFill>
                  <a:schemeClr val="tx1">
                    <a:lumMod val="85000"/>
                    <a:lumOff val="15000"/>
                  </a:schemeClr>
                </a:solidFill>
                <a:latin typeface="+mj-lt"/>
              </a:rPr>
              <a:t>已使用</a:t>
            </a:r>
            <a:r>
              <a:rPr lang="en-US"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状态字段，这个状态字段用于写入中奖信息到 </a:t>
            </a:r>
            <a:r>
              <a:rPr lang="en" altLang="zh-CN" sz="700">
                <a:solidFill>
                  <a:schemeClr val="tx1">
                    <a:lumMod val="85000"/>
                    <a:lumOff val="15000"/>
                  </a:schemeClr>
                </a:solidFill>
                <a:latin typeface="+mj-lt"/>
              </a:rPr>
              <a:t>user_strategy_export_000~003 </a:t>
            </a:r>
            <a:r>
              <a:rPr lang="zh-CN" altLang="en-US" sz="700">
                <a:solidFill>
                  <a:schemeClr val="tx1">
                    <a:lumMod val="85000"/>
                    <a:lumOff val="15000"/>
                  </a:schemeClr>
                </a:solidFill>
                <a:latin typeface="+mj-lt"/>
              </a:rPr>
              <a:t>表中时候，两个表可以做一个幂等性的事务。同时还需要加入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字段，用于处理领取了活动单但执行抽奖失败时，可以继续获取到此抽奖单继续执行抽奖，而不需要重新领取活动。其实领取活动就像是一种活动镜像信息，可以在控制幂等反复使用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在 </a:t>
            </a:r>
            <a:r>
              <a:rPr lang="en" altLang="zh-CN" sz="700">
                <a:solidFill>
                  <a:schemeClr val="tx1">
                    <a:lumMod val="85000"/>
                    <a:lumOff val="15000"/>
                  </a:schemeClr>
                </a:solidFill>
                <a:latin typeface="+mj-lt"/>
              </a:rPr>
              <a:t>lottery-application </a:t>
            </a:r>
            <a:r>
              <a:rPr lang="zh-CN" altLang="en-US" sz="700">
                <a:solidFill>
                  <a:schemeClr val="tx1">
                    <a:lumMod val="85000"/>
                    <a:lumOff val="15000"/>
                  </a:schemeClr>
                </a:solidFill>
                <a:latin typeface="+mj-lt"/>
              </a:rPr>
              <a:t>模块下新增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包用于流程编排，其实它也是 </a:t>
            </a:r>
            <a:r>
              <a:rPr lang="en" altLang="zh-CN" sz="700">
                <a:solidFill>
                  <a:schemeClr val="tx1">
                    <a:lumMod val="85000"/>
                    <a:lumOff val="15000"/>
                  </a:schemeClr>
                </a:solidFill>
                <a:latin typeface="+mj-lt"/>
              </a:rPr>
              <a:t>service </a:t>
            </a:r>
            <a:r>
              <a:rPr lang="zh-CN" altLang="en-US" sz="700">
                <a:solidFill>
                  <a:schemeClr val="tx1">
                    <a:lumMod val="85000"/>
                    <a:lumOff val="15000"/>
                  </a:schemeClr>
                </a:solidFill>
                <a:latin typeface="+mj-lt"/>
              </a:rPr>
              <a:t>服务包是对领域功能的封装，很薄的一层。那么定义成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是想大家对流程编排有个概念，一般这一层的处理可以使用可视化的流程编排工具通过拖拽的方式，处理这部分代码的逻辑。</a:t>
            </a:r>
          </a:p>
        </p:txBody>
      </p:sp>
    </p:spTree>
    <p:extLst>
      <p:ext uri="{BB962C8B-B14F-4D97-AF65-F5344CB8AC3E}">
        <p14:creationId xmlns:p14="http://schemas.microsoft.com/office/powerpoint/2010/main" val="239956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36A103-4C13-0349-9D1C-197C42F55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40313" cy="3600450"/>
          </a:xfrm>
          <a:prstGeom prst="rect">
            <a:avLst/>
          </a:prstGeom>
        </p:spPr>
      </p:pic>
    </p:spTree>
    <p:extLst>
      <p:ext uri="{BB962C8B-B14F-4D97-AF65-F5344CB8AC3E}">
        <p14:creationId xmlns:p14="http://schemas.microsoft.com/office/powerpoint/2010/main" val="397476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13</a:t>
            </a:r>
            <a:r>
              <a:rPr lang="zh-CN" altLang="en-US" sz="2000"/>
              <a:t>节：规则引擎量化人群参与活动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使用组合模式搭建用于量化人群的规则引擎，用于用户参与活动之前，通过规则引擎过滤性别、年龄、首单消费、消费金额、忠实用户等各类身份来量化出具体可参与的抽奖活动。通过这样的方式控制运营成本和精细化运营。</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738664"/>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增加规则引擎开发需要的相关的配置类表：</a:t>
            </a:r>
            <a:r>
              <a:rPr lang="en" altLang="zh-CN" sz="700">
                <a:solidFill>
                  <a:schemeClr val="tx1">
                    <a:lumMod val="75000"/>
                    <a:lumOff val="25000"/>
                  </a:schemeClr>
                </a:solidFill>
                <a:latin typeface="+mj-ea"/>
                <a:ea typeface="+mj-ea"/>
              </a:rPr>
              <a:t>rule_tree</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rule_tree_node</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rule_tree_node_line </a:t>
            </a:r>
          </a:p>
          <a:p>
            <a:pPr marL="171450" indent="-171450">
              <a:buFont typeface="Arial" panose="020B0604020202020204" pitchFamily="34" charset="0"/>
              <a:buChar char="•"/>
            </a:pP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运用组合模式搭建规则引擎领域服务，包括：</a:t>
            </a:r>
            <a:r>
              <a:rPr lang="en" altLang="zh-CN" sz="700">
                <a:solidFill>
                  <a:schemeClr val="tx1">
                    <a:lumMod val="75000"/>
                    <a:lumOff val="25000"/>
                  </a:schemeClr>
                </a:solidFill>
                <a:latin typeface="+mj-ea"/>
                <a:ea typeface="+mj-ea"/>
              </a:rPr>
              <a:t>logic </a:t>
            </a:r>
            <a:r>
              <a:rPr lang="zh-CN" altLang="en-US" sz="700">
                <a:solidFill>
                  <a:schemeClr val="tx1">
                    <a:lumMod val="75000"/>
                    <a:lumOff val="25000"/>
                  </a:schemeClr>
                </a:solidFill>
                <a:latin typeface="+mj-ea"/>
                <a:ea typeface="+mj-ea"/>
              </a:rPr>
              <a:t>逻辑过滤器、</a:t>
            </a:r>
            <a:r>
              <a:rPr lang="en" altLang="zh-CN" sz="700">
                <a:solidFill>
                  <a:schemeClr val="tx1">
                    <a:lumMod val="75000"/>
                    <a:lumOff val="25000"/>
                  </a:schemeClr>
                </a:solidFill>
                <a:latin typeface="+mj-ea"/>
                <a:ea typeface="+mj-ea"/>
              </a:rPr>
              <a:t>engine </a:t>
            </a:r>
            <a:r>
              <a:rPr lang="zh-CN" altLang="en-US" sz="700">
                <a:solidFill>
                  <a:schemeClr val="tx1">
                    <a:lumMod val="75000"/>
                    <a:lumOff val="25000"/>
                  </a:schemeClr>
                </a:solidFill>
                <a:latin typeface="+mj-ea"/>
                <a:ea typeface="+mj-ea"/>
              </a:rPr>
              <a:t>引擎执行器 </a:t>
            </a: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修改 </a:t>
            </a:r>
            <a:r>
              <a:rPr lang="en" altLang="zh-CN" sz="700">
                <a:solidFill>
                  <a:schemeClr val="tx1">
                    <a:lumMod val="75000"/>
                    <a:lumOff val="25000"/>
                  </a:schemeClr>
                </a:solidFill>
                <a:latin typeface="+mj-ea"/>
                <a:ea typeface="+mj-ea"/>
              </a:rPr>
              <a:t>lottery-infrastructure </a:t>
            </a:r>
            <a:r>
              <a:rPr lang="zh-CN" altLang="en-US" sz="700">
                <a:solidFill>
                  <a:schemeClr val="tx1">
                    <a:lumMod val="75000"/>
                    <a:lumOff val="25000"/>
                  </a:schemeClr>
                </a:solidFill>
                <a:latin typeface="+mj-ea"/>
                <a:ea typeface="+mj-ea"/>
              </a:rPr>
              <a:t>基础层中仓储实现类更为合适的的注解为 </a:t>
            </a:r>
            <a:r>
              <a:rPr lang="en-US" altLang="zh-C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Repository </a:t>
            </a:r>
            <a:r>
              <a:rPr lang="zh-CN" altLang="en-US" sz="700">
                <a:solidFill>
                  <a:schemeClr val="tx1">
                    <a:lumMod val="75000"/>
                    <a:lumOff val="25000"/>
                  </a:schemeClr>
                </a:solidFill>
                <a:latin typeface="+mj-ea"/>
                <a:ea typeface="+mj-ea"/>
              </a:rPr>
              <a:t>包括： </a:t>
            </a:r>
            <a:r>
              <a:rPr lang="en" altLang="zh-CN" sz="700">
                <a:solidFill>
                  <a:schemeClr val="tx1">
                    <a:lumMod val="75000"/>
                    <a:lumOff val="25000"/>
                  </a:schemeClr>
                </a:solidFill>
                <a:latin typeface="+mj-ea"/>
                <a:ea typeface="+mj-ea"/>
              </a:rPr>
              <a:t>ActivityRepository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StrategyRepository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UserTakeActivityRepository</a:t>
            </a:r>
            <a:endParaRPr lang="zh-CN" altLang="en-US" sz="60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442326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365513-965D-BE41-BDF0-78AA946B7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791"/>
            <a:ext cx="5040313" cy="2696867"/>
          </a:xfrm>
          <a:prstGeom prst="rect">
            <a:avLst/>
          </a:prstGeom>
        </p:spPr>
      </p:pic>
    </p:spTree>
    <p:extLst>
      <p:ext uri="{BB962C8B-B14F-4D97-AF65-F5344CB8AC3E}">
        <p14:creationId xmlns:p14="http://schemas.microsoft.com/office/powerpoint/2010/main" val="1697473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27F02E2-7740-AA40-B817-285227A97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792"/>
            <a:ext cx="5040313" cy="2530865"/>
          </a:xfrm>
          <a:prstGeom prst="rect">
            <a:avLst/>
          </a:prstGeom>
        </p:spPr>
      </p:pic>
    </p:spTree>
    <p:extLst>
      <p:ext uri="{BB962C8B-B14F-4D97-AF65-F5344CB8AC3E}">
        <p14:creationId xmlns:p14="http://schemas.microsoft.com/office/powerpoint/2010/main" val="1846723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14</a:t>
            </a:r>
            <a:r>
              <a:rPr lang="zh-CN" altLang="en-US" sz="2000"/>
              <a:t>节：门面接口封装和对象转换</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61959"/>
          </a:xfrm>
          <a:prstGeom prst="rect">
            <a:avLst/>
          </a:prstGeom>
        </p:spPr>
        <p:txBody>
          <a:bodyPr wrap="square">
            <a:spAutoFit/>
          </a:bodyPr>
          <a:lstStyle/>
          <a:p>
            <a:r>
              <a:rPr lang="zh-CN" altLang="en-US" sz="800"/>
              <a:t>在 </a:t>
            </a:r>
            <a:r>
              <a:rPr lang="en" altLang="zh-CN" sz="800"/>
              <a:t>lottery-interfaces </a:t>
            </a:r>
            <a:r>
              <a:rPr lang="zh-CN" altLang="en-US" sz="800"/>
              <a:t>接口层创建 </a:t>
            </a:r>
            <a:r>
              <a:rPr lang="en" altLang="zh-CN" i="1"/>
              <a:t>facade </a:t>
            </a:r>
            <a:r>
              <a:rPr lang="zh-CN" altLang="en-US" i="1"/>
              <a:t>门面模式</a:t>
            </a:r>
            <a:r>
              <a:rPr lang="en-US" altLang="zh-CN" i="1"/>
              <a:t> </a:t>
            </a:r>
            <a:r>
              <a:rPr lang="zh-CN" altLang="en-US" sz="800"/>
              <a:t>包装抽奖接口，并在 </a:t>
            </a:r>
            <a:r>
              <a:rPr lang="en" altLang="zh-CN" i="1"/>
              <a:t>assembler </a:t>
            </a:r>
            <a:r>
              <a:rPr lang="zh-CN" altLang="en-US" i="1"/>
              <a:t>包</a:t>
            </a:r>
            <a:r>
              <a:rPr lang="en-US" altLang="zh-CN" i="1"/>
              <a:t> </a:t>
            </a:r>
            <a:r>
              <a:rPr lang="zh-CN" altLang="en-US" sz="800"/>
              <a:t>使用 </a:t>
            </a:r>
            <a:r>
              <a:rPr lang="en" altLang="zh-CN" sz="800"/>
              <a:t>MapStruct </a:t>
            </a:r>
            <a:r>
              <a:rPr lang="zh-CN" altLang="en-US" sz="800"/>
              <a:t>做对象转换操作处理。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846386"/>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补充 </a:t>
            </a:r>
            <a:r>
              <a:rPr lang="en" altLang="zh-CN" sz="700">
                <a:solidFill>
                  <a:schemeClr val="tx1">
                    <a:lumMod val="75000"/>
                    <a:lumOff val="25000"/>
                  </a:schemeClr>
                </a:solidFill>
                <a:latin typeface="+mj-ea"/>
                <a:ea typeface="+mj-ea"/>
              </a:rPr>
              <a:t>lottery-application </a:t>
            </a:r>
            <a:r>
              <a:rPr lang="zh-CN" altLang="en-US" sz="700">
                <a:solidFill>
                  <a:schemeClr val="tx1">
                    <a:lumMod val="75000"/>
                    <a:lumOff val="25000"/>
                  </a:schemeClr>
                </a:solidFill>
                <a:latin typeface="+mj-ea"/>
                <a:ea typeface="+mj-ea"/>
              </a:rPr>
              <a:t>应用层对规则引擎的调用，添加接口方法 </a:t>
            </a:r>
            <a:r>
              <a:rPr lang="en" altLang="zh-CN" sz="700">
                <a:solidFill>
                  <a:schemeClr val="tx1">
                    <a:lumMod val="75000"/>
                    <a:lumOff val="25000"/>
                  </a:schemeClr>
                </a:solidFill>
                <a:latin typeface="+mj-ea"/>
                <a:ea typeface="+mj-ea"/>
              </a:rPr>
              <a:t>IActivityProcess#doRuleQuantificationCrowd</a:t>
            </a:r>
            <a:br>
              <a:rPr lang="en" altLang="zh-CN" sz="700">
                <a:solidFill>
                  <a:schemeClr val="tx1">
                    <a:lumMod val="75000"/>
                    <a:lumOff val="25000"/>
                  </a:schemeClr>
                </a:solidFill>
                <a:latin typeface="+mj-ea"/>
                <a:ea typeface="+mj-ea"/>
              </a:rPr>
            </a:b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删掉 </a:t>
            </a:r>
            <a:r>
              <a:rPr lang="en" altLang="zh-CN" sz="700">
                <a:solidFill>
                  <a:schemeClr val="tx1">
                    <a:lumMod val="75000"/>
                    <a:lumOff val="25000"/>
                  </a:schemeClr>
                </a:solidFill>
                <a:latin typeface="+mj-ea"/>
                <a:ea typeface="+mj-ea"/>
              </a:rPr>
              <a:t>lottery-rpc </a:t>
            </a:r>
            <a:r>
              <a:rPr lang="zh-CN" altLang="en-US" sz="700">
                <a:solidFill>
                  <a:schemeClr val="tx1">
                    <a:lumMod val="75000"/>
                    <a:lumOff val="25000"/>
                  </a:schemeClr>
                </a:solidFill>
                <a:latin typeface="+mj-ea"/>
                <a:ea typeface="+mj-ea"/>
              </a:rPr>
              <a:t>测试内容，新增加抽奖活动展台接口 </a:t>
            </a:r>
            <a:r>
              <a:rPr lang="en" altLang="zh-CN" sz="700">
                <a:solidFill>
                  <a:schemeClr val="tx1">
                    <a:lumMod val="75000"/>
                    <a:lumOff val="25000"/>
                  </a:schemeClr>
                </a:solidFill>
                <a:latin typeface="+mj-ea"/>
                <a:ea typeface="+mj-ea"/>
              </a:rPr>
              <a:t>ILotteryActivityBooth</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并添加两个抽奖的接口方法，普通抽奖和量化人群抽奖。</a:t>
            </a:r>
            <a:br>
              <a:rPr lang="en-US" altLang="zh-CN" sz="700">
                <a:solidFill>
                  <a:schemeClr val="tx1">
                    <a:lumMod val="75000"/>
                    <a:lumOff val="25000"/>
                  </a:schemeClr>
                </a:solidFill>
                <a:latin typeface="+mj-ea"/>
                <a:ea typeface="+mj-ea"/>
              </a:rPr>
            </a:b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开发 </a:t>
            </a:r>
            <a:r>
              <a:rPr lang="en" altLang="zh-CN" sz="700">
                <a:solidFill>
                  <a:schemeClr val="tx1">
                    <a:lumMod val="75000"/>
                    <a:lumOff val="25000"/>
                  </a:schemeClr>
                </a:solidFill>
                <a:latin typeface="+mj-ea"/>
                <a:ea typeface="+mj-ea"/>
              </a:rPr>
              <a:t>lottery-interfaces </a:t>
            </a:r>
            <a:r>
              <a:rPr lang="zh-CN" altLang="en-US" sz="700">
                <a:solidFill>
                  <a:schemeClr val="tx1">
                    <a:lumMod val="75000"/>
                    <a:lumOff val="25000"/>
                  </a:schemeClr>
                </a:solidFill>
                <a:latin typeface="+mj-ea"/>
                <a:ea typeface="+mj-ea"/>
              </a:rPr>
              <a:t>接口层，对抽奖活动的封装，并对外提供抽奖服务。</a:t>
            </a:r>
            <a:endParaRPr lang="zh-CN" altLang="en-US" sz="50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643722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6550F1-F530-264A-B414-CCD958EAB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695"/>
            <a:ext cx="5040313" cy="2697060"/>
          </a:xfrm>
          <a:prstGeom prst="rect">
            <a:avLst/>
          </a:prstGeom>
        </p:spPr>
      </p:pic>
    </p:spTree>
    <p:extLst>
      <p:ext uri="{BB962C8B-B14F-4D97-AF65-F5344CB8AC3E}">
        <p14:creationId xmlns:p14="http://schemas.microsoft.com/office/powerpoint/2010/main" val="2635162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3B53120-B5E9-584A-BFA5-A6D8AD753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666"/>
            <a:ext cx="5040313" cy="2009117"/>
          </a:xfrm>
          <a:prstGeom prst="rect">
            <a:avLst/>
          </a:prstGeom>
        </p:spPr>
      </p:pic>
    </p:spTree>
    <p:extLst>
      <p:ext uri="{BB962C8B-B14F-4D97-AF65-F5344CB8AC3E}">
        <p14:creationId xmlns:p14="http://schemas.microsoft.com/office/powerpoint/2010/main" val="2357589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15</a:t>
            </a:r>
            <a:r>
              <a:rPr lang="zh-CN" altLang="en-US" sz="2000"/>
              <a:t>节：搭建</a:t>
            </a:r>
            <a:r>
              <a:rPr lang="en" altLang="zh-CN" sz="2000"/>
              <a:t>MQ</a:t>
            </a:r>
            <a:r>
              <a:rPr lang="zh-CN" altLang="en-US" sz="2000"/>
              <a:t>消息组件</a:t>
            </a:r>
            <a:r>
              <a:rPr lang="en" altLang="zh-CN" sz="2000"/>
              <a:t>Kafka</a:t>
            </a:r>
            <a:r>
              <a:rPr lang="zh-CN" altLang="en-US" sz="2000"/>
              <a:t>服务环境</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215444"/>
          </a:xfrm>
          <a:prstGeom prst="rect">
            <a:avLst/>
          </a:prstGeom>
        </p:spPr>
        <p:txBody>
          <a:bodyPr wrap="square">
            <a:spAutoFit/>
          </a:bodyPr>
          <a:lstStyle/>
          <a:p>
            <a:pPr algn="ctr"/>
            <a:r>
              <a:rPr lang="zh-CN" altLang="en-US" sz="800"/>
              <a:t>搭建</a:t>
            </a:r>
            <a:r>
              <a:rPr lang="en" altLang="zh-CN" sz="800"/>
              <a:t>MQ</a:t>
            </a:r>
            <a:r>
              <a:rPr lang="zh-CN" altLang="en-US" sz="800"/>
              <a:t>消息组件</a:t>
            </a:r>
            <a:r>
              <a:rPr lang="en" altLang="zh-CN" sz="800"/>
              <a:t>Kafka</a:t>
            </a:r>
            <a:r>
              <a:rPr lang="zh-CN" altLang="en-US" sz="800"/>
              <a:t>服务环境，并整合到</a:t>
            </a:r>
            <a:r>
              <a:rPr lang="en" altLang="zh-CN" sz="800"/>
              <a:t>SpringBoot</a:t>
            </a:r>
            <a:r>
              <a:rPr lang="zh-CN" altLang="en-US" sz="800"/>
              <a:t>中，完成消息的生产和消费处理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18017" y="-31657"/>
            <a:ext cx="1404277" cy="1404277"/>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523220"/>
          </a:xfrm>
          <a:prstGeom prst="rect">
            <a:avLst/>
          </a:prstGeom>
        </p:spPr>
        <p:txBody>
          <a:bodyPr wrap="square">
            <a:spAutoFit/>
          </a:bodyPr>
          <a:lstStyle/>
          <a:p>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搭建 </a:t>
            </a:r>
            <a:r>
              <a:rPr lang="en" altLang="zh-CN" sz="700">
                <a:solidFill>
                  <a:schemeClr val="tx1">
                    <a:lumMod val="75000"/>
                    <a:lumOff val="25000"/>
                  </a:schemeClr>
                </a:solidFill>
                <a:latin typeface="+mj-ea"/>
                <a:ea typeface="+mj-ea"/>
              </a:rPr>
              <a:t>Kafka </a:t>
            </a:r>
            <a:r>
              <a:rPr lang="zh-CN" altLang="en-US" sz="700">
                <a:solidFill>
                  <a:schemeClr val="tx1">
                    <a:lumMod val="75000"/>
                    <a:lumOff val="25000"/>
                  </a:schemeClr>
                </a:solidFill>
                <a:latin typeface="+mj-ea"/>
                <a:ea typeface="+mj-ea"/>
              </a:rPr>
              <a:t>环境，配置消息主题 *注意：</a:t>
            </a:r>
            <a:r>
              <a:rPr lang="en" altLang="zh-CN" sz="700">
                <a:solidFill>
                  <a:schemeClr val="tx1">
                    <a:lumMod val="75000"/>
                    <a:lumOff val="25000"/>
                  </a:schemeClr>
                </a:solidFill>
                <a:latin typeface="+mj-ea"/>
                <a:ea typeface="+mj-ea"/>
              </a:rPr>
              <a:t>MQ </a:t>
            </a:r>
            <a:r>
              <a:rPr lang="zh-CN" altLang="en-US" sz="700">
                <a:solidFill>
                  <a:schemeClr val="tx1">
                    <a:lumMod val="75000"/>
                    <a:lumOff val="25000"/>
                  </a:schemeClr>
                </a:solidFill>
                <a:latin typeface="+mj-ea"/>
                <a:ea typeface="+mj-ea"/>
              </a:rPr>
              <a:t>消息的使用不非得局限于 </a:t>
            </a:r>
            <a:r>
              <a:rPr lang="en" altLang="zh-CN" sz="700">
                <a:solidFill>
                  <a:schemeClr val="tx1">
                    <a:lumMod val="75000"/>
                    <a:lumOff val="25000"/>
                  </a:schemeClr>
                </a:solidFill>
                <a:latin typeface="+mj-ea"/>
                <a:ea typeface="+mj-ea"/>
              </a:rPr>
              <a:t>Kafka</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也可以使用 </a:t>
            </a:r>
            <a:r>
              <a:rPr lang="en" altLang="zh-CN" sz="700">
                <a:solidFill>
                  <a:schemeClr val="tx1">
                    <a:lumMod val="75000"/>
                    <a:lumOff val="25000"/>
                  </a:schemeClr>
                </a:solidFill>
                <a:latin typeface="+mj-ea"/>
                <a:ea typeface="+mj-ea"/>
              </a:rPr>
              <a:t>RocketMq*</a:t>
            </a:r>
          </a:p>
          <a:p>
            <a:pPr marL="171450" indent="-171450">
              <a:buFont typeface="Arial" panose="020B0604020202020204" pitchFamily="34" charset="0"/>
              <a:buChar char="•"/>
            </a:pP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en" altLang="zh-CN" sz="700">
                <a:solidFill>
                  <a:schemeClr val="tx1">
                    <a:lumMod val="75000"/>
                    <a:lumOff val="25000"/>
                  </a:schemeClr>
                </a:solidFill>
                <a:latin typeface="+mj-ea"/>
                <a:ea typeface="+mj-ea"/>
              </a:rPr>
              <a:t>SpringBoot </a:t>
            </a:r>
            <a:r>
              <a:rPr lang="zh-CN" altLang="en-US" sz="700">
                <a:solidFill>
                  <a:schemeClr val="tx1">
                    <a:lumMod val="75000"/>
                    <a:lumOff val="25000"/>
                  </a:schemeClr>
                </a:solidFill>
                <a:latin typeface="+mj-ea"/>
                <a:ea typeface="+mj-ea"/>
              </a:rPr>
              <a:t>整合 </a:t>
            </a:r>
            <a:r>
              <a:rPr lang="en" altLang="zh-CN" sz="700">
                <a:solidFill>
                  <a:schemeClr val="tx1">
                    <a:lumMod val="75000"/>
                    <a:lumOff val="25000"/>
                  </a:schemeClr>
                </a:solidFill>
                <a:latin typeface="+mj-ea"/>
                <a:ea typeface="+mj-ea"/>
              </a:rPr>
              <a:t>Kafka</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验证消息的生产和消费</a:t>
            </a:r>
          </a:p>
        </p:txBody>
      </p:sp>
    </p:spTree>
    <p:extLst>
      <p:ext uri="{BB962C8B-B14F-4D97-AF65-F5344CB8AC3E}">
        <p14:creationId xmlns:p14="http://schemas.microsoft.com/office/powerpoint/2010/main" val="2721565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dirty="0"/>
              <a:t>第</a:t>
            </a:r>
            <a:r>
              <a:rPr lang="en-US" altLang="zh-CN" sz="2000" dirty="0"/>
              <a:t>16</a:t>
            </a:r>
            <a:r>
              <a:rPr lang="zh-CN" altLang="en-US" sz="2000" dirty="0"/>
              <a:t>节：使用</a:t>
            </a:r>
            <a:r>
              <a:rPr lang="en" altLang="zh-CN" sz="2000" dirty="0"/>
              <a:t>MQ</a:t>
            </a:r>
            <a:r>
              <a:rPr lang="zh-CN" altLang="en-US" sz="2000" dirty="0"/>
              <a:t>解耦抽奖发货流程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pPr algn="ctr"/>
            <a:r>
              <a:rPr lang="zh-CN" altLang="en-US" sz="800" dirty="0"/>
              <a:t>使用</a:t>
            </a:r>
            <a:r>
              <a:rPr lang="en" altLang="zh-CN" sz="800" dirty="0"/>
              <a:t>MQ</a:t>
            </a:r>
            <a:r>
              <a:rPr lang="zh-CN" altLang="en-US" sz="800" dirty="0"/>
              <a:t>消息的特性，把用户抽奖到发货到流程进行解耦。这个过程中包括了消息的发送、库表中状态的更新、消息的接收消费、发奖状态的处理等。</a:t>
            </a:r>
          </a:p>
        </p:txBody>
      </p:sp>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8779"/>
            <a:ext cx="4720168" cy="1169551"/>
          </a:xfrm>
          <a:prstGeom prst="rect">
            <a:avLst/>
          </a:prstGeom>
        </p:spPr>
        <p:txBody>
          <a:bodyPr wrap="square">
            <a:spAutoFit/>
          </a:bodyPr>
          <a:lstStyle/>
          <a:p>
            <a:endParaRPr lang="en" altLang="zh-CN" sz="700" dirty="0">
              <a:solidFill>
                <a:schemeClr val="tx1">
                  <a:lumMod val="75000"/>
                  <a:lumOff val="25000"/>
                </a:schemeClr>
              </a:solidFill>
              <a:latin typeface="+mj-ea"/>
              <a:ea typeface="+mj-ea"/>
            </a:endParaRPr>
          </a:p>
          <a:p>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在数据库表 </a:t>
            </a:r>
            <a:r>
              <a:rPr lang="en-US"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user_strategy_export</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添加字段 </a:t>
            </a:r>
            <a:r>
              <a:rPr lang="en-US"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mq_state</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这个字段用于发送 </a:t>
            </a:r>
            <a:r>
              <a:rPr lang="en" altLang="zh-CN" sz="700" dirty="0">
                <a:solidFill>
                  <a:schemeClr val="tx1">
                    <a:lumMod val="75000"/>
                    <a:lumOff val="25000"/>
                  </a:schemeClr>
                </a:solidFill>
                <a:latin typeface="+mj-ea"/>
                <a:ea typeface="+mj-ea"/>
              </a:rPr>
              <a:t>MQ </a:t>
            </a:r>
            <a:r>
              <a:rPr lang="zh-CN" altLang="en-US" sz="700" dirty="0">
                <a:solidFill>
                  <a:schemeClr val="tx1">
                    <a:lumMod val="75000"/>
                    <a:lumOff val="25000"/>
                  </a:schemeClr>
                </a:solidFill>
                <a:latin typeface="+mj-ea"/>
                <a:ea typeface="+mj-ea"/>
              </a:rPr>
              <a:t>成功更新库表状态，如果 </a:t>
            </a:r>
            <a:r>
              <a:rPr lang="en" altLang="zh-CN" sz="700" dirty="0">
                <a:solidFill>
                  <a:schemeClr val="tx1">
                    <a:lumMod val="75000"/>
                    <a:lumOff val="25000"/>
                  </a:schemeClr>
                </a:solidFill>
                <a:latin typeface="+mj-ea"/>
                <a:ea typeface="+mj-ea"/>
              </a:rPr>
              <a:t>MQ </a:t>
            </a:r>
            <a:r>
              <a:rPr lang="zh-CN" altLang="en-US" sz="700" dirty="0">
                <a:solidFill>
                  <a:schemeClr val="tx1">
                    <a:lumMod val="75000"/>
                    <a:lumOff val="25000"/>
                  </a:schemeClr>
                </a:solidFill>
                <a:latin typeface="+mj-ea"/>
                <a:ea typeface="+mj-ea"/>
              </a:rPr>
              <a:t>消息发送失败则需要通过定时任务补偿 </a:t>
            </a:r>
            <a:r>
              <a:rPr lang="en" altLang="zh-CN" sz="700" dirty="0">
                <a:solidFill>
                  <a:schemeClr val="tx1">
                    <a:lumMod val="75000"/>
                    <a:lumOff val="25000"/>
                  </a:schemeClr>
                </a:solidFill>
                <a:latin typeface="+mj-ea"/>
                <a:ea typeface="+mj-ea"/>
              </a:rPr>
              <a:t>MQ </a:t>
            </a:r>
            <a:r>
              <a:rPr lang="zh-CN" altLang="en-US" sz="700" dirty="0">
                <a:solidFill>
                  <a:schemeClr val="tx1">
                    <a:lumMod val="75000"/>
                    <a:lumOff val="25000"/>
                  </a:schemeClr>
                </a:solidFill>
                <a:latin typeface="+mj-ea"/>
                <a:ea typeface="+mj-ea"/>
              </a:rPr>
              <a:t>消息。</a:t>
            </a:r>
            <a:r>
              <a:rPr lang="en" altLang="zh-CN" sz="700" dirty="0">
                <a:solidFill>
                  <a:schemeClr val="tx1">
                    <a:lumMod val="75000"/>
                    <a:lumOff val="25000"/>
                  </a:schemeClr>
                </a:solidFill>
                <a:latin typeface="+mj-ea"/>
                <a:ea typeface="+mj-ea"/>
              </a:rPr>
              <a:t>PS</a:t>
            </a:r>
            <a:r>
              <a:rPr lang="zh-CN" altLang="en" sz="700" dirty="0">
                <a:solidFill>
                  <a:schemeClr val="tx1">
                    <a:lumMod val="75000"/>
                    <a:lumOff val="25000"/>
                  </a:schemeClr>
                </a:solidFill>
                <a:latin typeface="+mj-ea"/>
                <a:ea typeface="+mj-ea"/>
              </a:rPr>
              <a:t>：</a:t>
            </a:r>
            <a:r>
              <a:rPr lang="zh-CN" altLang="en-US" sz="700" dirty="0">
                <a:solidFill>
                  <a:schemeClr val="tx1">
                    <a:lumMod val="75000"/>
                    <a:lumOff val="25000"/>
                  </a:schemeClr>
                </a:solidFill>
                <a:latin typeface="+mj-ea"/>
                <a:ea typeface="+mj-ea"/>
              </a:rPr>
              <a:t>你可以使用本章节分支下的 </a:t>
            </a:r>
            <a:r>
              <a:rPr lang="en" altLang="zh-CN" sz="700" dirty="0" err="1">
                <a:solidFill>
                  <a:schemeClr val="tx1">
                    <a:lumMod val="75000"/>
                    <a:lumOff val="25000"/>
                  </a:schemeClr>
                </a:solidFill>
                <a:latin typeface="+mj-ea"/>
                <a:ea typeface="+mj-ea"/>
              </a:rPr>
              <a:t>sql</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更新自己的库表。</a:t>
            </a:r>
            <a:br>
              <a:rPr lang="en-US" altLang="zh-CN" sz="700" dirty="0">
                <a:solidFill>
                  <a:schemeClr val="tx1">
                    <a:lumMod val="75000"/>
                    <a:lumOff val="25000"/>
                  </a:schemeClr>
                </a:solidFill>
                <a:latin typeface="+mj-ea"/>
                <a:ea typeface="+mj-ea"/>
              </a:rPr>
            </a:b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启动 </a:t>
            </a:r>
            <a:r>
              <a:rPr lang="en" altLang="zh-CN" sz="700" dirty="0" err="1">
                <a:solidFill>
                  <a:schemeClr val="tx1">
                    <a:lumMod val="75000"/>
                    <a:lumOff val="25000"/>
                  </a:schemeClr>
                </a:solidFill>
                <a:latin typeface="+mj-ea"/>
                <a:ea typeface="+mj-ea"/>
              </a:rPr>
              <a:t>kafka</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新增 </a:t>
            </a:r>
            <a:r>
              <a:rPr lang="en" altLang="zh-CN" sz="700" dirty="0">
                <a:solidFill>
                  <a:schemeClr val="tx1">
                    <a:lumMod val="75000"/>
                    <a:lumOff val="25000"/>
                  </a:schemeClr>
                </a:solidFill>
                <a:latin typeface="+mj-ea"/>
                <a:ea typeface="+mj-ea"/>
              </a:rPr>
              <a:t>topic</a:t>
            </a:r>
            <a:r>
              <a:rPr lang="zh-CN" altLang="e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lottery_invoice</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用于发货单消息，当抽奖完成后则发送一个发货单，再异步处理发货流程，这个部分就是</a:t>
            </a:r>
            <a:r>
              <a:rPr lang="en" altLang="zh-CN" sz="700" dirty="0">
                <a:solidFill>
                  <a:schemeClr val="tx1">
                    <a:lumMod val="75000"/>
                    <a:lumOff val="25000"/>
                  </a:schemeClr>
                </a:solidFill>
                <a:latin typeface="+mj-ea"/>
                <a:ea typeface="+mj-ea"/>
              </a:rPr>
              <a:t>MQ</a:t>
            </a:r>
            <a:r>
              <a:rPr lang="zh-CN" altLang="en-US" sz="700" dirty="0">
                <a:solidFill>
                  <a:schemeClr val="tx1">
                    <a:lumMod val="75000"/>
                    <a:lumOff val="25000"/>
                  </a:schemeClr>
                </a:solidFill>
                <a:latin typeface="+mj-ea"/>
                <a:ea typeface="+mj-ea"/>
              </a:rPr>
              <a:t>的解耦流程使用。</a:t>
            </a:r>
            <a:br>
              <a:rPr lang="en-US" altLang="zh-CN" sz="700" dirty="0">
                <a:solidFill>
                  <a:schemeClr val="tx1">
                    <a:lumMod val="75000"/>
                    <a:lumOff val="25000"/>
                  </a:schemeClr>
                </a:solidFill>
                <a:latin typeface="+mj-ea"/>
                <a:ea typeface="+mj-ea"/>
              </a:rPr>
            </a:b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在 </a:t>
            </a:r>
            <a:r>
              <a:rPr lang="en-US"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ActivityProcessImpl#doDrawProcess</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活动抽奖流程编排中补全用户抽奖后，发送</a:t>
            </a:r>
            <a:r>
              <a:rPr lang="en" altLang="zh-CN" sz="700" dirty="0">
                <a:solidFill>
                  <a:schemeClr val="tx1">
                    <a:lumMod val="75000"/>
                    <a:lumOff val="25000"/>
                  </a:schemeClr>
                </a:solidFill>
                <a:latin typeface="+mj-ea"/>
                <a:ea typeface="+mj-ea"/>
              </a:rPr>
              <a:t>MQ</a:t>
            </a:r>
            <a:r>
              <a:rPr lang="zh-CN" altLang="en-US" sz="700" dirty="0">
                <a:solidFill>
                  <a:schemeClr val="tx1">
                    <a:lumMod val="75000"/>
                    <a:lumOff val="25000"/>
                  </a:schemeClr>
                </a:solidFill>
                <a:latin typeface="+mj-ea"/>
                <a:ea typeface="+mj-ea"/>
              </a:rPr>
              <a:t>触达异步奖品发送的流程。</a:t>
            </a:r>
          </a:p>
        </p:txBody>
      </p:sp>
      <p:pic>
        <p:nvPicPr>
          <p:cNvPr id="7" name="图片 6">
            <a:extLst>
              <a:ext uri="{FF2B5EF4-FFF2-40B4-BE49-F238E27FC236}">
                <a16:creationId xmlns:a16="http://schemas.microsoft.com/office/drawing/2014/main" id="{D246B188-6766-F241-A4A9-B4C529E2D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Tree>
    <p:extLst>
      <p:ext uri="{BB962C8B-B14F-4D97-AF65-F5344CB8AC3E}">
        <p14:creationId xmlns:p14="http://schemas.microsoft.com/office/powerpoint/2010/main" val="2775202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16B7C0A-2591-2243-BC35-E9236D854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03" y="0"/>
            <a:ext cx="4184307" cy="3600450"/>
          </a:xfrm>
          <a:prstGeom prst="rect">
            <a:avLst/>
          </a:prstGeom>
        </p:spPr>
      </p:pic>
    </p:spTree>
    <p:extLst>
      <p:ext uri="{BB962C8B-B14F-4D97-AF65-F5344CB8AC3E}">
        <p14:creationId xmlns:p14="http://schemas.microsoft.com/office/powerpoint/2010/main" val="414732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dirty="0"/>
              <a:t>第</a:t>
            </a:r>
            <a:r>
              <a:rPr lang="en-US" altLang="zh-CN" sz="2000" dirty="0"/>
              <a:t>17</a:t>
            </a:r>
            <a:r>
              <a:rPr lang="zh-CN" altLang="en-US" sz="2000" dirty="0"/>
              <a:t>节：引入</a:t>
            </a:r>
            <a:r>
              <a:rPr lang="en" altLang="zh-CN" sz="2000" dirty="0" err="1"/>
              <a:t>xxl</a:t>
            </a:r>
            <a:r>
              <a:rPr lang="en" altLang="zh-CN" sz="2000" dirty="0"/>
              <a:t>-job</a:t>
            </a:r>
            <a:r>
              <a:rPr lang="zh-CN" altLang="en-US" sz="2000" dirty="0"/>
              <a:t>处理活动状态扫描</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215444"/>
          </a:xfrm>
          <a:prstGeom prst="rect">
            <a:avLst/>
          </a:prstGeom>
        </p:spPr>
        <p:txBody>
          <a:bodyPr wrap="square">
            <a:spAutoFit/>
          </a:bodyPr>
          <a:lstStyle/>
          <a:p>
            <a:pPr algn="ctr"/>
            <a:r>
              <a:rPr lang="zh-CN" altLang="en-US" sz="800" dirty="0"/>
              <a:t>引入</a:t>
            </a:r>
            <a:r>
              <a:rPr lang="en" altLang="zh-CN" sz="800" dirty="0"/>
              <a:t>XXL-JOB</a:t>
            </a:r>
            <a:r>
              <a:rPr lang="zh-CN" altLang="en" sz="800" dirty="0"/>
              <a:t>，</a:t>
            </a:r>
            <a:r>
              <a:rPr lang="zh-CN" altLang="en-US" sz="800" dirty="0"/>
              <a:t>分布式任务调度平台，处理一些需要使用分布式任务解决的业务场景。</a:t>
            </a:r>
          </a:p>
        </p:txBody>
      </p:sp>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8779"/>
            <a:ext cx="4720168" cy="1061829"/>
          </a:xfrm>
          <a:prstGeom prst="rect">
            <a:avLst/>
          </a:prstGeom>
        </p:spPr>
        <p:txBody>
          <a:bodyPr wrap="square">
            <a:spAutoFit/>
          </a:bodyPr>
          <a:lstStyle/>
          <a:p>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搭建 </a:t>
            </a:r>
            <a:r>
              <a:rPr lang="en" altLang="zh-CN" sz="700" dirty="0">
                <a:solidFill>
                  <a:schemeClr val="tx1">
                    <a:lumMod val="75000"/>
                    <a:lumOff val="25000"/>
                  </a:schemeClr>
                </a:solidFill>
                <a:latin typeface="+mj-ea"/>
                <a:ea typeface="+mj-ea"/>
              </a:rPr>
              <a:t>XXL-JOB </a:t>
            </a:r>
            <a:r>
              <a:rPr lang="zh-CN" altLang="en-US" sz="700" dirty="0">
                <a:solidFill>
                  <a:schemeClr val="tx1">
                    <a:lumMod val="75000"/>
                    <a:lumOff val="25000"/>
                  </a:schemeClr>
                </a:solidFill>
                <a:latin typeface="+mj-ea"/>
                <a:ea typeface="+mj-ea"/>
              </a:rPr>
              <a:t>分布式任务调度环境，这里需要在官网：</a:t>
            </a:r>
            <a:r>
              <a:rPr lang="en" altLang="zh-CN" sz="700" dirty="0">
                <a:solidFill>
                  <a:schemeClr val="tx1">
                    <a:lumMod val="75000"/>
                    <a:lumOff val="25000"/>
                  </a:schemeClr>
                </a:solidFill>
                <a:latin typeface="+mj-ea"/>
                <a:ea typeface="+mj-ea"/>
              </a:rPr>
              <a:t>https://</a:t>
            </a:r>
            <a:r>
              <a:rPr lang="en" altLang="zh-CN" sz="700" dirty="0" err="1">
                <a:solidFill>
                  <a:schemeClr val="tx1">
                    <a:lumMod val="75000"/>
                    <a:lumOff val="25000"/>
                  </a:schemeClr>
                </a:solidFill>
                <a:latin typeface="+mj-ea"/>
                <a:ea typeface="+mj-ea"/>
              </a:rPr>
              <a:t>github.com</a:t>
            </a:r>
            <a:r>
              <a:rPr lang="en"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xuxueli</a:t>
            </a:r>
            <a:r>
              <a:rPr lang="en"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xxl</a:t>
            </a:r>
            <a:r>
              <a:rPr lang="en" altLang="zh-CN" sz="700" dirty="0">
                <a:solidFill>
                  <a:schemeClr val="tx1">
                    <a:lumMod val="75000"/>
                    <a:lumOff val="25000"/>
                  </a:schemeClr>
                </a:solidFill>
                <a:latin typeface="+mj-ea"/>
                <a:ea typeface="+mj-ea"/>
              </a:rPr>
              <a:t>-job/ </a:t>
            </a:r>
            <a:r>
              <a:rPr lang="zh-CN" altLang="en-US" sz="700" dirty="0">
                <a:solidFill>
                  <a:schemeClr val="tx1">
                    <a:lumMod val="75000"/>
                    <a:lumOff val="25000"/>
                  </a:schemeClr>
                </a:solidFill>
                <a:latin typeface="+mj-ea"/>
                <a:ea typeface="+mj-ea"/>
              </a:rPr>
              <a:t>下载运行包，按照 </a:t>
            </a:r>
            <a:r>
              <a:rPr lang="en" altLang="zh-CN" sz="700" dirty="0">
                <a:solidFill>
                  <a:schemeClr val="tx1">
                    <a:lumMod val="75000"/>
                    <a:lumOff val="25000"/>
                  </a:schemeClr>
                </a:solidFill>
                <a:latin typeface="+mj-ea"/>
                <a:ea typeface="+mj-ea"/>
              </a:rPr>
              <a:t>Java </a:t>
            </a:r>
            <a:r>
              <a:rPr lang="en" altLang="zh-CN" sz="700" dirty="0" err="1">
                <a:solidFill>
                  <a:schemeClr val="tx1">
                    <a:lumMod val="75000"/>
                    <a:lumOff val="25000"/>
                  </a:schemeClr>
                </a:solidFill>
                <a:latin typeface="+mj-ea"/>
                <a:ea typeface="+mj-ea"/>
              </a:rPr>
              <a:t>SpringBoot</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修改一些基本配置，项目启动即可。</a:t>
            </a: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配置 </a:t>
            </a:r>
            <a:r>
              <a:rPr lang="en" altLang="zh-CN" sz="700" dirty="0">
                <a:solidFill>
                  <a:schemeClr val="tx1">
                    <a:lumMod val="75000"/>
                    <a:lumOff val="25000"/>
                  </a:schemeClr>
                </a:solidFill>
                <a:latin typeface="+mj-ea"/>
                <a:ea typeface="+mj-ea"/>
              </a:rPr>
              <a:t>XXL-JOB </a:t>
            </a:r>
            <a:r>
              <a:rPr lang="zh-CN" altLang="en-US" sz="700" dirty="0">
                <a:solidFill>
                  <a:schemeClr val="tx1">
                    <a:lumMod val="75000"/>
                    <a:lumOff val="25000"/>
                  </a:schemeClr>
                </a:solidFill>
                <a:latin typeface="+mj-ea"/>
                <a:ea typeface="+mj-ea"/>
              </a:rPr>
              <a:t>的基础使用环境，导入库表、配置文件、验证官网管理，测试任务启动运行</a:t>
            </a: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解决第一个分布式任务场景问题，扫描抽奖活动状态，把审核通过的活动扫描为活动中，把已过期活动中的状态扫描为关闭。后续章节我们还会使用分布式任务调度系统解决其他场景问题。</a:t>
            </a:r>
            <a:br>
              <a:rPr lang="zh-CN" altLang="en-US" sz="700" dirty="0">
                <a:solidFill>
                  <a:schemeClr val="tx1">
                    <a:lumMod val="75000"/>
                    <a:lumOff val="25000"/>
                  </a:schemeClr>
                </a:solidFill>
                <a:latin typeface="+mj-ea"/>
                <a:ea typeface="+mj-ea"/>
              </a:rPr>
            </a:br>
            <a:endParaRPr lang="zh-CN" altLang="en-US" sz="700" dirty="0">
              <a:solidFill>
                <a:schemeClr val="tx1">
                  <a:lumMod val="75000"/>
                  <a:lumOff val="25000"/>
                </a:schemeClr>
              </a:solidFill>
              <a:latin typeface="+mj-ea"/>
              <a:ea typeface="+mj-ea"/>
            </a:endParaRPr>
          </a:p>
        </p:txBody>
      </p:sp>
      <p:pic>
        <p:nvPicPr>
          <p:cNvPr id="7" name="图片 6">
            <a:extLst>
              <a:ext uri="{FF2B5EF4-FFF2-40B4-BE49-F238E27FC236}">
                <a16:creationId xmlns:a16="http://schemas.microsoft.com/office/drawing/2014/main" id="{D246B188-6766-F241-A4A9-B4C529E2D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Tree>
    <p:extLst>
      <p:ext uri="{BB962C8B-B14F-4D97-AF65-F5344CB8AC3E}">
        <p14:creationId xmlns:p14="http://schemas.microsoft.com/office/powerpoint/2010/main" val="404922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03</a:t>
            </a:r>
            <a:r>
              <a:rPr lang="zh-CN" altLang="en-US" sz="2000"/>
              <a:t>节：跑通广播模式</a:t>
            </a:r>
            <a:r>
              <a:rPr lang="en" altLang="zh-CN" sz="2000"/>
              <a:t>RPC</a:t>
            </a:r>
            <a:r>
              <a:rPr lang="zh-CN" altLang="en-US" sz="2000"/>
              <a:t>过程调用</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415498"/>
          </a:xfrm>
          <a:prstGeom prst="rect">
            <a:avLst/>
          </a:prstGeom>
        </p:spPr>
        <p:txBody>
          <a:bodyPr wrap="square">
            <a:spAutoFit/>
          </a:bodyPr>
          <a:lstStyle/>
          <a:p>
            <a:r>
              <a:rPr lang="zh-CN" altLang="en-US" sz="700">
                <a:latin typeface="+mj-ea"/>
                <a:ea typeface="+mj-ea"/>
              </a:rPr>
              <a:t>当基础的工程模块创建完成以后，还需要给整个工程注入灵魂，就是让它可以跑通。这个过程包括一个简单的 </a:t>
            </a:r>
            <a:r>
              <a:rPr lang="en" altLang="zh-CN" sz="700">
                <a:latin typeface="+mj-ea"/>
                <a:ea typeface="+mj-ea"/>
              </a:rPr>
              <a:t>RPC </a:t>
            </a:r>
            <a:r>
              <a:rPr lang="zh-CN" altLang="en-US" sz="700">
                <a:latin typeface="+mj-ea"/>
                <a:ea typeface="+mj-ea"/>
              </a:rPr>
              <a:t>接口功能实现和测试调用，那么这里为了让功能体现出一个完整度，还会创建出一个库表在 </a:t>
            </a:r>
            <a:r>
              <a:rPr lang="en" altLang="zh-CN" sz="700">
                <a:latin typeface="+mj-ea"/>
                <a:ea typeface="+mj-ea"/>
              </a:rPr>
              <a:t>RPC </a:t>
            </a:r>
            <a:r>
              <a:rPr lang="zh-CN" altLang="en-US" sz="700">
                <a:latin typeface="+mj-ea"/>
                <a:ea typeface="+mj-ea"/>
              </a:rPr>
              <a:t>调用的时候查询出库表中的数据并🔙返回结果。那么在这个分支上我们就先来完成这样一个内容的实现。</a:t>
            </a:r>
            <a:endParaRPr lang="zh-CN" altLang="en-US" sz="600">
              <a:latin typeface="+mj-ea"/>
              <a:ea typeface="+mj-ea"/>
            </a:endParaRP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文本框 1">
            <a:extLst>
              <a:ext uri="{FF2B5EF4-FFF2-40B4-BE49-F238E27FC236}">
                <a16:creationId xmlns:a16="http://schemas.microsoft.com/office/drawing/2014/main" id="{6C65CC2B-1752-CF45-8DA5-826F41FAEE6E}"/>
              </a:ext>
            </a:extLst>
          </p:cNvPr>
          <p:cNvSpPr txBox="1"/>
          <p:nvPr/>
        </p:nvSpPr>
        <p:spPr>
          <a:xfrm>
            <a:off x="200173" y="2741577"/>
            <a:ext cx="3556020" cy="238848"/>
          </a:xfrm>
          <a:prstGeom prst="rect">
            <a:avLst/>
          </a:prstGeom>
          <a:noFill/>
        </p:spPr>
        <p:txBody>
          <a:bodyPr wrap="square" rtlCol="0">
            <a:spAutoFit/>
          </a:bodyPr>
          <a:lstStyle/>
          <a:p>
            <a:r>
              <a:rPr kumimoji="1" lang="zh-CN" altLang="en-US" b="1"/>
              <a:t>目标</a:t>
            </a:r>
            <a:r>
              <a:rPr kumimoji="1" lang="zh-CN" altLang="en-US"/>
              <a:t>：在</a:t>
            </a:r>
            <a:r>
              <a:rPr kumimoji="1" lang="en-US" altLang="zh-CN"/>
              <a:t>A</a:t>
            </a:r>
            <a:r>
              <a:rPr kumimoji="1" lang="zh-CN" altLang="en-US"/>
              <a:t>应用上提供服务，在</a:t>
            </a:r>
            <a:r>
              <a:rPr kumimoji="1" lang="en-US" altLang="zh-CN"/>
              <a:t>B</a:t>
            </a:r>
            <a:r>
              <a:rPr kumimoji="1" lang="zh-CN" altLang="en-US"/>
              <a:t>应用上调用</a:t>
            </a:r>
            <a:r>
              <a:rPr kumimoji="1" lang="en-US" altLang="zh-CN"/>
              <a:t>A</a:t>
            </a:r>
            <a:r>
              <a:rPr kumimoji="1" lang="zh-CN" altLang="en-US"/>
              <a:t>应用的服务</a:t>
            </a:r>
          </a:p>
        </p:txBody>
      </p:sp>
    </p:spTree>
    <p:extLst>
      <p:ext uri="{BB962C8B-B14F-4D97-AF65-F5344CB8AC3E}">
        <p14:creationId xmlns:p14="http://schemas.microsoft.com/office/powerpoint/2010/main" val="4194340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5C08C9F6-28A5-3D4A-AAD0-263BED48EE14}"/>
              </a:ext>
            </a:extLst>
          </p:cNvPr>
          <p:cNvSpPr/>
          <p:nvPr/>
        </p:nvSpPr>
        <p:spPr>
          <a:xfrm>
            <a:off x="546100" y="463550"/>
            <a:ext cx="495300" cy="4953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活</a:t>
            </a:r>
          </a:p>
        </p:txBody>
      </p:sp>
      <p:sp>
        <p:nvSpPr>
          <p:cNvPr id="3" name="圆角矩形 2">
            <a:extLst>
              <a:ext uri="{FF2B5EF4-FFF2-40B4-BE49-F238E27FC236}">
                <a16:creationId xmlns:a16="http://schemas.microsoft.com/office/drawing/2014/main" id="{80F5D179-109F-F844-AD93-FBD7D22D1FAC}"/>
              </a:ext>
            </a:extLst>
          </p:cNvPr>
          <p:cNvSpPr/>
          <p:nvPr/>
        </p:nvSpPr>
        <p:spPr>
          <a:xfrm>
            <a:off x="546100" y="1714501"/>
            <a:ext cx="495300" cy="4953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工</a:t>
            </a:r>
          </a:p>
        </p:txBody>
      </p:sp>
      <p:sp>
        <p:nvSpPr>
          <p:cNvPr id="5" name="圆角矩形 4">
            <a:extLst>
              <a:ext uri="{FF2B5EF4-FFF2-40B4-BE49-F238E27FC236}">
                <a16:creationId xmlns:a16="http://schemas.microsoft.com/office/drawing/2014/main" id="{27A741C2-1DFB-A148-846A-431D6FE51E08}"/>
              </a:ext>
            </a:extLst>
          </p:cNvPr>
          <p:cNvSpPr/>
          <p:nvPr/>
        </p:nvSpPr>
        <p:spPr>
          <a:xfrm>
            <a:off x="1289050" y="1714501"/>
            <a:ext cx="495300" cy="495300"/>
          </a:xfrm>
          <a:prstGeom prst="round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工</a:t>
            </a:r>
          </a:p>
        </p:txBody>
      </p:sp>
      <p:sp>
        <p:nvSpPr>
          <p:cNvPr id="6" name="圆角矩形 5">
            <a:extLst>
              <a:ext uri="{FF2B5EF4-FFF2-40B4-BE49-F238E27FC236}">
                <a16:creationId xmlns:a16="http://schemas.microsoft.com/office/drawing/2014/main" id="{223A3ADF-B97E-B14C-8AF7-03F121F3F6CB}"/>
              </a:ext>
            </a:extLst>
          </p:cNvPr>
          <p:cNvSpPr/>
          <p:nvPr/>
        </p:nvSpPr>
        <p:spPr>
          <a:xfrm>
            <a:off x="1943100" y="1714501"/>
            <a:ext cx="495300" cy="495300"/>
          </a:xfrm>
          <a:prstGeom prst="round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工</a:t>
            </a:r>
          </a:p>
        </p:txBody>
      </p:sp>
      <p:sp>
        <p:nvSpPr>
          <p:cNvPr id="7" name="圆角矩形 6">
            <a:extLst>
              <a:ext uri="{FF2B5EF4-FFF2-40B4-BE49-F238E27FC236}">
                <a16:creationId xmlns:a16="http://schemas.microsoft.com/office/drawing/2014/main" id="{69CDB5B7-C10A-964F-93BA-1E7D44FA6C91}"/>
              </a:ext>
            </a:extLst>
          </p:cNvPr>
          <p:cNvSpPr/>
          <p:nvPr/>
        </p:nvSpPr>
        <p:spPr>
          <a:xfrm>
            <a:off x="2597150" y="1714501"/>
            <a:ext cx="495300" cy="495300"/>
          </a:xfrm>
          <a:prstGeom prst="round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工</a:t>
            </a:r>
          </a:p>
        </p:txBody>
      </p:sp>
      <p:sp>
        <p:nvSpPr>
          <p:cNvPr id="8" name="圆角矩形 7">
            <a:extLst>
              <a:ext uri="{FF2B5EF4-FFF2-40B4-BE49-F238E27FC236}">
                <a16:creationId xmlns:a16="http://schemas.microsoft.com/office/drawing/2014/main" id="{8302D39C-944F-504B-9F6D-A04560D64306}"/>
              </a:ext>
            </a:extLst>
          </p:cNvPr>
          <p:cNvSpPr/>
          <p:nvPr/>
        </p:nvSpPr>
        <p:spPr>
          <a:xfrm>
            <a:off x="3251200" y="1714501"/>
            <a:ext cx="495300" cy="495300"/>
          </a:xfrm>
          <a:prstGeom prst="round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工</a:t>
            </a:r>
          </a:p>
        </p:txBody>
      </p:sp>
      <p:cxnSp>
        <p:nvCxnSpPr>
          <p:cNvPr id="10" name="直线箭头连接符 9">
            <a:extLst>
              <a:ext uri="{FF2B5EF4-FFF2-40B4-BE49-F238E27FC236}">
                <a16:creationId xmlns:a16="http://schemas.microsoft.com/office/drawing/2014/main" id="{D84572F5-4693-EC4D-A8A7-A790491CBFE8}"/>
              </a:ext>
            </a:extLst>
          </p:cNvPr>
          <p:cNvCxnSpPr>
            <a:stCxn id="2" idx="2"/>
            <a:endCxn id="3" idx="0"/>
          </p:cNvCxnSpPr>
          <p:nvPr/>
        </p:nvCxnSpPr>
        <p:spPr>
          <a:xfrm>
            <a:off x="793750" y="958850"/>
            <a:ext cx="0" cy="755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1066D857-5B2F-C54A-AF0E-EBBDB213F86F}"/>
              </a:ext>
            </a:extLst>
          </p:cNvPr>
          <p:cNvSpPr/>
          <p:nvPr/>
        </p:nvSpPr>
        <p:spPr>
          <a:xfrm>
            <a:off x="1289050" y="463550"/>
            <a:ext cx="495300" cy="4953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活</a:t>
            </a:r>
          </a:p>
        </p:txBody>
      </p:sp>
      <p:sp>
        <p:nvSpPr>
          <p:cNvPr id="12" name="圆角矩形 11">
            <a:extLst>
              <a:ext uri="{FF2B5EF4-FFF2-40B4-BE49-F238E27FC236}">
                <a16:creationId xmlns:a16="http://schemas.microsoft.com/office/drawing/2014/main" id="{C26CEBEF-0815-E640-B0ED-DBB70DF980BD}"/>
              </a:ext>
            </a:extLst>
          </p:cNvPr>
          <p:cNvSpPr/>
          <p:nvPr/>
        </p:nvSpPr>
        <p:spPr>
          <a:xfrm>
            <a:off x="1943100" y="463550"/>
            <a:ext cx="495300" cy="4953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活</a:t>
            </a:r>
          </a:p>
        </p:txBody>
      </p:sp>
      <p:cxnSp>
        <p:nvCxnSpPr>
          <p:cNvPr id="14" name="曲线连接符 13">
            <a:extLst>
              <a:ext uri="{FF2B5EF4-FFF2-40B4-BE49-F238E27FC236}">
                <a16:creationId xmlns:a16="http://schemas.microsoft.com/office/drawing/2014/main" id="{9F2D4D43-DAFE-7B4D-B6AC-22255F2DACC9}"/>
              </a:ext>
            </a:extLst>
          </p:cNvPr>
          <p:cNvCxnSpPr>
            <a:stCxn id="11" idx="2"/>
            <a:endCxn id="3" idx="0"/>
          </p:cNvCxnSpPr>
          <p:nvPr/>
        </p:nvCxnSpPr>
        <p:spPr>
          <a:xfrm rot="5400000">
            <a:off x="787400" y="965200"/>
            <a:ext cx="755651" cy="7429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a:extLst>
              <a:ext uri="{FF2B5EF4-FFF2-40B4-BE49-F238E27FC236}">
                <a16:creationId xmlns:a16="http://schemas.microsoft.com/office/drawing/2014/main" id="{5947F6E2-E3B8-9543-B3C1-FE96B2CC695C}"/>
              </a:ext>
            </a:extLst>
          </p:cNvPr>
          <p:cNvCxnSpPr>
            <a:stCxn id="12" idx="2"/>
            <a:endCxn id="3" idx="0"/>
          </p:cNvCxnSpPr>
          <p:nvPr/>
        </p:nvCxnSpPr>
        <p:spPr>
          <a:xfrm rot="5400000">
            <a:off x="1114425" y="638175"/>
            <a:ext cx="755651" cy="13970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圆角矩形 16">
            <a:extLst>
              <a:ext uri="{FF2B5EF4-FFF2-40B4-BE49-F238E27FC236}">
                <a16:creationId xmlns:a16="http://schemas.microsoft.com/office/drawing/2014/main" id="{CB681570-C114-8349-B80B-6F9735AB011B}"/>
              </a:ext>
            </a:extLst>
          </p:cNvPr>
          <p:cNvSpPr/>
          <p:nvPr/>
        </p:nvSpPr>
        <p:spPr>
          <a:xfrm>
            <a:off x="3905250" y="1714501"/>
            <a:ext cx="495300" cy="495300"/>
          </a:xfrm>
          <a:prstGeom prst="round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工</a:t>
            </a:r>
          </a:p>
        </p:txBody>
      </p:sp>
      <p:cxnSp>
        <p:nvCxnSpPr>
          <p:cNvPr id="19" name="直线箭头连接符 18">
            <a:extLst>
              <a:ext uri="{FF2B5EF4-FFF2-40B4-BE49-F238E27FC236}">
                <a16:creationId xmlns:a16="http://schemas.microsoft.com/office/drawing/2014/main" id="{06F66D98-A0B9-7949-AAD4-F8465255F26E}"/>
              </a:ext>
            </a:extLst>
          </p:cNvPr>
          <p:cNvCxnSpPr>
            <a:stCxn id="2" idx="2"/>
            <a:endCxn id="6" idx="0"/>
          </p:cNvCxnSpPr>
          <p:nvPr/>
        </p:nvCxnSpPr>
        <p:spPr>
          <a:xfrm>
            <a:off x="793750" y="958850"/>
            <a:ext cx="1397000" cy="755651"/>
          </a:xfrm>
          <a:prstGeom prst="straightConnector1">
            <a:avLst/>
          </a:prstGeom>
          <a:ln w="19050">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468AC25B-D65B-A54B-9D34-4B0B85499676}"/>
              </a:ext>
            </a:extLst>
          </p:cNvPr>
          <p:cNvCxnSpPr>
            <a:stCxn id="11" idx="2"/>
            <a:endCxn id="5" idx="0"/>
          </p:cNvCxnSpPr>
          <p:nvPr/>
        </p:nvCxnSpPr>
        <p:spPr>
          <a:xfrm>
            <a:off x="1536700" y="958850"/>
            <a:ext cx="0" cy="755651"/>
          </a:xfrm>
          <a:prstGeom prst="straightConnector1">
            <a:avLst/>
          </a:prstGeom>
          <a:ln w="19050">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A21B82C1-54AD-2249-890B-7B3268B3647D}"/>
              </a:ext>
            </a:extLst>
          </p:cNvPr>
          <p:cNvCxnSpPr>
            <a:stCxn id="11" idx="2"/>
            <a:endCxn id="7" idx="0"/>
          </p:cNvCxnSpPr>
          <p:nvPr/>
        </p:nvCxnSpPr>
        <p:spPr>
          <a:xfrm>
            <a:off x="1536700" y="958850"/>
            <a:ext cx="1308100" cy="755651"/>
          </a:xfrm>
          <a:prstGeom prst="straightConnector1">
            <a:avLst/>
          </a:prstGeom>
          <a:ln w="19050">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C070923C-8991-AF44-937B-E5A99F2FAB42}"/>
              </a:ext>
            </a:extLst>
          </p:cNvPr>
          <p:cNvCxnSpPr>
            <a:stCxn id="12" idx="2"/>
            <a:endCxn id="8" idx="0"/>
          </p:cNvCxnSpPr>
          <p:nvPr/>
        </p:nvCxnSpPr>
        <p:spPr>
          <a:xfrm>
            <a:off x="2190750" y="958850"/>
            <a:ext cx="1308100" cy="755651"/>
          </a:xfrm>
          <a:prstGeom prst="straightConnector1">
            <a:avLst/>
          </a:prstGeom>
          <a:ln w="19050">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895CED0B-0D81-6345-A23B-867EE7999BFD}"/>
              </a:ext>
            </a:extLst>
          </p:cNvPr>
          <p:cNvCxnSpPr>
            <a:stCxn id="11" idx="2"/>
            <a:endCxn id="17" idx="0"/>
          </p:cNvCxnSpPr>
          <p:nvPr/>
        </p:nvCxnSpPr>
        <p:spPr>
          <a:xfrm>
            <a:off x="1536700" y="958850"/>
            <a:ext cx="2616200" cy="755651"/>
          </a:xfrm>
          <a:prstGeom prst="straightConnector1">
            <a:avLst/>
          </a:prstGeom>
          <a:ln w="19050">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a:extLst>
              <a:ext uri="{FF2B5EF4-FFF2-40B4-BE49-F238E27FC236}">
                <a16:creationId xmlns:a16="http://schemas.microsoft.com/office/drawing/2014/main" id="{EB3A3DC1-2E79-7247-89A7-BEB5ACA59B9D}"/>
              </a:ext>
            </a:extLst>
          </p:cNvPr>
          <p:cNvSpPr/>
          <p:nvPr/>
        </p:nvSpPr>
        <p:spPr>
          <a:xfrm>
            <a:off x="1162050" y="1587500"/>
            <a:ext cx="3333750" cy="1314450"/>
          </a:xfrm>
          <a:prstGeom prst="roundRect">
            <a:avLst>
              <a:gd name="adj" fmla="val 6039"/>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9" name="文本框 28">
            <a:extLst>
              <a:ext uri="{FF2B5EF4-FFF2-40B4-BE49-F238E27FC236}">
                <a16:creationId xmlns:a16="http://schemas.microsoft.com/office/drawing/2014/main" id="{FD7B5976-2AF6-5343-8BE1-6FC2B9F58B8F}"/>
              </a:ext>
            </a:extLst>
          </p:cNvPr>
          <p:cNvSpPr txBox="1"/>
          <p:nvPr/>
        </p:nvSpPr>
        <p:spPr>
          <a:xfrm>
            <a:off x="1162050" y="2471837"/>
            <a:ext cx="3333750" cy="307777"/>
          </a:xfrm>
          <a:prstGeom prst="rect">
            <a:avLst/>
          </a:prstGeom>
          <a:noFill/>
        </p:spPr>
        <p:txBody>
          <a:bodyPr wrap="square" rtlCol="0">
            <a:spAutoFit/>
          </a:bodyPr>
          <a:lstStyle/>
          <a:p>
            <a:pPr algn="ctr"/>
            <a:r>
              <a:rPr kumimoji="1" lang="zh-CN" altLang="en-US" sz="1400" dirty="0"/>
              <a:t>分布式任务调度</a:t>
            </a:r>
          </a:p>
        </p:txBody>
      </p:sp>
    </p:spTree>
    <p:extLst>
      <p:ext uri="{BB962C8B-B14F-4D97-AF65-F5344CB8AC3E}">
        <p14:creationId xmlns:p14="http://schemas.microsoft.com/office/powerpoint/2010/main" val="3433467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dirty="0"/>
              <a:t>第</a:t>
            </a:r>
            <a:r>
              <a:rPr lang="en-US" altLang="zh-CN" sz="2000" dirty="0"/>
              <a:t>18</a:t>
            </a:r>
            <a:r>
              <a:rPr lang="zh-CN" altLang="en-US" sz="2000" dirty="0"/>
              <a:t>节：扫描库表补偿发货单</a:t>
            </a:r>
            <a:r>
              <a:rPr lang="en" altLang="zh-CN" sz="2000" dirty="0"/>
              <a:t>MQ</a:t>
            </a:r>
            <a:r>
              <a:rPr lang="zh-CN" altLang="en-US" sz="2000" dirty="0"/>
              <a:t>消息</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pPr algn="ctr"/>
            <a:r>
              <a:rPr lang="zh-CN" altLang="en-US" sz="800" dirty="0"/>
              <a:t>分布式任务调度，扫描抽奖发货单消息状态，对于未发送</a:t>
            </a:r>
            <a:r>
              <a:rPr lang="en" altLang="zh-CN" sz="800" dirty="0"/>
              <a:t>MQ</a:t>
            </a:r>
            <a:r>
              <a:rPr lang="zh-CN" altLang="en-US" sz="800" dirty="0"/>
              <a:t>或者发送失败的</a:t>
            </a:r>
            <a:r>
              <a:rPr lang="en" altLang="zh-CN" sz="800" dirty="0"/>
              <a:t>MQ</a:t>
            </a:r>
            <a:r>
              <a:rPr lang="zh-CN" altLang="en" sz="800" dirty="0"/>
              <a:t>，</a:t>
            </a:r>
            <a:r>
              <a:rPr lang="zh-CN" altLang="en-US" sz="800" dirty="0"/>
              <a:t>进行补偿发送处理</a:t>
            </a:r>
          </a:p>
        </p:txBody>
      </p:sp>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264806"/>
            <a:ext cx="4720168" cy="954107"/>
          </a:xfrm>
          <a:prstGeom prst="rect">
            <a:avLst/>
          </a:prstGeom>
        </p:spPr>
        <p:txBody>
          <a:bodyPr wrap="square">
            <a:spAutoFit/>
          </a:bodyPr>
          <a:lstStyle/>
          <a:p>
            <a:pPr marL="171450" indent="-171450">
              <a:buFontTx/>
              <a:buChar char="-"/>
            </a:pPr>
            <a:r>
              <a:rPr lang="zh-CN" altLang="en-US" sz="700" dirty="0">
                <a:solidFill>
                  <a:schemeClr val="tx1">
                    <a:lumMod val="75000"/>
                    <a:lumOff val="25000"/>
                  </a:schemeClr>
                </a:solidFill>
                <a:latin typeface="+mj-ea"/>
                <a:ea typeface="+mj-ea"/>
              </a:rPr>
              <a:t>因为需要扫描库表，也就是循环的方式把每个库下的多张表中的每条用户记录，都进行扫描。所以需要在分库分表组件中，提供出可以设置路由到的库和表，这样就可以满足我们扫描的动作了。*这部分大家可以看最新的 </a:t>
            </a:r>
            <a:r>
              <a:rPr lang="en-US"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db</a:t>
            </a:r>
            <a:r>
              <a:rPr lang="en" altLang="zh-CN" sz="700" dirty="0">
                <a:solidFill>
                  <a:schemeClr val="tx1">
                    <a:lumMod val="75000"/>
                    <a:lumOff val="25000"/>
                  </a:schemeClr>
                </a:solidFill>
                <a:latin typeface="+mj-ea"/>
                <a:ea typeface="+mj-ea"/>
              </a:rPr>
              <a:t>-router-spring-boot-starter](</a:t>
            </a:r>
            <a:r>
              <a:rPr lang="en" altLang="zh-CN" sz="700" dirty="0">
                <a:solidFill>
                  <a:schemeClr val="tx1">
                    <a:lumMod val="75000"/>
                    <a:lumOff val="25000"/>
                  </a:schemeClr>
                </a:solidFill>
                <a:latin typeface="+mj-ea"/>
                <a:ea typeface="+mj-ea"/>
                <a:hlinkClick r:id="rId2">
                  <a:extLst>
                    <a:ext uri="{A12FA001-AC4F-418D-AE19-62706E023703}">
                      <ahyp:hlinkClr xmlns:ahyp="http://schemas.microsoft.com/office/drawing/2018/hyperlinkcolor" val="tx"/>
                    </a:ext>
                  </a:extLst>
                </a:hlinkClick>
              </a:rPr>
              <a:t>https://codechina.csdn.net/KnowledgePlanet/db-router-spring-boot-starter)*</a:t>
            </a:r>
            <a:endParaRPr lang="en" altLang="zh-CN" sz="700" dirty="0">
              <a:solidFill>
                <a:schemeClr val="tx1">
                  <a:lumMod val="75000"/>
                  <a:lumOff val="25000"/>
                </a:schemeClr>
              </a:solidFill>
              <a:latin typeface="+mj-ea"/>
              <a:ea typeface="+mj-ea"/>
            </a:endParaRPr>
          </a:p>
          <a:p>
            <a:pPr marL="171450" indent="-171450">
              <a:buFontTx/>
              <a:buChar char="-"/>
            </a:pPr>
            <a:endParaRPr lang="en-US" altLang="zh-CN" sz="700" dirty="0">
              <a:solidFill>
                <a:schemeClr val="tx1">
                  <a:lumMod val="75000"/>
                  <a:lumOff val="25000"/>
                </a:schemeClr>
              </a:solidFill>
              <a:latin typeface="+mj-ea"/>
              <a:ea typeface="+mj-ea"/>
            </a:endParaRPr>
          </a:p>
          <a:p>
            <a:pPr marL="171450" indent="-171450">
              <a:buFontTx/>
              <a:buChar char="-"/>
            </a:pPr>
            <a:r>
              <a:rPr lang="zh-CN" altLang="en-US" sz="700" dirty="0">
                <a:solidFill>
                  <a:schemeClr val="tx1">
                    <a:lumMod val="75000"/>
                    <a:lumOff val="25000"/>
                  </a:schemeClr>
                </a:solidFill>
                <a:latin typeface="+mj-ea"/>
                <a:ea typeface="+mj-ea"/>
              </a:rPr>
              <a:t>在 </a:t>
            </a:r>
            <a:r>
              <a:rPr lang="en" altLang="zh-CN" sz="700" dirty="0">
                <a:solidFill>
                  <a:schemeClr val="tx1">
                    <a:lumMod val="75000"/>
                    <a:lumOff val="25000"/>
                  </a:schemeClr>
                </a:solidFill>
                <a:latin typeface="+mj-ea"/>
                <a:ea typeface="+mj-ea"/>
              </a:rPr>
              <a:t>application </a:t>
            </a:r>
            <a:r>
              <a:rPr lang="zh-CN" altLang="en-US" sz="700" dirty="0">
                <a:solidFill>
                  <a:schemeClr val="tx1">
                    <a:lumMod val="75000"/>
                    <a:lumOff val="25000"/>
                  </a:schemeClr>
                </a:solidFill>
                <a:latin typeface="+mj-ea"/>
                <a:ea typeface="+mj-ea"/>
              </a:rPr>
              <a:t>应用层下的 </a:t>
            </a:r>
            <a:r>
              <a:rPr lang="en" altLang="zh-CN" sz="700" dirty="0">
                <a:solidFill>
                  <a:schemeClr val="tx1">
                    <a:lumMod val="75000"/>
                    <a:lumOff val="25000"/>
                  </a:schemeClr>
                </a:solidFill>
                <a:latin typeface="+mj-ea"/>
                <a:ea typeface="+mj-ea"/>
              </a:rPr>
              <a:t>worker </a:t>
            </a:r>
            <a:r>
              <a:rPr lang="zh-CN" altLang="en-US" sz="700" dirty="0">
                <a:solidFill>
                  <a:schemeClr val="tx1">
                    <a:lumMod val="75000"/>
                    <a:lumOff val="25000"/>
                  </a:schemeClr>
                </a:solidFill>
                <a:latin typeface="+mj-ea"/>
                <a:ea typeface="+mj-ea"/>
              </a:rPr>
              <a:t>包 </a:t>
            </a:r>
            <a:r>
              <a:rPr lang="en" altLang="zh-CN" sz="700" dirty="0" err="1">
                <a:solidFill>
                  <a:schemeClr val="tx1">
                    <a:lumMod val="75000"/>
                    <a:lumOff val="25000"/>
                  </a:schemeClr>
                </a:solidFill>
                <a:latin typeface="+mj-ea"/>
                <a:ea typeface="+mj-ea"/>
              </a:rPr>
              <a:t>LotteryXxlJob</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中，添加关于扫描库表补偿消息发送的任务，并在开发完成后把任务配置到 </a:t>
            </a:r>
            <a:r>
              <a:rPr lang="en" altLang="zh-CN" sz="700" dirty="0" err="1">
                <a:solidFill>
                  <a:schemeClr val="tx1">
                    <a:lumMod val="75000"/>
                    <a:lumOff val="25000"/>
                  </a:schemeClr>
                </a:solidFill>
                <a:latin typeface="+mj-ea"/>
                <a:ea typeface="+mj-ea"/>
              </a:rPr>
              <a:t>xxl</a:t>
            </a:r>
            <a:r>
              <a:rPr lang="en" altLang="zh-CN" sz="700" dirty="0">
                <a:solidFill>
                  <a:schemeClr val="tx1">
                    <a:lumMod val="75000"/>
                    <a:lumOff val="25000"/>
                  </a:schemeClr>
                </a:solidFill>
                <a:latin typeface="+mj-ea"/>
                <a:ea typeface="+mj-ea"/>
              </a:rPr>
              <a:t>-job </a:t>
            </a:r>
            <a:r>
              <a:rPr lang="zh-CN" altLang="en-US" sz="700" dirty="0">
                <a:solidFill>
                  <a:schemeClr val="tx1">
                    <a:lumMod val="75000"/>
                    <a:lumOff val="25000"/>
                  </a:schemeClr>
                </a:solidFill>
                <a:latin typeface="+mj-ea"/>
                <a:ea typeface="+mj-ea"/>
              </a:rPr>
              <a:t>任务调度后台中。*关于任务的配置，我们在上一个章节，已经讲述过*</a:t>
            </a:r>
            <a:br>
              <a:rPr lang="zh-CN" altLang="en-US" sz="700" dirty="0">
                <a:solidFill>
                  <a:schemeClr val="tx1">
                    <a:lumMod val="75000"/>
                    <a:lumOff val="25000"/>
                  </a:schemeClr>
                </a:solidFill>
                <a:latin typeface="+mj-ea"/>
                <a:ea typeface="+mj-ea"/>
              </a:rPr>
            </a:br>
            <a:endParaRPr lang="zh-CN" altLang="en-US" sz="700" dirty="0">
              <a:solidFill>
                <a:schemeClr val="tx1">
                  <a:lumMod val="75000"/>
                  <a:lumOff val="25000"/>
                </a:schemeClr>
              </a:solidFill>
              <a:latin typeface="+mj-ea"/>
              <a:ea typeface="+mj-ea"/>
            </a:endParaRPr>
          </a:p>
        </p:txBody>
      </p:sp>
      <p:pic>
        <p:nvPicPr>
          <p:cNvPr id="7" name="图片 6">
            <a:extLst>
              <a:ext uri="{FF2B5EF4-FFF2-40B4-BE49-F238E27FC236}">
                <a16:creationId xmlns:a16="http://schemas.microsoft.com/office/drawing/2014/main" id="{D246B188-6766-F241-A4A9-B4C529E2D0A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Tree>
    <p:extLst>
      <p:ext uri="{BB962C8B-B14F-4D97-AF65-F5344CB8AC3E}">
        <p14:creationId xmlns:p14="http://schemas.microsoft.com/office/powerpoint/2010/main" val="3721000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67F6434-E4F3-8A44-8001-B0B7D4643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1648"/>
            <a:ext cx="5040313" cy="1324854"/>
          </a:xfrm>
          <a:prstGeom prst="rect">
            <a:avLst/>
          </a:prstGeom>
        </p:spPr>
      </p:pic>
      <p:pic>
        <p:nvPicPr>
          <p:cNvPr id="5" name="图片 4">
            <a:extLst>
              <a:ext uri="{FF2B5EF4-FFF2-40B4-BE49-F238E27FC236}">
                <a16:creationId xmlns:a16="http://schemas.microsoft.com/office/drawing/2014/main" id="{48102DEE-84E1-FF4A-B5DE-328E706D0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681992"/>
            <a:ext cx="5040313" cy="1918458"/>
          </a:xfrm>
          <a:prstGeom prst="rect">
            <a:avLst/>
          </a:prstGeom>
        </p:spPr>
      </p:pic>
    </p:spTree>
    <p:extLst>
      <p:ext uri="{BB962C8B-B14F-4D97-AF65-F5344CB8AC3E}">
        <p14:creationId xmlns:p14="http://schemas.microsoft.com/office/powerpoint/2010/main" val="137293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327BE60-E500-E447-8F07-9A7DCC58DB98}"/>
              </a:ext>
            </a:extLst>
          </p:cNvPr>
          <p:cNvSpPr/>
          <p:nvPr/>
        </p:nvSpPr>
        <p:spPr>
          <a:xfrm>
            <a:off x="82731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3" name="圆角矩形 2">
            <a:extLst>
              <a:ext uri="{FF2B5EF4-FFF2-40B4-BE49-F238E27FC236}">
                <a16:creationId xmlns:a16="http://schemas.microsoft.com/office/drawing/2014/main" id="{65226B2B-D12D-B44F-9137-8EE486FD4013}"/>
              </a:ext>
            </a:extLst>
          </p:cNvPr>
          <p:cNvSpPr/>
          <p:nvPr/>
        </p:nvSpPr>
        <p:spPr>
          <a:xfrm>
            <a:off x="173860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4" name="圆角矩形 3">
            <a:extLst>
              <a:ext uri="{FF2B5EF4-FFF2-40B4-BE49-F238E27FC236}">
                <a16:creationId xmlns:a16="http://schemas.microsoft.com/office/drawing/2014/main" id="{9D658C72-AC17-904D-96EB-A27FFEE74187}"/>
              </a:ext>
            </a:extLst>
          </p:cNvPr>
          <p:cNvSpPr/>
          <p:nvPr/>
        </p:nvSpPr>
        <p:spPr>
          <a:xfrm>
            <a:off x="264989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5" name="圆角矩形 4">
            <a:extLst>
              <a:ext uri="{FF2B5EF4-FFF2-40B4-BE49-F238E27FC236}">
                <a16:creationId xmlns:a16="http://schemas.microsoft.com/office/drawing/2014/main" id="{90F16359-F748-AA48-A22A-B88AFAE2E35D}"/>
              </a:ext>
            </a:extLst>
          </p:cNvPr>
          <p:cNvSpPr/>
          <p:nvPr/>
        </p:nvSpPr>
        <p:spPr>
          <a:xfrm>
            <a:off x="356118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t>
            </a:r>
          </a:p>
        </p:txBody>
      </p:sp>
      <p:sp>
        <p:nvSpPr>
          <p:cNvPr id="6" name="圆角矩形 5">
            <a:extLst>
              <a:ext uri="{FF2B5EF4-FFF2-40B4-BE49-F238E27FC236}">
                <a16:creationId xmlns:a16="http://schemas.microsoft.com/office/drawing/2014/main" id="{5B80EC4A-5385-1C4A-B6EC-F3E2F15B28BA}"/>
              </a:ext>
            </a:extLst>
          </p:cNvPr>
          <p:cNvSpPr/>
          <p:nvPr/>
        </p:nvSpPr>
        <p:spPr>
          <a:xfrm>
            <a:off x="82731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7" name="圆角矩形 6">
            <a:extLst>
              <a:ext uri="{FF2B5EF4-FFF2-40B4-BE49-F238E27FC236}">
                <a16:creationId xmlns:a16="http://schemas.microsoft.com/office/drawing/2014/main" id="{AB0304F7-9A01-A644-BAE0-26EC988BD90D}"/>
              </a:ext>
            </a:extLst>
          </p:cNvPr>
          <p:cNvSpPr/>
          <p:nvPr/>
        </p:nvSpPr>
        <p:spPr>
          <a:xfrm>
            <a:off x="173860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8" name="圆角矩形 7">
            <a:extLst>
              <a:ext uri="{FF2B5EF4-FFF2-40B4-BE49-F238E27FC236}">
                <a16:creationId xmlns:a16="http://schemas.microsoft.com/office/drawing/2014/main" id="{DEBA8D28-E67A-9549-BCDA-A725CFACAE67}"/>
              </a:ext>
            </a:extLst>
          </p:cNvPr>
          <p:cNvSpPr/>
          <p:nvPr/>
        </p:nvSpPr>
        <p:spPr>
          <a:xfrm>
            <a:off x="264989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9" name="圆角矩形 8">
            <a:extLst>
              <a:ext uri="{FF2B5EF4-FFF2-40B4-BE49-F238E27FC236}">
                <a16:creationId xmlns:a16="http://schemas.microsoft.com/office/drawing/2014/main" id="{D38BC0B3-1BF4-1842-BDE4-A571DA769BAD}"/>
              </a:ext>
            </a:extLst>
          </p:cNvPr>
          <p:cNvSpPr/>
          <p:nvPr/>
        </p:nvSpPr>
        <p:spPr>
          <a:xfrm>
            <a:off x="356118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cxnSp>
        <p:nvCxnSpPr>
          <p:cNvPr id="10" name="直线箭头连接符 9">
            <a:extLst>
              <a:ext uri="{FF2B5EF4-FFF2-40B4-BE49-F238E27FC236}">
                <a16:creationId xmlns:a16="http://schemas.microsoft.com/office/drawing/2014/main" id="{367CFE5C-C191-744B-81CC-C67F432396C9}"/>
              </a:ext>
            </a:extLst>
          </p:cNvPr>
          <p:cNvCxnSpPr>
            <a:cxnSpLocks/>
            <a:stCxn id="2" idx="2"/>
            <a:endCxn id="6" idx="0"/>
          </p:cNvCxnSpPr>
          <p:nvPr/>
        </p:nvCxnSpPr>
        <p:spPr>
          <a:xfrm>
            <a:off x="106991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60C8F24-BA5E-4F43-9A6D-00C8853E71DF}"/>
              </a:ext>
            </a:extLst>
          </p:cNvPr>
          <p:cNvCxnSpPr>
            <a:cxnSpLocks/>
            <a:stCxn id="3" idx="2"/>
            <a:endCxn id="7" idx="0"/>
          </p:cNvCxnSpPr>
          <p:nvPr/>
        </p:nvCxnSpPr>
        <p:spPr>
          <a:xfrm>
            <a:off x="198120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D380DF7D-2D53-804B-8E14-C277CA9583B3}"/>
              </a:ext>
            </a:extLst>
          </p:cNvPr>
          <p:cNvCxnSpPr>
            <a:cxnSpLocks/>
            <a:stCxn id="4" idx="2"/>
            <a:endCxn id="8" idx="0"/>
          </p:cNvCxnSpPr>
          <p:nvPr/>
        </p:nvCxnSpPr>
        <p:spPr>
          <a:xfrm>
            <a:off x="289249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364E93D9-4040-C340-AF52-BE70B720C62C}"/>
              </a:ext>
            </a:extLst>
          </p:cNvPr>
          <p:cNvCxnSpPr>
            <a:cxnSpLocks/>
            <a:stCxn id="5" idx="2"/>
            <a:endCxn id="9" idx="0"/>
          </p:cNvCxnSpPr>
          <p:nvPr/>
        </p:nvCxnSpPr>
        <p:spPr>
          <a:xfrm>
            <a:off x="380378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CD837A1-1A53-3C4D-8D6C-5E892D686344}"/>
              </a:ext>
            </a:extLst>
          </p:cNvPr>
          <p:cNvSpPr/>
          <p:nvPr/>
        </p:nvSpPr>
        <p:spPr>
          <a:xfrm>
            <a:off x="756153" y="1428407"/>
            <a:ext cx="3781263" cy="238848"/>
          </a:xfrm>
          <a:prstGeom prst="rect">
            <a:avLst/>
          </a:prstGeom>
        </p:spPr>
        <p:txBody>
          <a:bodyPr wrap="square">
            <a:spAutoFit/>
          </a:bodyPr>
          <a:lstStyle/>
          <a:p>
            <a:r>
              <a:rPr lang="zh-CN" altLang="en-US"/>
              <a:t>dubbo://172.20.10.5:20880/cn.itedus.lottery.rpc.IActivityBooth</a:t>
            </a:r>
          </a:p>
        </p:txBody>
      </p:sp>
      <p:sp>
        <p:nvSpPr>
          <p:cNvPr id="25" name="椭圆 24">
            <a:extLst>
              <a:ext uri="{FF2B5EF4-FFF2-40B4-BE49-F238E27FC236}">
                <a16:creationId xmlns:a16="http://schemas.microsoft.com/office/drawing/2014/main" id="{12F0D774-66AC-B745-95C4-CC8FD980421A}"/>
              </a:ext>
            </a:extLst>
          </p:cNvPr>
          <p:cNvSpPr/>
          <p:nvPr/>
        </p:nvSpPr>
        <p:spPr>
          <a:xfrm>
            <a:off x="824205" y="327923"/>
            <a:ext cx="488302" cy="4883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X</a:t>
            </a:r>
            <a:endParaRPr kumimoji="1" lang="zh-CN" altLang="en-US">
              <a:solidFill>
                <a:schemeClr val="bg1"/>
              </a:solidFill>
            </a:endParaRPr>
          </a:p>
        </p:txBody>
      </p:sp>
      <p:sp>
        <p:nvSpPr>
          <p:cNvPr id="26" name="椭圆 25">
            <a:extLst>
              <a:ext uri="{FF2B5EF4-FFF2-40B4-BE49-F238E27FC236}">
                <a16:creationId xmlns:a16="http://schemas.microsoft.com/office/drawing/2014/main" id="{CE2EA547-C9DB-AD4C-B8A0-D8E21FDA66E4}"/>
              </a:ext>
            </a:extLst>
          </p:cNvPr>
          <p:cNvSpPr/>
          <p:nvPr/>
        </p:nvSpPr>
        <p:spPr>
          <a:xfrm>
            <a:off x="1738605" y="327923"/>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7" name="椭圆 26">
            <a:extLst>
              <a:ext uri="{FF2B5EF4-FFF2-40B4-BE49-F238E27FC236}">
                <a16:creationId xmlns:a16="http://schemas.microsoft.com/office/drawing/2014/main" id="{61800558-D285-5E40-8E3A-CD384358BDF1}"/>
              </a:ext>
            </a:extLst>
          </p:cNvPr>
          <p:cNvSpPr/>
          <p:nvPr/>
        </p:nvSpPr>
        <p:spPr>
          <a:xfrm>
            <a:off x="264678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8" name="椭圆 27">
            <a:extLst>
              <a:ext uri="{FF2B5EF4-FFF2-40B4-BE49-F238E27FC236}">
                <a16:creationId xmlns:a16="http://schemas.microsoft.com/office/drawing/2014/main" id="{3B8D62BE-2563-AD4D-B195-CCEFA0AE9192}"/>
              </a:ext>
            </a:extLst>
          </p:cNvPr>
          <p:cNvSpPr/>
          <p:nvPr/>
        </p:nvSpPr>
        <p:spPr>
          <a:xfrm>
            <a:off x="355496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9" name="直线箭头连接符 28">
            <a:extLst>
              <a:ext uri="{FF2B5EF4-FFF2-40B4-BE49-F238E27FC236}">
                <a16:creationId xmlns:a16="http://schemas.microsoft.com/office/drawing/2014/main" id="{0B33632B-E45E-124B-AA7F-F8583EEDC021}"/>
              </a:ext>
            </a:extLst>
          </p:cNvPr>
          <p:cNvCxnSpPr>
            <a:cxnSpLocks/>
            <a:stCxn id="25" idx="4"/>
            <a:endCxn id="2" idx="0"/>
          </p:cNvCxnSpPr>
          <p:nvPr/>
        </p:nvCxnSpPr>
        <p:spPr>
          <a:xfrm>
            <a:off x="1068356" y="816225"/>
            <a:ext cx="1555" cy="9939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a:extLst>
              <a:ext uri="{FF2B5EF4-FFF2-40B4-BE49-F238E27FC236}">
                <a16:creationId xmlns:a16="http://schemas.microsoft.com/office/drawing/2014/main" id="{23EFAD44-96CE-0B4E-AC82-92136265D092}"/>
              </a:ext>
            </a:extLst>
          </p:cNvPr>
          <p:cNvCxnSpPr>
            <a:cxnSpLocks/>
            <a:stCxn id="25" idx="4"/>
            <a:endCxn id="3" idx="0"/>
          </p:cNvCxnSpPr>
          <p:nvPr/>
        </p:nvCxnSpPr>
        <p:spPr>
          <a:xfrm rot="16200000" flipH="1">
            <a:off x="1027819" y="856761"/>
            <a:ext cx="993919" cy="91284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4">
            <a:extLst>
              <a:ext uri="{FF2B5EF4-FFF2-40B4-BE49-F238E27FC236}">
                <a16:creationId xmlns:a16="http://schemas.microsoft.com/office/drawing/2014/main" id="{A0D9A73D-29F5-4240-AFB1-A017BB8F9B54}"/>
              </a:ext>
            </a:extLst>
          </p:cNvPr>
          <p:cNvCxnSpPr>
            <a:cxnSpLocks/>
            <a:stCxn id="25" idx="4"/>
            <a:endCxn id="4" idx="0"/>
          </p:cNvCxnSpPr>
          <p:nvPr/>
        </p:nvCxnSpPr>
        <p:spPr>
          <a:xfrm rot="16200000" flipH="1">
            <a:off x="1483464" y="401116"/>
            <a:ext cx="993919" cy="182413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a:extLst>
              <a:ext uri="{FF2B5EF4-FFF2-40B4-BE49-F238E27FC236}">
                <a16:creationId xmlns:a16="http://schemas.microsoft.com/office/drawing/2014/main" id="{F1611836-7781-B247-BF86-CFF3EB9CC8AD}"/>
              </a:ext>
            </a:extLst>
          </p:cNvPr>
          <p:cNvCxnSpPr>
            <a:cxnSpLocks/>
            <a:stCxn id="25" idx="4"/>
            <a:endCxn id="5" idx="0"/>
          </p:cNvCxnSpPr>
          <p:nvPr/>
        </p:nvCxnSpPr>
        <p:spPr>
          <a:xfrm rot="16200000" flipH="1">
            <a:off x="1939109" y="-54529"/>
            <a:ext cx="993919" cy="273542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a:extLst>
              <a:ext uri="{FF2B5EF4-FFF2-40B4-BE49-F238E27FC236}">
                <a16:creationId xmlns:a16="http://schemas.microsoft.com/office/drawing/2014/main" id="{7682F27C-A0F8-A440-9050-B423C3178AC2}"/>
              </a:ext>
            </a:extLst>
          </p:cNvPr>
          <p:cNvCxnSpPr>
            <a:cxnSpLocks/>
            <a:stCxn id="25" idx="2"/>
            <a:endCxn id="6" idx="1"/>
          </p:cNvCxnSpPr>
          <p:nvPr/>
        </p:nvCxnSpPr>
        <p:spPr>
          <a:xfrm rot="10800000" flipH="1" flipV="1">
            <a:off x="824205" y="572073"/>
            <a:ext cx="3110" cy="2292429"/>
          </a:xfrm>
          <a:prstGeom prst="curvedConnector3">
            <a:avLst>
              <a:gd name="adj1" fmla="val -18551222"/>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4E08BF-7FDB-3E4A-AD04-574923C086B3}"/>
              </a:ext>
            </a:extLst>
          </p:cNvPr>
          <p:cNvSpPr txBox="1"/>
          <p:nvPr/>
        </p:nvSpPr>
        <p:spPr>
          <a:xfrm>
            <a:off x="824204" y="3253277"/>
            <a:ext cx="3219063" cy="238848"/>
          </a:xfrm>
          <a:prstGeom prst="rect">
            <a:avLst/>
          </a:prstGeom>
          <a:noFill/>
        </p:spPr>
        <p:txBody>
          <a:bodyPr wrap="square" rtlCol="0">
            <a:spAutoFit/>
          </a:bodyPr>
          <a:lstStyle/>
          <a:p>
            <a:pPr algn="ctr"/>
            <a:r>
              <a:rPr kumimoji="1" lang="zh-CN" altLang="en-US"/>
              <a:t>分布式</a:t>
            </a:r>
          </a:p>
        </p:txBody>
      </p:sp>
      <p:cxnSp>
        <p:nvCxnSpPr>
          <p:cNvPr id="52" name="直线箭头连接符 51">
            <a:extLst>
              <a:ext uri="{FF2B5EF4-FFF2-40B4-BE49-F238E27FC236}">
                <a16:creationId xmlns:a16="http://schemas.microsoft.com/office/drawing/2014/main" id="{897184E1-5307-B342-86A8-CB706E8C5EBE}"/>
              </a:ext>
            </a:extLst>
          </p:cNvPr>
          <p:cNvCxnSpPr>
            <a:cxnSpLocks/>
          </p:cNvCxnSpPr>
          <p:nvPr/>
        </p:nvCxnSpPr>
        <p:spPr>
          <a:xfrm flipV="1">
            <a:off x="822650" y="3253277"/>
            <a:ext cx="3219063" cy="2"/>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4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14413"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圆角矩形 1"/>
          <p:cNvSpPr/>
          <p:nvPr/>
        </p:nvSpPr>
        <p:spPr>
          <a:xfrm>
            <a:off x="1081087"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3" name="圆角矩形 2"/>
          <p:cNvSpPr/>
          <p:nvPr/>
        </p:nvSpPr>
        <p:spPr>
          <a:xfrm>
            <a:off x="1081087"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协议编码</a:t>
            </a:r>
          </a:p>
        </p:txBody>
      </p:sp>
      <p:sp>
        <p:nvSpPr>
          <p:cNvPr id="4" name="圆角矩形 3"/>
          <p:cNvSpPr/>
          <p:nvPr/>
        </p:nvSpPr>
        <p:spPr>
          <a:xfrm>
            <a:off x="1081087"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序列化</a:t>
            </a:r>
          </a:p>
        </p:txBody>
      </p:sp>
      <p:sp>
        <p:nvSpPr>
          <p:cNvPr id="5" name="圆角矩形 4"/>
          <p:cNvSpPr/>
          <p:nvPr/>
        </p:nvSpPr>
        <p:spPr>
          <a:xfrm>
            <a:off x="1081087"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sp>
        <p:nvSpPr>
          <p:cNvPr id="7" name="圆角矩形 6"/>
          <p:cNvSpPr/>
          <p:nvPr/>
        </p:nvSpPr>
        <p:spPr>
          <a:xfrm>
            <a:off x="2752726"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圆角矩形 7"/>
          <p:cNvSpPr/>
          <p:nvPr/>
        </p:nvSpPr>
        <p:spPr>
          <a:xfrm>
            <a:off x="2819400"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9" name="圆角矩形 8"/>
          <p:cNvSpPr/>
          <p:nvPr/>
        </p:nvSpPr>
        <p:spPr>
          <a:xfrm>
            <a:off x="2819400"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协议解码</a:t>
            </a:r>
          </a:p>
        </p:txBody>
      </p:sp>
      <p:sp>
        <p:nvSpPr>
          <p:cNvPr id="10" name="圆角矩形 9"/>
          <p:cNvSpPr/>
          <p:nvPr/>
        </p:nvSpPr>
        <p:spPr>
          <a:xfrm>
            <a:off x="2819400"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反序列化</a:t>
            </a:r>
          </a:p>
        </p:txBody>
      </p:sp>
      <p:sp>
        <p:nvSpPr>
          <p:cNvPr id="11" name="圆角矩形 10"/>
          <p:cNvSpPr/>
          <p:nvPr/>
        </p:nvSpPr>
        <p:spPr>
          <a:xfrm>
            <a:off x="2819400"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cxnSp>
        <p:nvCxnSpPr>
          <p:cNvPr id="13" name="直接箭头连接符 12"/>
          <p:cNvCxnSpPr/>
          <p:nvPr/>
        </p:nvCxnSpPr>
        <p:spPr>
          <a:xfrm>
            <a:off x="1852613" y="2926560"/>
            <a:ext cx="90011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914525" y="3017046"/>
            <a:ext cx="904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14413" y="3185392"/>
            <a:ext cx="900112" cy="238848"/>
          </a:xfrm>
          <a:prstGeom prst="rect">
            <a:avLst/>
          </a:prstGeom>
          <a:noFill/>
        </p:spPr>
        <p:txBody>
          <a:bodyPr wrap="square" rtlCol="0">
            <a:spAutoFit/>
          </a:bodyPr>
          <a:lstStyle/>
          <a:p>
            <a:pPr algn="ctr"/>
            <a:r>
              <a:rPr lang="zh-CN" altLang="en-US" sz="900"/>
              <a:t>客户端</a:t>
            </a:r>
          </a:p>
        </p:txBody>
      </p:sp>
      <p:sp>
        <p:nvSpPr>
          <p:cNvPr id="23" name="文本框 22"/>
          <p:cNvSpPr txBox="1"/>
          <p:nvPr/>
        </p:nvSpPr>
        <p:spPr>
          <a:xfrm>
            <a:off x="2752726" y="3181355"/>
            <a:ext cx="900112" cy="238848"/>
          </a:xfrm>
          <a:prstGeom prst="rect">
            <a:avLst/>
          </a:prstGeom>
          <a:noFill/>
        </p:spPr>
        <p:txBody>
          <a:bodyPr wrap="square" rtlCol="0">
            <a:spAutoFit/>
          </a:bodyPr>
          <a:lstStyle/>
          <a:p>
            <a:pPr algn="ctr"/>
            <a:r>
              <a:rPr lang="zh-CN" altLang="en-US" sz="900"/>
              <a:t>服务端</a:t>
            </a:r>
          </a:p>
        </p:txBody>
      </p:sp>
      <p:sp>
        <p:nvSpPr>
          <p:cNvPr id="24" name="文本框 23"/>
          <p:cNvSpPr txBox="1"/>
          <p:nvPr/>
        </p:nvSpPr>
        <p:spPr>
          <a:xfrm>
            <a:off x="2009507" y="2765168"/>
            <a:ext cx="646331" cy="184666"/>
          </a:xfrm>
          <a:prstGeom prst="rect">
            <a:avLst/>
          </a:prstGeom>
          <a:noFill/>
        </p:spPr>
        <p:txBody>
          <a:bodyPr wrap="none" rtlCol="0">
            <a:spAutoFit/>
          </a:bodyPr>
          <a:lstStyle/>
          <a:p>
            <a:r>
              <a:rPr lang="zh-CN" altLang="en-US" sz="600"/>
              <a:t>代理请求信息</a:t>
            </a:r>
          </a:p>
        </p:txBody>
      </p:sp>
      <p:sp>
        <p:nvSpPr>
          <p:cNvPr id="25" name="文本框 24"/>
          <p:cNvSpPr txBox="1"/>
          <p:nvPr/>
        </p:nvSpPr>
        <p:spPr>
          <a:xfrm>
            <a:off x="2009508" y="2991926"/>
            <a:ext cx="646331" cy="184666"/>
          </a:xfrm>
          <a:prstGeom prst="rect">
            <a:avLst/>
          </a:prstGeom>
          <a:noFill/>
        </p:spPr>
        <p:txBody>
          <a:bodyPr wrap="none" rtlCol="0">
            <a:spAutoFit/>
          </a:bodyPr>
          <a:lstStyle/>
          <a:p>
            <a:r>
              <a:rPr lang="zh-CN" altLang="en-US" sz="600"/>
              <a:t>反射调用结果</a:t>
            </a:r>
          </a:p>
        </p:txBody>
      </p:sp>
      <p:sp>
        <p:nvSpPr>
          <p:cNvPr id="26" name="圆角矩形 25"/>
          <p:cNvSpPr/>
          <p:nvPr/>
        </p:nvSpPr>
        <p:spPr>
          <a:xfrm>
            <a:off x="2752726" y="1537104"/>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线程池</a:t>
            </a:r>
          </a:p>
        </p:txBody>
      </p:sp>
      <p:sp>
        <p:nvSpPr>
          <p:cNvPr id="27" name="圆角矩形 26"/>
          <p:cNvSpPr/>
          <p:nvPr/>
        </p:nvSpPr>
        <p:spPr>
          <a:xfrm>
            <a:off x="2752726" y="1204922"/>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700" b="1">
                <a:solidFill>
                  <a:schemeClr val="bg1"/>
                </a:solidFill>
                <a:latin typeface="宋体" panose="02010600030101010101" pitchFamily="2" charset="-122"/>
                <a:ea typeface="宋体" panose="02010600030101010101" pitchFamily="2" charset="-122"/>
              </a:rPr>
              <a:t>MyServerHandler</a:t>
            </a:r>
            <a:endParaRPr lang="zh-CN" altLang="en-US" sz="800" b="1">
              <a:solidFill>
                <a:schemeClr val="bg1"/>
              </a:solidFill>
            </a:endParaRPr>
          </a:p>
        </p:txBody>
      </p:sp>
      <p:sp>
        <p:nvSpPr>
          <p:cNvPr id="28" name="圆角矩形 27"/>
          <p:cNvSpPr/>
          <p:nvPr/>
        </p:nvSpPr>
        <p:spPr>
          <a:xfrm>
            <a:off x="2752726"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服务注册</a:t>
            </a:r>
          </a:p>
        </p:txBody>
      </p:sp>
      <p:sp>
        <p:nvSpPr>
          <p:cNvPr id="29" name="圆角矩形 28"/>
          <p:cNvSpPr/>
          <p:nvPr/>
        </p:nvSpPr>
        <p:spPr>
          <a:xfrm>
            <a:off x="1014413"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服务发现</a:t>
            </a:r>
          </a:p>
        </p:txBody>
      </p:sp>
      <p:sp>
        <p:nvSpPr>
          <p:cNvPr id="31" name="圆角矩形 30"/>
          <p:cNvSpPr/>
          <p:nvPr/>
        </p:nvSpPr>
        <p:spPr>
          <a:xfrm>
            <a:off x="1014413" y="1198966"/>
            <a:ext cx="900112" cy="609599"/>
          </a:xfrm>
          <a:prstGeom prst="roundRect">
            <a:avLst>
              <a:gd name="adj" fmla="val 4909"/>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API </a:t>
            </a:r>
            <a:r>
              <a:rPr lang="zh-CN" altLang="en-US">
                <a:solidFill>
                  <a:schemeClr val="bg1"/>
                </a:solidFill>
              </a:rPr>
              <a:t>使用</a:t>
            </a:r>
          </a:p>
        </p:txBody>
      </p:sp>
      <p:sp>
        <p:nvSpPr>
          <p:cNvPr id="32" name="圆角矩形 31"/>
          <p:cNvSpPr/>
          <p:nvPr/>
        </p:nvSpPr>
        <p:spPr>
          <a:xfrm>
            <a:off x="1013459" y="404823"/>
            <a:ext cx="2638425" cy="27146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注册中心</a:t>
            </a:r>
          </a:p>
        </p:txBody>
      </p:sp>
      <p:cxnSp>
        <p:nvCxnSpPr>
          <p:cNvPr id="34" name="直接箭头连接符 33"/>
          <p:cNvCxnSpPr>
            <a:stCxn id="28" idx="0"/>
          </p:cNvCxnSpPr>
          <p:nvPr/>
        </p:nvCxnSpPr>
        <p:spPr>
          <a:xfrm flipV="1">
            <a:off x="3202782"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0"/>
          </p:cNvCxnSpPr>
          <p:nvPr/>
        </p:nvCxnSpPr>
        <p:spPr>
          <a:xfrm>
            <a:off x="1464469"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D2CE9A0E-76D1-EA4E-8107-0A5011E15842}"/>
              </a:ext>
            </a:extLst>
          </p:cNvPr>
          <p:cNvCxnSpPr>
            <a:cxnSpLocks/>
            <a:stCxn id="29" idx="3"/>
            <a:endCxn id="28" idx="1"/>
          </p:cNvCxnSpPr>
          <p:nvPr/>
        </p:nvCxnSpPr>
        <p:spPr>
          <a:xfrm>
            <a:off x="1914525" y="1010852"/>
            <a:ext cx="83820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8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24CA60-5973-864A-9474-F87608514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68"/>
            <a:ext cx="5040313" cy="3239714"/>
          </a:xfrm>
          <a:prstGeom prst="rect">
            <a:avLst/>
          </a:prstGeom>
        </p:spPr>
      </p:pic>
    </p:spTree>
    <p:extLst>
      <p:ext uri="{BB962C8B-B14F-4D97-AF65-F5344CB8AC3E}">
        <p14:creationId xmlns:p14="http://schemas.microsoft.com/office/powerpoint/2010/main" val="12120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04</a:t>
            </a:r>
            <a:r>
              <a:rPr lang="zh-CN" altLang="en-US" sz="2000"/>
              <a:t>节：抽奖活动策略库表设计</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1200329"/>
          </a:xfrm>
          <a:prstGeom prst="rect">
            <a:avLst/>
          </a:prstGeom>
        </p:spPr>
        <p:txBody>
          <a:bodyPr wrap="square">
            <a:spAutoFit/>
          </a:bodyPr>
          <a:lstStyle/>
          <a:p>
            <a:r>
              <a:rPr lang="en-US" altLang="zh-CN" sz="800">
                <a:latin typeface="+mj-ea"/>
                <a:ea typeface="+mj-ea"/>
              </a:rPr>
              <a:t>- </a:t>
            </a:r>
            <a:r>
              <a:rPr lang="zh-CN" altLang="en-US" sz="800">
                <a:latin typeface="+mj-ea"/>
                <a:ea typeface="+mj-ea"/>
              </a:rPr>
              <a:t>活动配置，</a:t>
            </a:r>
            <a:r>
              <a:rPr lang="en" altLang="zh-CN" sz="800">
                <a:latin typeface="+mj-ea"/>
                <a:ea typeface="+mj-ea"/>
              </a:rPr>
              <a:t>activity</a:t>
            </a:r>
            <a:r>
              <a:rPr lang="zh-CN" altLang="en" sz="800">
                <a:latin typeface="+mj-ea"/>
                <a:ea typeface="+mj-ea"/>
              </a:rPr>
              <a:t>：</a:t>
            </a:r>
            <a:r>
              <a:rPr lang="zh-CN" altLang="en-US" sz="800">
                <a:latin typeface="+mj-ea"/>
                <a:ea typeface="+mj-ea"/>
              </a:rPr>
              <a:t>提供活动的基本配置</a:t>
            </a:r>
            <a:br>
              <a:rPr lang="zh-CN" altLang="en-US" sz="800">
                <a:latin typeface="+mj-ea"/>
                <a:ea typeface="+mj-ea"/>
              </a:rPr>
            </a:br>
            <a:r>
              <a:rPr lang="en-US" altLang="zh-CN" sz="800">
                <a:latin typeface="+mj-ea"/>
                <a:ea typeface="+mj-ea"/>
              </a:rPr>
              <a:t>- </a:t>
            </a:r>
            <a:r>
              <a:rPr lang="zh-CN" altLang="en-US" sz="800">
                <a:latin typeface="+mj-ea"/>
                <a:ea typeface="+mj-ea"/>
              </a:rPr>
              <a:t>策略配置，</a:t>
            </a:r>
            <a:r>
              <a:rPr lang="en" altLang="zh-CN" sz="800">
                <a:latin typeface="+mj-ea"/>
                <a:ea typeface="+mj-ea"/>
              </a:rPr>
              <a:t>strategy</a:t>
            </a:r>
            <a:r>
              <a:rPr lang="zh-CN" altLang="en" sz="800">
                <a:latin typeface="+mj-ea"/>
                <a:ea typeface="+mj-ea"/>
              </a:rPr>
              <a:t>：</a:t>
            </a:r>
            <a:r>
              <a:rPr lang="zh-CN" altLang="en-US" sz="800">
                <a:latin typeface="+mj-ea"/>
                <a:ea typeface="+mj-ea"/>
              </a:rPr>
              <a:t>用于配置抽奖策略，概率、玩法、奖品</a:t>
            </a:r>
            <a:br>
              <a:rPr lang="zh-CN" altLang="en-US" sz="800">
                <a:latin typeface="+mj-ea"/>
                <a:ea typeface="+mj-ea"/>
              </a:rPr>
            </a:br>
            <a:r>
              <a:rPr lang="en-US" altLang="zh-CN" sz="800">
                <a:latin typeface="+mj-ea"/>
                <a:ea typeface="+mj-ea"/>
              </a:rPr>
              <a:t>- </a:t>
            </a:r>
            <a:r>
              <a:rPr lang="zh-CN" altLang="en-US" sz="800">
                <a:latin typeface="+mj-ea"/>
                <a:ea typeface="+mj-ea"/>
              </a:rPr>
              <a:t>策略明细，</a:t>
            </a:r>
            <a:r>
              <a:rPr lang="en" altLang="zh-CN" sz="800">
                <a:latin typeface="+mj-ea"/>
                <a:ea typeface="+mj-ea"/>
              </a:rPr>
              <a:t>strategy_detail</a:t>
            </a:r>
            <a:r>
              <a:rPr lang="zh-CN" altLang="en" sz="800">
                <a:latin typeface="+mj-ea"/>
                <a:ea typeface="+mj-ea"/>
              </a:rPr>
              <a:t>：</a:t>
            </a:r>
            <a:r>
              <a:rPr lang="zh-CN" altLang="en-US" sz="800">
                <a:latin typeface="+mj-ea"/>
                <a:ea typeface="+mj-ea"/>
              </a:rPr>
              <a:t>抽奖策略的具体明细配置</a:t>
            </a:r>
            <a:br>
              <a:rPr lang="zh-CN" altLang="en-US" sz="800">
                <a:latin typeface="+mj-ea"/>
                <a:ea typeface="+mj-ea"/>
              </a:rPr>
            </a:br>
            <a:r>
              <a:rPr lang="en-US" altLang="zh-CN" sz="800">
                <a:latin typeface="+mj-ea"/>
                <a:ea typeface="+mj-ea"/>
              </a:rPr>
              <a:t>- </a:t>
            </a:r>
            <a:r>
              <a:rPr lang="zh-CN" altLang="en-US" sz="800">
                <a:latin typeface="+mj-ea"/>
                <a:ea typeface="+mj-ea"/>
              </a:rPr>
              <a:t>奖品配置，</a:t>
            </a:r>
            <a:r>
              <a:rPr lang="en" altLang="zh-CN" sz="800">
                <a:latin typeface="+mj-ea"/>
                <a:ea typeface="+mj-ea"/>
              </a:rPr>
              <a:t>award</a:t>
            </a:r>
            <a:r>
              <a:rPr lang="zh-CN" altLang="en" sz="800">
                <a:latin typeface="+mj-ea"/>
                <a:ea typeface="+mj-ea"/>
              </a:rPr>
              <a:t>：</a:t>
            </a:r>
            <a:r>
              <a:rPr lang="zh-CN" altLang="en-US" sz="800">
                <a:latin typeface="+mj-ea"/>
                <a:ea typeface="+mj-ea"/>
              </a:rPr>
              <a:t>用于配置具体可以得到的奖品</a:t>
            </a:r>
            <a:br>
              <a:rPr lang="zh-CN" altLang="en-US" sz="800">
                <a:latin typeface="+mj-ea"/>
                <a:ea typeface="+mj-ea"/>
              </a:rPr>
            </a:br>
            <a:r>
              <a:rPr lang="en-US" altLang="zh-CN" sz="800">
                <a:latin typeface="+mj-ea"/>
                <a:ea typeface="+mj-ea"/>
              </a:rPr>
              <a:t>- </a:t>
            </a:r>
            <a:r>
              <a:rPr lang="zh-CN" altLang="en-US" sz="800">
                <a:latin typeface="+mj-ea"/>
                <a:ea typeface="+mj-ea"/>
              </a:rPr>
              <a:t>用户参与活动记录表，</a:t>
            </a:r>
            <a:r>
              <a:rPr lang="en" altLang="zh-CN" sz="800">
                <a:latin typeface="+mj-ea"/>
                <a:ea typeface="+mj-ea"/>
              </a:rPr>
              <a:t>user_take_activity</a:t>
            </a:r>
            <a:r>
              <a:rPr lang="zh-CN" altLang="en" sz="800">
                <a:latin typeface="+mj-ea"/>
                <a:ea typeface="+mj-ea"/>
              </a:rPr>
              <a:t>：</a:t>
            </a:r>
            <a:r>
              <a:rPr lang="zh-CN" altLang="en-US" sz="800">
                <a:latin typeface="+mj-ea"/>
                <a:ea typeface="+mj-ea"/>
              </a:rPr>
              <a:t>每个用户参与活动都会记录下他的参与信息，时间、次数</a:t>
            </a:r>
            <a:br>
              <a:rPr lang="zh-CN" altLang="en-US" sz="800">
                <a:latin typeface="+mj-ea"/>
                <a:ea typeface="+mj-ea"/>
              </a:rPr>
            </a:br>
            <a:r>
              <a:rPr lang="en-US" altLang="zh-CN" sz="800">
                <a:latin typeface="+mj-ea"/>
                <a:ea typeface="+mj-ea"/>
              </a:rPr>
              <a:t>- </a:t>
            </a:r>
            <a:r>
              <a:rPr lang="zh-CN" altLang="en-US" sz="800">
                <a:latin typeface="+mj-ea"/>
                <a:ea typeface="+mj-ea"/>
              </a:rPr>
              <a:t>用户活动参与次数表，</a:t>
            </a:r>
            <a:r>
              <a:rPr lang="en" altLang="zh-CN" sz="800">
                <a:latin typeface="+mj-ea"/>
                <a:ea typeface="+mj-ea"/>
              </a:rPr>
              <a:t>user_take_activity_count</a:t>
            </a:r>
            <a:r>
              <a:rPr lang="zh-CN" altLang="en" sz="800">
                <a:latin typeface="+mj-ea"/>
                <a:ea typeface="+mj-ea"/>
              </a:rPr>
              <a:t>：</a:t>
            </a:r>
            <a:r>
              <a:rPr lang="zh-CN" altLang="en-US" sz="800">
                <a:latin typeface="+mj-ea"/>
                <a:ea typeface="+mj-ea"/>
              </a:rPr>
              <a:t>用于记录当前参与了多少次</a:t>
            </a:r>
            <a:br>
              <a:rPr lang="zh-CN" altLang="en-US" sz="800">
                <a:latin typeface="+mj-ea"/>
                <a:ea typeface="+mj-ea"/>
              </a:rPr>
            </a:br>
            <a:r>
              <a:rPr lang="en-US" altLang="zh-CN" sz="800">
                <a:latin typeface="+mj-ea"/>
                <a:ea typeface="+mj-ea"/>
              </a:rPr>
              <a:t>- </a:t>
            </a:r>
            <a:r>
              <a:rPr lang="zh-CN" altLang="en-US" sz="800">
                <a:latin typeface="+mj-ea"/>
                <a:ea typeface="+mj-ea"/>
              </a:rPr>
              <a:t>用户策略计算结果表，</a:t>
            </a:r>
            <a:r>
              <a:rPr lang="en" altLang="zh-CN" sz="800">
                <a:latin typeface="+mj-ea"/>
                <a:ea typeface="+mj-ea"/>
              </a:rPr>
              <a:t>user_strategy_export_00</a:t>
            </a:r>
            <a:r>
              <a:rPr lang="en-US" altLang="zh-CN" sz="800">
                <a:latin typeface="+mj-ea"/>
                <a:ea typeface="+mj-ea"/>
              </a:rPr>
              <a:t>1</a:t>
            </a:r>
            <a:r>
              <a:rPr lang="en" altLang="zh-CN" sz="800">
                <a:latin typeface="+mj-ea"/>
                <a:ea typeface="+mj-ea"/>
              </a:rPr>
              <a:t>~00</a:t>
            </a:r>
            <a:r>
              <a:rPr lang="en-US" altLang="zh-CN" sz="800">
                <a:latin typeface="+mj-ea"/>
                <a:ea typeface="+mj-ea"/>
              </a:rPr>
              <a:t>4</a:t>
            </a:r>
            <a:r>
              <a:rPr lang="zh-CN" altLang="en" sz="800">
                <a:latin typeface="+mj-ea"/>
                <a:ea typeface="+mj-ea"/>
              </a:rPr>
              <a:t>：</a:t>
            </a:r>
            <a:r>
              <a:rPr lang="zh-CN" altLang="en-US" sz="800">
                <a:latin typeface="+mj-ea"/>
                <a:ea typeface="+mj-ea"/>
              </a:rPr>
              <a:t>最终策略结果的一个记录，也就是奖品中奖信息的内容</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306504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469D979-727A-6E46-85F2-FA753FC99E51}"/>
              </a:ext>
            </a:extLst>
          </p:cNvPr>
          <p:cNvSpPr/>
          <p:nvPr/>
        </p:nvSpPr>
        <p:spPr>
          <a:xfrm>
            <a:off x="862418" y="354565"/>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活动表</a:t>
            </a:r>
          </a:p>
        </p:txBody>
      </p:sp>
      <p:sp>
        <p:nvSpPr>
          <p:cNvPr id="3" name="圆角矩形 2">
            <a:extLst>
              <a:ext uri="{FF2B5EF4-FFF2-40B4-BE49-F238E27FC236}">
                <a16:creationId xmlns:a16="http://schemas.microsoft.com/office/drawing/2014/main" id="{5992C0F1-2573-154A-A815-D5B42898FA8D}"/>
              </a:ext>
            </a:extLst>
          </p:cNvPr>
          <p:cNvSpPr/>
          <p:nvPr/>
        </p:nvSpPr>
        <p:spPr>
          <a:xfrm>
            <a:off x="8624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抽奖策略表</a:t>
            </a:r>
          </a:p>
        </p:txBody>
      </p:sp>
      <p:cxnSp>
        <p:nvCxnSpPr>
          <p:cNvPr id="4" name="直线箭头连接符 3">
            <a:extLst>
              <a:ext uri="{FF2B5EF4-FFF2-40B4-BE49-F238E27FC236}">
                <a16:creationId xmlns:a16="http://schemas.microsoft.com/office/drawing/2014/main" id="{361A1A63-E8DA-C24A-B0F8-93D065B819A8}"/>
              </a:ext>
            </a:extLst>
          </p:cNvPr>
          <p:cNvCxnSpPr>
            <a:cxnSpLocks/>
          </p:cNvCxnSpPr>
          <p:nvPr/>
        </p:nvCxnSpPr>
        <p:spPr>
          <a:xfrm>
            <a:off x="122009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52321553-FA53-0A41-8468-903F3C342FB7}"/>
              </a:ext>
            </a:extLst>
          </p:cNvPr>
          <p:cNvSpPr/>
          <p:nvPr/>
        </p:nvSpPr>
        <p:spPr>
          <a:xfrm>
            <a:off x="22340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策略明细</a:t>
            </a:r>
          </a:p>
        </p:txBody>
      </p:sp>
      <p:cxnSp>
        <p:nvCxnSpPr>
          <p:cNvPr id="8" name="直线箭头连接符 7">
            <a:extLst>
              <a:ext uri="{FF2B5EF4-FFF2-40B4-BE49-F238E27FC236}">
                <a16:creationId xmlns:a16="http://schemas.microsoft.com/office/drawing/2014/main" id="{3F9D880C-5056-1C44-9B83-480D08088D64}"/>
              </a:ext>
            </a:extLst>
          </p:cNvPr>
          <p:cNvCxnSpPr>
            <a:cxnSpLocks/>
            <a:stCxn id="3" idx="3"/>
            <a:endCxn id="7" idx="1"/>
          </p:cNvCxnSpPr>
          <p:nvPr/>
        </p:nvCxnSpPr>
        <p:spPr>
          <a:xfrm>
            <a:off x="18141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1019C9AE-318C-7D40-80BD-ABF7BFABFC10}"/>
              </a:ext>
            </a:extLst>
          </p:cNvPr>
          <p:cNvSpPr/>
          <p:nvPr/>
        </p:nvSpPr>
        <p:spPr>
          <a:xfrm>
            <a:off x="36056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奖品配置</a:t>
            </a:r>
          </a:p>
        </p:txBody>
      </p:sp>
      <p:cxnSp>
        <p:nvCxnSpPr>
          <p:cNvPr id="12" name="直线箭头连接符 11">
            <a:extLst>
              <a:ext uri="{FF2B5EF4-FFF2-40B4-BE49-F238E27FC236}">
                <a16:creationId xmlns:a16="http://schemas.microsoft.com/office/drawing/2014/main" id="{63EC2E75-9B7D-D649-BC71-6E90BF2DA105}"/>
              </a:ext>
            </a:extLst>
          </p:cNvPr>
          <p:cNvCxnSpPr>
            <a:cxnSpLocks/>
            <a:stCxn id="7" idx="3"/>
            <a:endCxn id="11" idx="1"/>
          </p:cNvCxnSpPr>
          <p:nvPr/>
        </p:nvCxnSpPr>
        <p:spPr>
          <a:xfrm>
            <a:off x="31857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6DEE6FA0-D35E-C94A-BB23-84DE56C596CA}"/>
              </a:ext>
            </a:extLst>
          </p:cNvPr>
          <p:cNvCxnSpPr>
            <a:cxnSpLocks/>
          </p:cNvCxnSpPr>
          <p:nvPr/>
        </p:nvCxnSpPr>
        <p:spPr>
          <a:xfrm flipV="1">
            <a:off x="139426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9892BEB-8351-BE4D-82F6-6C10E5F14E3E}"/>
              </a:ext>
            </a:extLst>
          </p:cNvPr>
          <p:cNvSpPr txBox="1"/>
          <p:nvPr/>
        </p:nvSpPr>
        <p:spPr>
          <a:xfrm>
            <a:off x="44444" y="861556"/>
            <a:ext cx="1175649" cy="238848"/>
          </a:xfrm>
          <a:prstGeom prst="rect">
            <a:avLst/>
          </a:prstGeom>
          <a:noFill/>
        </p:spPr>
        <p:txBody>
          <a:bodyPr wrap="square" rtlCol="0">
            <a:spAutoFit/>
          </a:bodyPr>
          <a:lstStyle/>
          <a:p>
            <a:r>
              <a:rPr kumimoji="1" lang="zh-CN" altLang="en-US">
                <a:solidFill>
                  <a:srgbClr val="C00000"/>
                </a:solidFill>
              </a:rPr>
              <a:t>活动</a:t>
            </a:r>
            <a:r>
              <a:rPr kumimoji="1" lang="en-US" altLang="zh-CN">
                <a:solidFill>
                  <a:srgbClr val="C00000"/>
                </a:solidFill>
              </a:rPr>
              <a:t>ID</a:t>
            </a:r>
            <a:r>
              <a:rPr kumimoji="1" lang="zh-CN" altLang="en-US">
                <a:solidFill>
                  <a:srgbClr val="C00000"/>
                </a:solidFill>
              </a:rPr>
              <a:t>写到策略表</a:t>
            </a:r>
          </a:p>
        </p:txBody>
      </p:sp>
      <p:sp>
        <p:nvSpPr>
          <p:cNvPr id="19" name="文本框 18">
            <a:extLst>
              <a:ext uri="{FF2B5EF4-FFF2-40B4-BE49-F238E27FC236}">
                <a16:creationId xmlns:a16="http://schemas.microsoft.com/office/drawing/2014/main" id="{24837AE8-E64D-DF40-BC54-CFE3AE5D2EC8}"/>
              </a:ext>
            </a:extLst>
          </p:cNvPr>
          <p:cNvSpPr txBox="1"/>
          <p:nvPr/>
        </p:nvSpPr>
        <p:spPr>
          <a:xfrm>
            <a:off x="1394262" y="861556"/>
            <a:ext cx="1175649" cy="238848"/>
          </a:xfrm>
          <a:prstGeom prst="rect">
            <a:avLst/>
          </a:prstGeom>
          <a:noFill/>
        </p:spPr>
        <p:txBody>
          <a:bodyPr wrap="square" rtlCol="0">
            <a:spAutoFit/>
          </a:bodyPr>
          <a:lstStyle/>
          <a:p>
            <a:r>
              <a:rPr kumimoji="1" lang="zh-CN" altLang="en-US">
                <a:solidFill>
                  <a:srgbClr val="00B050"/>
                </a:solidFill>
              </a:rPr>
              <a:t>策略</a:t>
            </a:r>
            <a:r>
              <a:rPr kumimoji="1" lang="en-US" altLang="zh-CN">
                <a:solidFill>
                  <a:srgbClr val="00B050"/>
                </a:solidFill>
              </a:rPr>
              <a:t>ID</a:t>
            </a:r>
            <a:r>
              <a:rPr kumimoji="1" lang="zh-CN" altLang="en-US">
                <a:solidFill>
                  <a:srgbClr val="00B050"/>
                </a:solidFill>
              </a:rPr>
              <a:t>写到活动表</a:t>
            </a:r>
          </a:p>
        </p:txBody>
      </p:sp>
      <p:pic>
        <p:nvPicPr>
          <p:cNvPr id="20" name="图片 19">
            <a:extLst>
              <a:ext uri="{FF2B5EF4-FFF2-40B4-BE49-F238E27FC236}">
                <a16:creationId xmlns:a16="http://schemas.microsoft.com/office/drawing/2014/main" id="{15E32607-C39B-4E44-A7CE-ECF84668104B}"/>
              </a:ext>
            </a:extLst>
          </p:cNvPr>
          <p:cNvPicPr>
            <a:picLocks noChangeAspect="1"/>
          </p:cNvPicPr>
          <p:nvPr/>
        </p:nvPicPr>
        <p:blipFill>
          <a:blip r:embed="rId2"/>
          <a:stretch>
            <a:fillRect/>
          </a:stretch>
        </p:blipFill>
        <p:spPr>
          <a:xfrm>
            <a:off x="2234018" y="1918443"/>
            <a:ext cx="2520157" cy="769950"/>
          </a:xfrm>
          <a:prstGeom prst="rect">
            <a:avLst/>
          </a:prstGeom>
        </p:spPr>
      </p:pic>
      <p:cxnSp>
        <p:nvCxnSpPr>
          <p:cNvPr id="21" name="直线箭头连接符 20">
            <a:extLst>
              <a:ext uri="{FF2B5EF4-FFF2-40B4-BE49-F238E27FC236}">
                <a16:creationId xmlns:a16="http://schemas.microsoft.com/office/drawing/2014/main" id="{6BC4A3F8-F9CD-DE4C-86B1-52C1174C9ECA}"/>
              </a:ext>
            </a:extLst>
          </p:cNvPr>
          <p:cNvCxnSpPr>
            <a:cxnSpLocks/>
            <a:stCxn id="7" idx="2"/>
          </p:cNvCxnSpPr>
          <p:nvPr/>
        </p:nvCxnSpPr>
        <p:spPr>
          <a:xfrm>
            <a:off x="2709880" y="1607395"/>
            <a:ext cx="0" cy="311048"/>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7672190-C8C9-2A4D-AE34-6CF5B9098C81}"/>
              </a:ext>
            </a:extLst>
          </p:cNvPr>
          <p:cNvSpPr txBox="1"/>
          <p:nvPr/>
        </p:nvSpPr>
        <p:spPr>
          <a:xfrm>
            <a:off x="1814140" y="1213023"/>
            <a:ext cx="914400" cy="238848"/>
          </a:xfrm>
          <a:prstGeom prst="rect">
            <a:avLst/>
          </a:prstGeom>
          <a:noFill/>
        </p:spPr>
        <p:txBody>
          <a:bodyPr wrap="square" rtlCol="0">
            <a:spAutoFit/>
          </a:bodyPr>
          <a:lstStyle/>
          <a:p>
            <a:r>
              <a:rPr kumimoji="1" lang="en-US" altLang="zh-CN"/>
              <a:t>1vn</a:t>
            </a:r>
            <a:endParaRPr kumimoji="1" lang="zh-CN" altLang="en-US"/>
          </a:p>
        </p:txBody>
      </p:sp>
      <p:cxnSp>
        <p:nvCxnSpPr>
          <p:cNvPr id="25" name="直线箭头连接符 24">
            <a:extLst>
              <a:ext uri="{FF2B5EF4-FFF2-40B4-BE49-F238E27FC236}">
                <a16:creationId xmlns:a16="http://schemas.microsoft.com/office/drawing/2014/main" id="{649E4FFC-3362-114A-8490-FCCABF7A04A4}"/>
              </a:ext>
            </a:extLst>
          </p:cNvPr>
          <p:cNvCxnSpPr>
            <a:cxnSpLocks/>
            <a:stCxn id="29" idx="1"/>
            <a:endCxn id="7" idx="0"/>
          </p:cNvCxnSpPr>
          <p:nvPr/>
        </p:nvCxnSpPr>
        <p:spPr>
          <a:xfrm flipH="1">
            <a:off x="2709880" y="322533"/>
            <a:ext cx="610950" cy="89297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4D9DE015-794A-9C42-9631-59AB76159602}"/>
              </a:ext>
            </a:extLst>
          </p:cNvPr>
          <p:cNvSpPr txBox="1"/>
          <p:nvPr/>
        </p:nvSpPr>
        <p:spPr>
          <a:xfrm>
            <a:off x="3320830" y="203109"/>
            <a:ext cx="1269397" cy="238848"/>
          </a:xfrm>
          <a:prstGeom prst="rect">
            <a:avLst/>
          </a:prstGeom>
          <a:noFill/>
        </p:spPr>
        <p:txBody>
          <a:bodyPr wrap="square" rtlCol="0">
            <a:spAutoFit/>
          </a:bodyPr>
          <a:lstStyle/>
          <a:p>
            <a:r>
              <a:rPr kumimoji="1" lang="zh-CN" altLang="en-US"/>
              <a:t>可以让策略独立存在</a:t>
            </a:r>
          </a:p>
        </p:txBody>
      </p:sp>
      <p:sp>
        <p:nvSpPr>
          <p:cNvPr id="33" name="圆角矩形 32">
            <a:extLst>
              <a:ext uri="{FF2B5EF4-FFF2-40B4-BE49-F238E27FC236}">
                <a16:creationId xmlns:a16="http://schemas.microsoft.com/office/drawing/2014/main" id="{61882DC3-B49C-104B-A905-250A0986578A}"/>
              </a:ext>
            </a:extLst>
          </p:cNvPr>
          <p:cNvSpPr/>
          <p:nvPr/>
        </p:nvSpPr>
        <p:spPr>
          <a:xfrm>
            <a:off x="862416" y="1918443"/>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活动记录</a:t>
            </a:r>
          </a:p>
        </p:txBody>
      </p:sp>
      <p:sp>
        <p:nvSpPr>
          <p:cNvPr id="34" name="圆角矩形 33">
            <a:extLst>
              <a:ext uri="{FF2B5EF4-FFF2-40B4-BE49-F238E27FC236}">
                <a16:creationId xmlns:a16="http://schemas.microsoft.com/office/drawing/2014/main" id="{A9D6A653-E1BE-534F-9AA9-2598A7BDE008}"/>
              </a:ext>
            </a:extLst>
          </p:cNvPr>
          <p:cNvSpPr/>
          <p:nvPr/>
        </p:nvSpPr>
        <p:spPr>
          <a:xfrm>
            <a:off x="862416" y="2432189"/>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参与次数</a:t>
            </a:r>
          </a:p>
        </p:txBody>
      </p:sp>
      <p:sp>
        <p:nvSpPr>
          <p:cNvPr id="35" name="圆角矩形 34">
            <a:extLst>
              <a:ext uri="{FF2B5EF4-FFF2-40B4-BE49-F238E27FC236}">
                <a16:creationId xmlns:a16="http://schemas.microsoft.com/office/drawing/2014/main" id="{648D577A-186B-9D46-9D17-EB3E18A4BA4C}"/>
              </a:ext>
            </a:extLst>
          </p:cNvPr>
          <p:cNvSpPr/>
          <p:nvPr/>
        </p:nvSpPr>
        <p:spPr>
          <a:xfrm>
            <a:off x="862416" y="2932425"/>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抽奖记录</a:t>
            </a:r>
          </a:p>
        </p:txBody>
      </p:sp>
      <p:sp>
        <p:nvSpPr>
          <p:cNvPr id="36" name="左大括号 35">
            <a:extLst>
              <a:ext uri="{FF2B5EF4-FFF2-40B4-BE49-F238E27FC236}">
                <a16:creationId xmlns:a16="http://schemas.microsoft.com/office/drawing/2014/main" id="{BD93A519-366C-CD4A-80B2-95584CC9F778}"/>
              </a:ext>
            </a:extLst>
          </p:cNvPr>
          <p:cNvSpPr/>
          <p:nvPr/>
        </p:nvSpPr>
        <p:spPr>
          <a:xfrm>
            <a:off x="702905" y="1918443"/>
            <a:ext cx="110156" cy="1405869"/>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7" name="曲线连接符 36">
            <a:extLst>
              <a:ext uri="{FF2B5EF4-FFF2-40B4-BE49-F238E27FC236}">
                <a16:creationId xmlns:a16="http://schemas.microsoft.com/office/drawing/2014/main" id="{0BE858A6-CC46-DF4C-A9E8-5711A675331F}"/>
              </a:ext>
            </a:extLst>
          </p:cNvPr>
          <p:cNvCxnSpPr>
            <a:cxnSpLocks/>
            <a:stCxn id="2" idx="1"/>
            <a:endCxn id="36" idx="1"/>
          </p:cNvCxnSpPr>
          <p:nvPr/>
        </p:nvCxnSpPr>
        <p:spPr>
          <a:xfrm rot="10800000" flipV="1">
            <a:off x="702906" y="550508"/>
            <a:ext cx="159513" cy="2070869"/>
          </a:xfrm>
          <a:prstGeom prst="curvedConnector3">
            <a:avLst>
              <a:gd name="adj1" fmla="val 418794"/>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D0FBD64-A71E-3B49-9D3B-2EF96251228F}"/>
              </a:ext>
            </a:extLst>
          </p:cNvPr>
          <p:cNvSpPr txBox="1"/>
          <p:nvPr/>
        </p:nvSpPr>
        <p:spPr>
          <a:xfrm>
            <a:off x="466677" y="1902920"/>
            <a:ext cx="331181" cy="914400"/>
          </a:xfrm>
          <a:prstGeom prst="rect">
            <a:avLst/>
          </a:prstGeom>
          <a:noFill/>
        </p:spPr>
        <p:txBody>
          <a:bodyPr vert="eaVert" wrap="square" rtlCol="0">
            <a:spAutoFit/>
          </a:bodyPr>
          <a:lstStyle/>
          <a:p>
            <a:r>
              <a:rPr kumimoji="1" lang="zh-CN" altLang="en-US">
                <a:solidFill>
                  <a:srgbClr val="006666"/>
                </a:solidFill>
              </a:rPr>
              <a:t>分库分表</a:t>
            </a:r>
          </a:p>
        </p:txBody>
      </p:sp>
    </p:spTree>
    <p:extLst>
      <p:ext uri="{BB962C8B-B14F-4D97-AF65-F5344CB8AC3E}">
        <p14:creationId xmlns:p14="http://schemas.microsoft.com/office/powerpoint/2010/main" val="2163411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104187</TotalTime>
  <Words>3154</Words>
  <Application>Microsoft Macintosh PowerPoint</Application>
  <PresentationFormat>自定义</PresentationFormat>
  <Paragraphs>311</Paragraphs>
  <Slides>42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等线</vt:lpstr>
      <vt:lpstr>方正舒体</vt:lpstr>
      <vt:lpstr>黑体</vt:lpstr>
      <vt:lpstr>宋体</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1400</cp:revision>
  <dcterms:created xsi:type="dcterms:W3CDTF">2019-12-17T12:03:56Z</dcterms:created>
  <dcterms:modified xsi:type="dcterms:W3CDTF">2021-11-13T05:33:05Z</dcterms:modified>
</cp:coreProperties>
</file>