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02节：搭建(DDD + RPC)架构" id="{4E26EDBC-E4C3-0F46-841E-F2CF949D3C9D}">
          <p14:sldIdLst>
            <p14:sldId id="292"/>
            <p14:sldId id="291"/>
          </p14:sldIdLst>
        </p14:section>
        <p14:section name="第0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 name="第06节：模板模式处理抽奖流程" id="{84F77648-E86A-054F-BC17-7B62F53BA57E}">
          <p14:sldIdLst>
            <p14:sldId id="310"/>
            <p14:sldId id="311"/>
          </p14:sldIdLst>
        </p14:section>
        <p14:section name="第07节：简单工厂搭建发奖领域" id="{00986AC2-EFDA-9C4D-A222-387888DAB5C2}">
          <p14:sldIdLst>
            <p14:sldId id="312"/>
            <p14:sldId id="313"/>
          </p14:sldIdLst>
        </p14:section>
        <p14:section name="第08节：活动领域的配置与状态" id="{71A7BBFC-CA1C-3F46-A438-9708A4F6DF61}">
          <p14:sldIdLst>
            <p14:sldId id="314"/>
            <p14:sldId id="315"/>
          </p14:sldIdLst>
        </p14:section>
        <p14:section name="第09节：ID生成策略领域开发" id="{F120FBA7-757A-2F43-A292-C7D24C0ADDE9}">
          <p14:sldIdLst>
            <p14:sldId id="316"/>
          </p14:sldIdLst>
        </p14:section>
        <p14:section name="第10节：实现和使用分库分表" id="{474DB359-EF0A-A24D-85FE-1E5A3F5F54A1}">
          <p14:sldIdLst>
            <p14:sldId id="317"/>
            <p14:sldId id="318"/>
            <p14:sldId id="319"/>
          </p14:sldIdLst>
        </p14:section>
        <p14:section name="第11节：声明事务领取活动领域开发" id="{3E51A057-9DD9-C941-95A7-624BE8394DFA}">
          <p14:sldIdLst>
            <p14:sldId id="320"/>
          </p14:sldIdLst>
        </p14:section>
        <p14:section name="第12节：在应用层编排抽奖过程" id="{7C13831B-B1C9-D242-B9A3-4C50F70DB8AE}">
          <p14:sldIdLst>
            <p14:sldId id="321"/>
            <p14:sldId id="322"/>
          </p14:sldIdLst>
        </p14:section>
        <p14:section name="第13节：规则引擎量化人群参与活动" id="{58D6AF54-2FA6-2F4E-B0E0-1B2FC6BEB106}">
          <p14:sldIdLst>
            <p14:sldId id="323"/>
            <p14:sldId id="324"/>
            <p14:sldId id="325"/>
          </p14:sldIdLst>
        </p14:section>
        <p14:section name="第14节：门面接口封装和对象转换" id="{C4A39E4F-645E-CA4A-90D9-048E9764C5C0}">
          <p14:sldIdLst>
            <p14:sldId id="326"/>
            <p14:sldId id="327"/>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642" autoAdjust="0"/>
  </p:normalViewPr>
  <p:slideViewPr>
    <p:cSldViewPr snapToGrid="0">
      <p:cViewPr varScale="1">
        <p:scale>
          <a:sx n="205" d="100"/>
          <a:sy n="205" d="100"/>
        </p:scale>
        <p:origin x="1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2021/10/16</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Bxyz.java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
        <p:nvSpPr>
          <p:cNvPr id="43" name="圆角矩形 42">
            <a:extLst>
              <a:ext uri="{FF2B5EF4-FFF2-40B4-BE49-F238E27FC236}">
                <a16:creationId xmlns:a16="http://schemas.microsoft.com/office/drawing/2014/main" id="{C7A68172-AAAD-A04A-B9F6-D5EB81CB292D}"/>
              </a:ext>
            </a:extLst>
          </p:cNvPr>
          <p:cNvSpPr/>
          <p:nvPr/>
        </p:nvSpPr>
        <p:spPr>
          <a:xfrm>
            <a:off x="3733501" y="3338824"/>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domain.B</a:t>
            </a:r>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06</a:t>
            </a:r>
            <a:r>
              <a:rPr lang="zh-CN" altLang="en-US" sz="2000"/>
              <a:t>节：模板模式处理抽奖流程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基于模板设计模式，规范化抽奖执行流程。包括：提取抽象类、编排模板流程、定义抽象方法、执行抽奖策略、扣减中奖库存、包装返回结果等，并基于</a:t>
            </a:r>
            <a:r>
              <a:rPr lang="en" altLang="zh-CN" sz="800"/>
              <a:t>P3C</a:t>
            </a:r>
            <a:r>
              <a:rPr lang="zh-CN" altLang="en-US" sz="800"/>
              <a:t>标准完善本次开发涉及到的代码规范化处理。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2667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27440B8-962A-9246-BA74-1E648EACCC1B}"/>
              </a:ext>
            </a:extLst>
          </p:cNvPr>
          <p:cNvSpPr/>
          <p:nvPr/>
        </p:nvSpPr>
        <p:spPr>
          <a:xfrm>
            <a:off x="420675" y="1617305"/>
            <a:ext cx="1119673"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模板标准</a:t>
            </a:r>
            <a:endParaRPr kumimoji="1" lang="en-US" altLang="zh-CN">
              <a:solidFill>
                <a:schemeClr val="bg1"/>
              </a:solidFill>
            </a:endParaRPr>
          </a:p>
          <a:p>
            <a:pPr algn="ctr"/>
            <a:r>
              <a:rPr kumimoji="1" lang="zh-CN" altLang="en-US">
                <a:solidFill>
                  <a:schemeClr val="bg1"/>
                </a:solidFill>
              </a:rPr>
              <a:t>接口方法</a:t>
            </a:r>
          </a:p>
        </p:txBody>
      </p:sp>
      <p:sp>
        <p:nvSpPr>
          <p:cNvPr id="3" name="圆角矩形 2">
            <a:extLst>
              <a:ext uri="{FF2B5EF4-FFF2-40B4-BE49-F238E27FC236}">
                <a16:creationId xmlns:a16="http://schemas.microsoft.com/office/drawing/2014/main" id="{FF2CE1DB-A381-DE41-A336-E888D8EBF147}"/>
              </a:ext>
            </a:extLst>
          </p:cNvPr>
          <p:cNvSpPr/>
          <p:nvPr/>
        </p:nvSpPr>
        <p:spPr>
          <a:xfrm>
            <a:off x="420676" y="2210770"/>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1</a:t>
            </a:r>
            <a:endParaRPr kumimoji="1" lang="zh-CN" altLang="en-US">
              <a:solidFill>
                <a:schemeClr val="tx1"/>
              </a:solidFill>
            </a:endParaRPr>
          </a:p>
        </p:txBody>
      </p:sp>
      <p:sp>
        <p:nvSpPr>
          <p:cNvPr id="4" name="圆角矩形 3">
            <a:extLst>
              <a:ext uri="{FF2B5EF4-FFF2-40B4-BE49-F238E27FC236}">
                <a16:creationId xmlns:a16="http://schemas.microsoft.com/office/drawing/2014/main" id="{1E0C0752-F295-DB40-A175-A4FCE10D4C77}"/>
              </a:ext>
            </a:extLst>
          </p:cNvPr>
          <p:cNvSpPr/>
          <p:nvPr/>
        </p:nvSpPr>
        <p:spPr>
          <a:xfrm>
            <a:off x="420676" y="2642504"/>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2</a:t>
            </a:r>
            <a:endParaRPr kumimoji="1" lang="zh-CN" altLang="en-US">
              <a:solidFill>
                <a:schemeClr val="tx1"/>
              </a:solidFill>
            </a:endParaRPr>
          </a:p>
        </p:txBody>
      </p:sp>
      <p:sp>
        <p:nvSpPr>
          <p:cNvPr id="5" name="圆角矩形 4">
            <a:extLst>
              <a:ext uri="{FF2B5EF4-FFF2-40B4-BE49-F238E27FC236}">
                <a16:creationId xmlns:a16="http://schemas.microsoft.com/office/drawing/2014/main" id="{264C2345-E877-C145-BA07-D2C58996B9B9}"/>
              </a:ext>
            </a:extLst>
          </p:cNvPr>
          <p:cNvSpPr/>
          <p:nvPr/>
        </p:nvSpPr>
        <p:spPr>
          <a:xfrm>
            <a:off x="420675" y="3074238"/>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3</a:t>
            </a:r>
            <a:endParaRPr kumimoji="1" lang="zh-CN" altLang="en-US">
              <a:solidFill>
                <a:schemeClr val="tx1"/>
              </a:solidFill>
            </a:endParaRPr>
          </a:p>
        </p:txBody>
      </p:sp>
      <p:sp>
        <p:nvSpPr>
          <p:cNvPr id="6" name="圆角矩形 5">
            <a:extLst>
              <a:ext uri="{FF2B5EF4-FFF2-40B4-BE49-F238E27FC236}">
                <a16:creationId xmlns:a16="http://schemas.microsoft.com/office/drawing/2014/main" id="{AB0B17F4-D6C9-BF41-8D4D-7318DEDC9FFD}"/>
              </a:ext>
            </a:extLst>
          </p:cNvPr>
          <p:cNvSpPr/>
          <p:nvPr/>
        </p:nvSpPr>
        <p:spPr>
          <a:xfrm>
            <a:off x="339809" y="1511557"/>
            <a:ext cx="1281404" cy="1943293"/>
          </a:xfrm>
          <a:prstGeom prst="roundRect">
            <a:avLst>
              <a:gd name="adj" fmla="val 2480"/>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文本框 6">
            <a:extLst>
              <a:ext uri="{FF2B5EF4-FFF2-40B4-BE49-F238E27FC236}">
                <a16:creationId xmlns:a16="http://schemas.microsoft.com/office/drawing/2014/main" id="{447CA1F4-D28E-B14F-9259-4FB93E73E040}"/>
              </a:ext>
            </a:extLst>
          </p:cNvPr>
          <p:cNvSpPr txBox="1"/>
          <p:nvPr/>
        </p:nvSpPr>
        <p:spPr>
          <a:xfrm>
            <a:off x="339809" y="1255893"/>
            <a:ext cx="1281403" cy="238848"/>
          </a:xfrm>
          <a:prstGeom prst="rect">
            <a:avLst/>
          </a:prstGeom>
          <a:noFill/>
        </p:spPr>
        <p:txBody>
          <a:bodyPr wrap="square" rtlCol="0">
            <a:spAutoFit/>
          </a:bodyPr>
          <a:lstStyle/>
          <a:p>
            <a:pPr algn="ctr"/>
            <a:r>
              <a:rPr kumimoji="1" lang="zh-CN" altLang="en-US"/>
              <a:t>抽象类</a:t>
            </a:r>
          </a:p>
        </p:txBody>
      </p:sp>
      <p:sp>
        <p:nvSpPr>
          <p:cNvPr id="8" name="圆角矩形 7">
            <a:extLst>
              <a:ext uri="{FF2B5EF4-FFF2-40B4-BE49-F238E27FC236}">
                <a16:creationId xmlns:a16="http://schemas.microsoft.com/office/drawing/2014/main" id="{90E09531-CC21-AE46-B372-5A6625973467}"/>
              </a:ext>
            </a:extLst>
          </p:cNvPr>
          <p:cNvSpPr/>
          <p:nvPr/>
        </p:nvSpPr>
        <p:spPr>
          <a:xfrm>
            <a:off x="420675" y="932431"/>
            <a:ext cx="877077"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支持类</a:t>
            </a:r>
            <a:endParaRPr kumimoji="1" lang="en-US" altLang="zh-CN">
              <a:solidFill>
                <a:schemeClr val="bg1"/>
              </a:solidFill>
            </a:endParaRPr>
          </a:p>
          <a:p>
            <a:pPr algn="ctr"/>
            <a:r>
              <a:rPr kumimoji="1" lang="zh-CN" altLang="en-US">
                <a:solidFill>
                  <a:schemeClr val="bg1"/>
                </a:solidFill>
              </a:rPr>
              <a:t>数据</a:t>
            </a:r>
            <a:r>
              <a:rPr kumimoji="1" lang="en-US" altLang="zh-CN">
                <a:solidFill>
                  <a:schemeClr val="bg1"/>
                </a:solidFill>
              </a:rPr>
              <a:t>&amp;</a:t>
            </a:r>
            <a:r>
              <a:rPr kumimoji="1" lang="zh-CN" altLang="en-US">
                <a:solidFill>
                  <a:schemeClr val="bg1"/>
                </a:solidFill>
              </a:rPr>
              <a:t>配置</a:t>
            </a:r>
          </a:p>
        </p:txBody>
      </p:sp>
      <p:sp>
        <p:nvSpPr>
          <p:cNvPr id="9" name="圆角矩形 8">
            <a:extLst>
              <a:ext uri="{FF2B5EF4-FFF2-40B4-BE49-F238E27FC236}">
                <a16:creationId xmlns:a16="http://schemas.microsoft.com/office/drawing/2014/main" id="{59D888D5-FCD7-A44E-AA38-98E2862118F0}"/>
              </a:ext>
            </a:extLst>
          </p:cNvPr>
          <p:cNvSpPr/>
          <p:nvPr/>
        </p:nvSpPr>
        <p:spPr>
          <a:xfrm>
            <a:off x="420673" y="379445"/>
            <a:ext cx="1119673" cy="323462"/>
          </a:xfrm>
          <a:prstGeom prst="roundRect">
            <a:avLst>
              <a:gd name="adj" fmla="val 1155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接口方法类</a:t>
            </a:r>
          </a:p>
        </p:txBody>
      </p:sp>
      <p:cxnSp>
        <p:nvCxnSpPr>
          <p:cNvPr id="10" name="直线箭头连接符 9">
            <a:extLst>
              <a:ext uri="{FF2B5EF4-FFF2-40B4-BE49-F238E27FC236}">
                <a16:creationId xmlns:a16="http://schemas.microsoft.com/office/drawing/2014/main" id="{10129FFD-41F2-0C42-84B1-91C2AC46C8A4}"/>
              </a:ext>
            </a:extLst>
          </p:cNvPr>
          <p:cNvCxnSpPr>
            <a:cxnSpLocks/>
          </p:cNvCxnSpPr>
          <p:nvPr/>
        </p:nvCxnSpPr>
        <p:spPr>
          <a:xfrm>
            <a:off x="601066" y="1265214"/>
            <a:ext cx="0" cy="3520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094317F-4E45-7E4D-8C6E-29B41127689C}"/>
              </a:ext>
            </a:extLst>
          </p:cNvPr>
          <p:cNvCxnSpPr>
            <a:cxnSpLocks/>
          </p:cNvCxnSpPr>
          <p:nvPr/>
        </p:nvCxnSpPr>
        <p:spPr>
          <a:xfrm>
            <a:off x="1394168" y="702907"/>
            <a:ext cx="0" cy="90507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a:extLst>
              <a:ext uri="{FF2B5EF4-FFF2-40B4-BE49-F238E27FC236}">
                <a16:creationId xmlns:a16="http://schemas.microsoft.com/office/drawing/2014/main" id="{3133ACA6-5DB3-1D42-8818-A3FAA256A3C4}"/>
              </a:ext>
            </a:extLst>
          </p:cNvPr>
          <p:cNvSpPr/>
          <p:nvPr/>
        </p:nvSpPr>
        <p:spPr>
          <a:xfrm>
            <a:off x="245044" y="932431"/>
            <a:ext cx="90132" cy="1008336"/>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8CC36D6-DE1F-7144-BCF3-C25D96E4AF77}"/>
              </a:ext>
            </a:extLst>
          </p:cNvPr>
          <p:cNvSpPr txBox="1"/>
          <p:nvPr/>
        </p:nvSpPr>
        <p:spPr>
          <a:xfrm>
            <a:off x="0" y="1094162"/>
            <a:ext cx="294143" cy="678391"/>
          </a:xfrm>
          <a:prstGeom prst="rect">
            <a:avLst/>
          </a:prstGeom>
          <a:noFill/>
        </p:spPr>
        <p:txBody>
          <a:bodyPr wrap="square" rtlCol="0">
            <a:spAutoFit/>
          </a:bodyPr>
          <a:lstStyle/>
          <a:p>
            <a:r>
              <a:rPr kumimoji="1" lang="zh-CN" altLang="en-US">
                <a:solidFill>
                  <a:srgbClr val="00B0F0"/>
                </a:solidFill>
              </a:rPr>
              <a:t>职</a:t>
            </a:r>
            <a:endParaRPr kumimoji="1" lang="en-US" altLang="zh-CN">
              <a:solidFill>
                <a:srgbClr val="00B0F0"/>
              </a:solidFill>
            </a:endParaRPr>
          </a:p>
          <a:p>
            <a:r>
              <a:rPr kumimoji="1" lang="zh-CN" altLang="en-US">
                <a:solidFill>
                  <a:srgbClr val="00B0F0"/>
                </a:solidFill>
              </a:rPr>
              <a:t>责</a:t>
            </a:r>
            <a:endParaRPr kumimoji="1" lang="en-US" altLang="zh-CN">
              <a:solidFill>
                <a:srgbClr val="00B0F0"/>
              </a:solidFill>
            </a:endParaRPr>
          </a:p>
          <a:p>
            <a:r>
              <a:rPr kumimoji="1" lang="zh-CN" altLang="en-US">
                <a:solidFill>
                  <a:srgbClr val="00B0F0"/>
                </a:solidFill>
              </a:rPr>
              <a:t>分</a:t>
            </a:r>
            <a:endParaRPr kumimoji="1" lang="en-US" altLang="zh-CN">
              <a:solidFill>
                <a:srgbClr val="00B0F0"/>
              </a:solidFill>
            </a:endParaRPr>
          </a:p>
          <a:p>
            <a:r>
              <a:rPr kumimoji="1" lang="zh-CN" altLang="en-US">
                <a:solidFill>
                  <a:srgbClr val="00B0F0"/>
                </a:solidFill>
              </a:rPr>
              <a:t>离</a:t>
            </a:r>
          </a:p>
        </p:txBody>
      </p:sp>
      <p:sp>
        <p:nvSpPr>
          <p:cNvPr id="17" name="圆角矩形 16">
            <a:extLst>
              <a:ext uri="{FF2B5EF4-FFF2-40B4-BE49-F238E27FC236}">
                <a16:creationId xmlns:a16="http://schemas.microsoft.com/office/drawing/2014/main" id="{C185CF68-813F-524A-815D-44A94C9954B2}"/>
              </a:ext>
            </a:extLst>
          </p:cNvPr>
          <p:cNvSpPr/>
          <p:nvPr/>
        </p:nvSpPr>
        <p:spPr>
          <a:xfrm>
            <a:off x="2215264" y="2210770"/>
            <a:ext cx="765110"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功能支撑</a:t>
            </a:r>
          </a:p>
        </p:txBody>
      </p:sp>
      <p:sp>
        <p:nvSpPr>
          <p:cNvPr id="18" name="圆角矩形 17">
            <a:extLst>
              <a:ext uri="{FF2B5EF4-FFF2-40B4-BE49-F238E27FC236}">
                <a16:creationId xmlns:a16="http://schemas.microsoft.com/office/drawing/2014/main" id="{90588D12-3A47-BA41-AE32-B41C6317D2D9}"/>
              </a:ext>
            </a:extLst>
          </p:cNvPr>
          <p:cNvSpPr/>
          <p:nvPr/>
        </p:nvSpPr>
        <p:spPr>
          <a:xfrm>
            <a:off x="2215264" y="2642504"/>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2</a:t>
            </a:r>
          </a:p>
          <a:p>
            <a:pPr algn="ctr"/>
            <a:r>
              <a:rPr kumimoji="1" lang="zh-CN" altLang="en-US">
                <a:solidFill>
                  <a:schemeClr val="bg1"/>
                </a:solidFill>
              </a:rPr>
              <a:t>实现方法</a:t>
            </a:r>
          </a:p>
        </p:txBody>
      </p:sp>
      <p:sp>
        <p:nvSpPr>
          <p:cNvPr id="19" name="圆角矩形 18">
            <a:extLst>
              <a:ext uri="{FF2B5EF4-FFF2-40B4-BE49-F238E27FC236}">
                <a16:creationId xmlns:a16="http://schemas.microsoft.com/office/drawing/2014/main" id="{BA06272C-AFA1-0648-9130-06B45A8048F2}"/>
              </a:ext>
            </a:extLst>
          </p:cNvPr>
          <p:cNvSpPr/>
          <p:nvPr/>
        </p:nvSpPr>
        <p:spPr>
          <a:xfrm>
            <a:off x="2215264" y="3074238"/>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3</a:t>
            </a:r>
          </a:p>
          <a:p>
            <a:pPr algn="ctr"/>
            <a:r>
              <a:rPr kumimoji="1" lang="zh-CN" altLang="en-US">
                <a:solidFill>
                  <a:schemeClr val="bg1"/>
                </a:solidFill>
              </a:rPr>
              <a:t>实现方法</a:t>
            </a:r>
          </a:p>
        </p:txBody>
      </p:sp>
      <p:cxnSp>
        <p:nvCxnSpPr>
          <p:cNvPr id="20" name="直线箭头连接符 19">
            <a:extLst>
              <a:ext uri="{FF2B5EF4-FFF2-40B4-BE49-F238E27FC236}">
                <a16:creationId xmlns:a16="http://schemas.microsoft.com/office/drawing/2014/main" id="{9D026A83-D73E-394A-9E1E-923B8719D433}"/>
              </a:ext>
            </a:extLst>
          </p:cNvPr>
          <p:cNvCxnSpPr>
            <a:cxnSpLocks/>
            <a:stCxn id="3" idx="3"/>
            <a:endCxn id="17" idx="1"/>
          </p:cNvCxnSpPr>
          <p:nvPr/>
        </p:nvCxnSpPr>
        <p:spPr>
          <a:xfrm>
            <a:off x="1185786" y="2372501"/>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0FB4995-6573-5E48-9B96-9E3F67CD40F5}"/>
              </a:ext>
            </a:extLst>
          </p:cNvPr>
          <p:cNvCxnSpPr>
            <a:cxnSpLocks/>
            <a:stCxn id="4" idx="3"/>
            <a:endCxn id="18" idx="1"/>
          </p:cNvCxnSpPr>
          <p:nvPr/>
        </p:nvCxnSpPr>
        <p:spPr>
          <a:xfrm>
            <a:off x="1185786" y="2804235"/>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9D03BBA9-ACEA-DC48-B2FC-7E85F671B7E8}"/>
              </a:ext>
            </a:extLst>
          </p:cNvPr>
          <p:cNvCxnSpPr>
            <a:cxnSpLocks/>
            <a:stCxn id="5" idx="3"/>
            <a:endCxn id="19" idx="1"/>
          </p:cNvCxnSpPr>
          <p:nvPr/>
        </p:nvCxnSpPr>
        <p:spPr>
          <a:xfrm>
            <a:off x="1185785" y="3235969"/>
            <a:ext cx="1029479"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曲线连接符 28">
            <a:extLst>
              <a:ext uri="{FF2B5EF4-FFF2-40B4-BE49-F238E27FC236}">
                <a16:creationId xmlns:a16="http://schemas.microsoft.com/office/drawing/2014/main" id="{7C009449-8649-7246-B867-9C1C7EC8EEC3}"/>
              </a:ext>
            </a:extLst>
          </p:cNvPr>
          <p:cNvCxnSpPr>
            <a:cxnSpLocks/>
            <a:stCxn id="8" idx="3"/>
            <a:endCxn id="17" idx="0"/>
          </p:cNvCxnSpPr>
          <p:nvPr/>
        </p:nvCxnSpPr>
        <p:spPr>
          <a:xfrm>
            <a:off x="1297752" y="1094162"/>
            <a:ext cx="1300067" cy="1116608"/>
          </a:xfrm>
          <a:prstGeom prst="curved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E9C32EE0-6949-614D-B726-681A9043076C}"/>
              </a:ext>
            </a:extLst>
          </p:cNvPr>
          <p:cNvPicPr>
            <a:picLocks noChangeAspect="1"/>
          </p:cNvPicPr>
          <p:nvPr/>
        </p:nvPicPr>
        <p:blipFill>
          <a:blip r:embed="rId2"/>
          <a:stretch>
            <a:fillRect/>
          </a:stretch>
        </p:blipFill>
        <p:spPr>
          <a:xfrm>
            <a:off x="2594707" y="7386"/>
            <a:ext cx="2439386" cy="1982002"/>
          </a:xfrm>
          <a:prstGeom prst="rect">
            <a:avLst/>
          </a:prstGeom>
          <a:ln w="6350">
            <a:solidFill>
              <a:schemeClr val="bg1">
                <a:lumMod val="65000"/>
              </a:schemeClr>
            </a:solidFill>
          </a:ln>
        </p:spPr>
      </p:pic>
      <p:sp>
        <p:nvSpPr>
          <p:cNvPr id="33" name="文本框 32">
            <a:extLst>
              <a:ext uri="{FF2B5EF4-FFF2-40B4-BE49-F238E27FC236}">
                <a16:creationId xmlns:a16="http://schemas.microsoft.com/office/drawing/2014/main" id="{7839D589-E25B-E74C-8383-998DCFDAC83A}"/>
              </a:ext>
            </a:extLst>
          </p:cNvPr>
          <p:cNvSpPr txBox="1"/>
          <p:nvPr/>
        </p:nvSpPr>
        <p:spPr>
          <a:xfrm>
            <a:off x="2594707" y="0"/>
            <a:ext cx="914400" cy="238848"/>
          </a:xfrm>
          <a:prstGeom prst="rect">
            <a:avLst/>
          </a:prstGeom>
          <a:noFill/>
        </p:spPr>
        <p:txBody>
          <a:bodyPr wrap="square" rtlCol="0">
            <a:spAutoFit/>
          </a:bodyPr>
          <a:lstStyle/>
          <a:p>
            <a:r>
              <a:rPr kumimoji="1" lang="zh-CN" altLang="en-US"/>
              <a:t>抽奖模板模式</a:t>
            </a:r>
          </a:p>
        </p:txBody>
      </p:sp>
      <p:sp>
        <p:nvSpPr>
          <p:cNvPr id="34" name="文本框 33">
            <a:extLst>
              <a:ext uri="{FF2B5EF4-FFF2-40B4-BE49-F238E27FC236}">
                <a16:creationId xmlns:a16="http://schemas.microsoft.com/office/drawing/2014/main" id="{CAC4FC8D-3095-6143-AC1F-EBE6BD78CB04}"/>
              </a:ext>
            </a:extLst>
          </p:cNvPr>
          <p:cNvSpPr txBox="1"/>
          <p:nvPr/>
        </p:nvSpPr>
        <p:spPr>
          <a:xfrm>
            <a:off x="3904291" y="1953770"/>
            <a:ext cx="1430691" cy="385362"/>
          </a:xfrm>
          <a:prstGeom prst="rect">
            <a:avLst/>
          </a:prstGeom>
          <a:noFill/>
        </p:spPr>
        <p:txBody>
          <a:bodyPr wrap="square" rtlCol="0">
            <a:spAutoFit/>
          </a:bodyPr>
          <a:lstStyle/>
          <a:p>
            <a:r>
              <a:rPr kumimoji="1" lang="zh-CN" altLang="en-US"/>
              <a:t>分离 </a:t>
            </a:r>
            <a:r>
              <a:rPr kumimoji="1" lang="en-US" altLang="zh-CN"/>
              <a:t>·</a:t>
            </a:r>
            <a:r>
              <a:rPr kumimoji="1" lang="zh-CN" altLang="en-US"/>
              <a:t> 瘦身 </a:t>
            </a:r>
            <a:r>
              <a:rPr kumimoji="1" lang="en-US" altLang="zh-CN"/>
              <a:t>·</a:t>
            </a:r>
            <a:r>
              <a:rPr kumimoji="1" lang="zh-CN" altLang="en-US"/>
              <a:t> 就近</a:t>
            </a:r>
            <a:endParaRPr kumimoji="1" lang="en-US" altLang="zh-CN"/>
          </a:p>
          <a:p>
            <a:endParaRPr kumimoji="1" lang="en-US" altLang="zh-CN"/>
          </a:p>
        </p:txBody>
      </p:sp>
      <p:sp>
        <p:nvSpPr>
          <p:cNvPr id="35" name="右大括号 34">
            <a:extLst>
              <a:ext uri="{FF2B5EF4-FFF2-40B4-BE49-F238E27FC236}">
                <a16:creationId xmlns:a16="http://schemas.microsoft.com/office/drawing/2014/main" id="{BDD7826C-3D58-1446-8C8B-85949E6D039D}"/>
              </a:ext>
            </a:extLst>
          </p:cNvPr>
          <p:cNvSpPr/>
          <p:nvPr/>
        </p:nvSpPr>
        <p:spPr>
          <a:xfrm>
            <a:off x="3001376" y="2642504"/>
            <a:ext cx="101061" cy="755196"/>
          </a:xfrm>
          <a:prstGeom prst="righ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91E439D5-348D-7C44-8762-50D9FA3DB077}"/>
              </a:ext>
            </a:extLst>
          </p:cNvPr>
          <p:cNvSpPr txBox="1"/>
          <p:nvPr/>
        </p:nvSpPr>
        <p:spPr>
          <a:xfrm>
            <a:off x="3102437" y="2900678"/>
            <a:ext cx="1120328" cy="238848"/>
          </a:xfrm>
          <a:prstGeom prst="rect">
            <a:avLst/>
          </a:prstGeom>
          <a:noFill/>
        </p:spPr>
        <p:txBody>
          <a:bodyPr wrap="square" rtlCol="0">
            <a:spAutoFit/>
          </a:bodyPr>
          <a:lstStyle/>
          <a:p>
            <a:r>
              <a:rPr kumimoji="1" lang="zh-CN" altLang="en-US"/>
              <a:t>交给业务实现类</a:t>
            </a:r>
          </a:p>
        </p:txBody>
      </p:sp>
    </p:spTree>
    <p:extLst>
      <p:ext uri="{BB962C8B-B14F-4D97-AF65-F5344CB8AC3E}">
        <p14:creationId xmlns:p14="http://schemas.microsoft.com/office/powerpoint/2010/main" val="31854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07</a:t>
            </a:r>
            <a:r>
              <a:rPr lang="zh-CN" altLang="en-US" sz="2000"/>
              <a:t>节：简单工厂搭建发奖领域</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运用简单工厂设计模式，在 </a:t>
            </a:r>
            <a:r>
              <a:rPr lang="en" altLang="zh-CN" sz="800"/>
              <a:t>domain/award </a:t>
            </a:r>
            <a:r>
              <a:rPr lang="zh-CN" altLang="en-US" sz="800"/>
              <a:t>搭建发奖领域服务。运用简单工厂设计模式，搭建发奖领域服务。介绍：定义一个创建对象的接口，让其子类自己决定实例化哪一个工厂类，工厂模式使其创建过程延迟到子类进行。</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0584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6F0C3FB-443F-B440-A1D2-D6D1AF03B9CC}"/>
              </a:ext>
            </a:extLst>
          </p:cNvPr>
          <p:cNvSpPr/>
          <p:nvPr/>
        </p:nvSpPr>
        <p:spPr>
          <a:xfrm>
            <a:off x="1275184" y="273698"/>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A</a:t>
            </a:r>
          </a:p>
          <a:p>
            <a:pPr algn="ctr"/>
            <a:r>
              <a:rPr kumimoji="1" lang="zh-CN" altLang="en-US">
                <a:solidFill>
                  <a:schemeClr val="bg1"/>
                </a:solidFill>
              </a:rPr>
              <a:t>发货方法</a:t>
            </a:r>
          </a:p>
        </p:txBody>
      </p:sp>
      <p:sp>
        <p:nvSpPr>
          <p:cNvPr id="3" name="圆角矩形 2">
            <a:extLst>
              <a:ext uri="{FF2B5EF4-FFF2-40B4-BE49-F238E27FC236}">
                <a16:creationId xmlns:a16="http://schemas.microsoft.com/office/drawing/2014/main" id="{CDB31575-33C4-F941-9C43-3E511139D40F}"/>
              </a:ext>
            </a:extLst>
          </p:cNvPr>
          <p:cNvSpPr/>
          <p:nvPr/>
        </p:nvSpPr>
        <p:spPr>
          <a:xfrm>
            <a:off x="1275184" y="661889"/>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B</a:t>
            </a:r>
          </a:p>
          <a:p>
            <a:pPr algn="ctr"/>
            <a:r>
              <a:rPr kumimoji="1" lang="zh-CN" altLang="en-US">
                <a:solidFill>
                  <a:schemeClr val="bg1"/>
                </a:solidFill>
              </a:rPr>
              <a:t>发货方法</a:t>
            </a:r>
          </a:p>
        </p:txBody>
      </p:sp>
      <p:sp>
        <p:nvSpPr>
          <p:cNvPr id="4" name="圆角矩形 3">
            <a:extLst>
              <a:ext uri="{FF2B5EF4-FFF2-40B4-BE49-F238E27FC236}">
                <a16:creationId xmlns:a16="http://schemas.microsoft.com/office/drawing/2014/main" id="{584505DD-F65F-E447-9E65-4D2103B8A437}"/>
              </a:ext>
            </a:extLst>
          </p:cNvPr>
          <p:cNvSpPr/>
          <p:nvPr/>
        </p:nvSpPr>
        <p:spPr>
          <a:xfrm>
            <a:off x="1275183" y="1050080"/>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C</a:t>
            </a:r>
          </a:p>
          <a:p>
            <a:pPr algn="ctr"/>
            <a:r>
              <a:rPr kumimoji="1" lang="zh-CN" altLang="en-US">
                <a:solidFill>
                  <a:schemeClr val="bg1"/>
                </a:solidFill>
              </a:rPr>
              <a:t>发货方法</a:t>
            </a:r>
          </a:p>
        </p:txBody>
      </p:sp>
      <p:sp>
        <p:nvSpPr>
          <p:cNvPr id="6" name="圆角矩形 5">
            <a:extLst>
              <a:ext uri="{FF2B5EF4-FFF2-40B4-BE49-F238E27FC236}">
                <a16:creationId xmlns:a16="http://schemas.microsoft.com/office/drawing/2014/main" id="{7DF19D7F-5E2A-1347-8D19-0E5EF0E96A3C}"/>
              </a:ext>
            </a:extLst>
          </p:cNvPr>
          <p:cNvSpPr/>
          <p:nvPr/>
        </p:nvSpPr>
        <p:spPr>
          <a:xfrm>
            <a:off x="357674" y="572278"/>
            <a:ext cx="469642" cy="477802"/>
          </a:xfrm>
          <a:prstGeom prst="roundRect">
            <a:avLst>
              <a:gd name="adj" fmla="val 8176"/>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发货</a:t>
            </a:r>
            <a:endParaRPr kumimoji="1" lang="en-US" altLang="zh-CN">
              <a:solidFill>
                <a:srgbClr val="006666"/>
              </a:solidFill>
            </a:endParaRPr>
          </a:p>
          <a:p>
            <a:pPr algn="ctr"/>
            <a:r>
              <a:rPr kumimoji="1" lang="zh-CN" altLang="en-US">
                <a:solidFill>
                  <a:srgbClr val="006666"/>
                </a:solidFill>
              </a:rPr>
              <a:t>接口</a:t>
            </a:r>
          </a:p>
        </p:txBody>
      </p:sp>
      <p:cxnSp>
        <p:nvCxnSpPr>
          <p:cNvPr id="7" name="直线箭头连接符 6">
            <a:extLst>
              <a:ext uri="{FF2B5EF4-FFF2-40B4-BE49-F238E27FC236}">
                <a16:creationId xmlns:a16="http://schemas.microsoft.com/office/drawing/2014/main" id="{386F7D5D-E10E-9A47-AD4C-2D3FBCB8B52D}"/>
              </a:ext>
            </a:extLst>
          </p:cNvPr>
          <p:cNvCxnSpPr>
            <a:cxnSpLocks/>
            <a:stCxn id="6" idx="3"/>
            <a:endCxn id="3" idx="1"/>
          </p:cNvCxnSpPr>
          <p:nvPr/>
        </p:nvCxnSpPr>
        <p:spPr>
          <a:xfrm>
            <a:off x="827316" y="811179"/>
            <a:ext cx="447868"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D0F99EB6-BF21-FE46-BEAC-28316CAECA4A}"/>
              </a:ext>
            </a:extLst>
          </p:cNvPr>
          <p:cNvCxnSpPr>
            <a:cxnSpLocks/>
            <a:stCxn id="6" idx="3"/>
            <a:endCxn id="2" idx="1"/>
          </p:cNvCxnSpPr>
          <p:nvPr/>
        </p:nvCxnSpPr>
        <p:spPr>
          <a:xfrm flipV="1">
            <a:off x="827316" y="422988"/>
            <a:ext cx="447868"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4C5E068C-170F-9B41-AA2A-6D5E5D508DC7}"/>
              </a:ext>
            </a:extLst>
          </p:cNvPr>
          <p:cNvCxnSpPr>
            <a:cxnSpLocks/>
            <a:stCxn id="6" idx="3"/>
            <a:endCxn id="4" idx="1"/>
          </p:cNvCxnSpPr>
          <p:nvPr/>
        </p:nvCxnSpPr>
        <p:spPr>
          <a:xfrm>
            <a:off x="827316" y="811179"/>
            <a:ext cx="447867"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2D566583-8528-444A-8608-34BC8517A623}"/>
              </a:ext>
            </a:extLst>
          </p:cNvPr>
          <p:cNvSpPr/>
          <p:nvPr/>
        </p:nvSpPr>
        <p:spPr>
          <a:xfrm>
            <a:off x="2477507" y="273699"/>
            <a:ext cx="514510" cy="68677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a:t>
            </a:r>
          </a:p>
          <a:p>
            <a:pPr algn="ctr"/>
            <a:r>
              <a:rPr kumimoji="1" lang="zh-CN" altLang="en-US">
                <a:solidFill>
                  <a:srgbClr val="006666"/>
                </a:solidFill>
              </a:rPr>
              <a:t>工</a:t>
            </a:r>
            <a:endParaRPr kumimoji="1" lang="en-US" altLang="zh-CN">
              <a:solidFill>
                <a:srgbClr val="006666"/>
              </a:solidFill>
            </a:endParaRPr>
          </a:p>
          <a:p>
            <a:pPr algn="ctr"/>
            <a:r>
              <a:rPr kumimoji="1" lang="zh-CN" altLang="en-US">
                <a:solidFill>
                  <a:srgbClr val="006666"/>
                </a:solidFill>
              </a:rPr>
              <a:t>厂</a:t>
            </a:r>
          </a:p>
        </p:txBody>
      </p:sp>
      <p:sp>
        <p:nvSpPr>
          <p:cNvPr id="20" name="圆角矩形 19">
            <a:extLst>
              <a:ext uri="{FF2B5EF4-FFF2-40B4-BE49-F238E27FC236}">
                <a16:creationId xmlns:a16="http://schemas.microsoft.com/office/drawing/2014/main" id="{A4532AEC-80CB-DA43-9C64-280FA7B4CE72}"/>
              </a:ext>
            </a:extLst>
          </p:cNvPr>
          <p:cNvSpPr/>
          <p:nvPr/>
        </p:nvSpPr>
        <p:spPr>
          <a:xfrm>
            <a:off x="2477507" y="1050080"/>
            <a:ext cx="514510" cy="29858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配置</a:t>
            </a:r>
          </a:p>
        </p:txBody>
      </p:sp>
      <p:cxnSp>
        <p:nvCxnSpPr>
          <p:cNvPr id="21" name="直线箭头连接符 20">
            <a:extLst>
              <a:ext uri="{FF2B5EF4-FFF2-40B4-BE49-F238E27FC236}">
                <a16:creationId xmlns:a16="http://schemas.microsoft.com/office/drawing/2014/main" id="{775E4727-DDD1-0B45-8246-F260CDCE0B4B}"/>
              </a:ext>
            </a:extLst>
          </p:cNvPr>
          <p:cNvCxnSpPr>
            <a:cxnSpLocks/>
            <a:stCxn id="19" idx="2"/>
            <a:endCxn id="20" idx="0"/>
          </p:cNvCxnSpPr>
          <p:nvPr/>
        </p:nvCxnSpPr>
        <p:spPr>
          <a:xfrm>
            <a:off x="2734762" y="960469"/>
            <a:ext cx="0" cy="8961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4" name="虚尾箭头 23">
            <a:extLst>
              <a:ext uri="{FF2B5EF4-FFF2-40B4-BE49-F238E27FC236}">
                <a16:creationId xmlns:a16="http://schemas.microsoft.com/office/drawing/2014/main" id="{7AFB2C37-D5FB-004E-9761-C48A8AAC3B65}"/>
              </a:ext>
            </a:extLst>
          </p:cNvPr>
          <p:cNvSpPr/>
          <p:nvPr/>
        </p:nvSpPr>
        <p:spPr>
          <a:xfrm rot="10800000">
            <a:off x="3199957" y="467793"/>
            <a:ext cx="272815" cy="298580"/>
          </a:xfrm>
          <a:prstGeom prst="stripedRightArrow">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文本框 24">
            <a:extLst>
              <a:ext uri="{FF2B5EF4-FFF2-40B4-BE49-F238E27FC236}">
                <a16:creationId xmlns:a16="http://schemas.microsoft.com/office/drawing/2014/main" id="{9C7E9546-7C89-3047-A323-5A8F6B75058C}"/>
              </a:ext>
            </a:extLst>
          </p:cNvPr>
          <p:cNvSpPr txBox="1"/>
          <p:nvPr/>
        </p:nvSpPr>
        <p:spPr>
          <a:xfrm>
            <a:off x="3539413" y="497659"/>
            <a:ext cx="702906" cy="238848"/>
          </a:xfrm>
          <a:prstGeom prst="rect">
            <a:avLst/>
          </a:prstGeom>
          <a:noFill/>
        </p:spPr>
        <p:txBody>
          <a:bodyPr wrap="square" rtlCol="0">
            <a:spAutoFit/>
          </a:bodyPr>
          <a:lstStyle/>
          <a:p>
            <a:r>
              <a:rPr kumimoji="1" lang="zh-CN" altLang="en-US"/>
              <a:t>服务使用</a:t>
            </a:r>
          </a:p>
        </p:txBody>
      </p:sp>
      <p:pic>
        <p:nvPicPr>
          <p:cNvPr id="26" name="图片 25">
            <a:extLst>
              <a:ext uri="{FF2B5EF4-FFF2-40B4-BE49-F238E27FC236}">
                <a16:creationId xmlns:a16="http://schemas.microsoft.com/office/drawing/2014/main" id="{D4B146C0-DB9C-774F-85C9-7B5934AA1F9F}"/>
              </a:ext>
            </a:extLst>
          </p:cNvPr>
          <p:cNvPicPr>
            <a:picLocks noChangeAspect="1"/>
          </p:cNvPicPr>
          <p:nvPr/>
        </p:nvPicPr>
        <p:blipFill>
          <a:blip r:embed="rId2"/>
          <a:stretch>
            <a:fillRect/>
          </a:stretch>
        </p:blipFill>
        <p:spPr>
          <a:xfrm>
            <a:off x="357674" y="1497949"/>
            <a:ext cx="1894816" cy="2030160"/>
          </a:xfrm>
          <a:prstGeom prst="rect">
            <a:avLst/>
          </a:prstGeom>
        </p:spPr>
      </p:pic>
      <p:cxnSp>
        <p:nvCxnSpPr>
          <p:cNvPr id="27" name="直线箭头连接符 26">
            <a:extLst>
              <a:ext uri="{FF2B5EF4-FFF2-40B4-BE49-F238E27FC236}">
                <a16:creationId xmlns:a16="http://schemas.microsoft.com/office/drawing/2014/main" id="{1A86FD64-2F95-2F48-A2BC-299A7A307326}"/>
              </a:ext>
            </a:extLst>
          </p:cNvPr>
          <p:cNvCxnSpPr>
            <a:cxnSpLocks/>
          </p:cNvCxnSpPr>
          <p:nvPr/>
        </p:nvCxnSpPr>
        <p:spPr>
          <a:xfrm flipV="1">
            <a:off x="357674" y="1423277"/>
            <a:ext cx="4682637" cy="29868"/>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66698BD-D1C1-8442-B9D4-49E25DD5E465}"/>
              </a:ext>
            </a:extLst>
          </p:cNvPr>
          <p:cNvSpPr/>
          <p:nvPr/>
        </p:nvSpPr>
        <p:spPr>
          <a:xfrm>
            <a:off x="3199074" y="900057"/>
            <a:ext cx="1841237" cy="523220"/>
          </a:xfrm>
          <a:prstGeom prst="rect">
            <a:avLst/>
          </a:prstGeom>
        </p:spPr>
        <p:txBody>
          <a:bodyPr wrap="square">
            <a:spAutoFit/>
          </a:bodyPr>
          <a:lstStyle/>
          <a:p>
            <a:r>
              <a:rPr lang="zh-CN" altLang="en-US" sz="700" b="0" i="0">
                <a:solidFill>
                  <a:srgbClr val="24292E"/>
                </a:solidFill>
                <a:effectLst/>
                <a:latin typeface="Microsoft YaHei" panose="020B0503020204020204" pitchFamily="34" charset="-122"/>
                <a:ea typeface="Microsoft YaHei" panose="020B0503020204020204" pitchFamily="34" charset="-122"/>
              </a:rPr>
              <a:t>工厂模式又称工厂方法模式，是一种创建型设计模式，其在父类中提供一个创建对象的方法， 允许子类决定实例化对象的类型。</a:t>
            </a:r>
            <a:endParaRPr lang="zh-CN" altLang="en-US" sz="700"/>
          </a:p>
        </p:txBody>
      </p:sp>
      <p:sp>
        <p:nvSpPr>
          <p:cNvPr id="33" name="矩形 32">
            <a:extLst>
              <a:ext uri="{FF2B5EF4-FFF2-40B4-BE49-F238E27FC236}">
                <a16:creationId xmlns:a16="http://schemas.microsoft.com/office/drawing/2014/main" id="{D5EAD3A7-49C5-3F45-A76D-83C6A459E890}"/>
              </a:ext>
            </a:extLst>
          </p:cNvPr>
          <p:cNvSpPr/>
          <p:nvPr/>
        </p:nvSpPr>
        <p:spPr>
          <a:xfrm>
            <a:off x="2216409" y="1721857"/>
            <a:ext cx="2823904" cy="1703993"/>
          </a:xfrm>
          <a:prstGeom prst="rect">
            <a:avLst/>
          </a:prstGeom>
        </p:spPr>
        <p:txBody>
          <a:bodyPr wrap="square">
            <a:spAutoFit/>
          </a:bodyPr>
          <a:lstStyle/>
          <a:p>
            <a:r>
              <a:rPr lang="en" altLang="zh-CN">
                <a:solidFill>
                  <a:srgbClr val="808000"/>
                </a:solidFill>
                <a:effectLst/>
              </a:rPr>
              <a:t>@Service</a:t>
            </a:r>
            <a:br>
              <a:rPr lang="en" altLang="zh-CN">
                <a:solidFill>
                  <a:srgbClr val="808000"/>
                </a:solidFill>
                <a:effectLst/>
              </a:rPr>
            </a:br>
            <a:r>
              <a:rPr lang="en" altLang="zh-CN" b="1">
                <a:solidFill>
                  <a:srgbClr val="000080"/>
                </a:solidFill>
                <a:effectLst/>
              </a:rPr>
              <a:t>public class </a:t>
            </a:r>
            <a:r>
              <a:rPr lang="en" altLang="zh-CN"/>
              <a:t>DistributionGoodsFactory </a:t>
            </a:r>
            <a:r>
              <a:rPr lang="en" altLang="zh-CN" b="1">
                <a:solidFill>
                  <a:srgbClr val="000080"/>
                </a:solidFill>
                <a:effectLst/>
              </a:rPr>
              <a:t>extends </a:t>
            </a:r>
            <a:r>
              <a:rPr lang="en" altLang="zh-CN"/>
              <a:t>GoodsConfig {</a:t>
            </a:r>
            <a:br>
              <a:rPr lang="en" altLang="zh-CN"/>
            </a:br>
            <a:br>
              <a:rPr lang="en" altLang="zh-CN"/>
            </a:br>
            <a:r>
              <a:rPr lang="en" altLang="zh-CN"/>
              <a:t>    </a:t>
            </a:r>
            <a:r>
              <a:rPr lang="en" altLang="zh-CN" b="1">
                <a:solidFill>
                  <a:srgbClr val="000080"/>
                </a:solidFill>
                <a:effectLst/>
              </a:rPr>
              <a:t>public </a:t>
            </a:r>
            <a:r>
              <a:rPr lang="en" altLang="zh-CN"/>
              <a:t>IDistributionGoods getDistributionGoodsService(Integer awardType){</a:t>
            </a:r>
            <a:br>
              <a:rPr lang="en" altLang="zh-CN"/>
            </a:br>
            <a:r>
              <a:rPr lang="en" altLang="zh-CN"/>
              <a:t>        </a:t>
            </a:r>
            <a:r>
              <a:rPr lang="en" altLang="zh-CN" b="1">
                <a:solidFill>
                  <a:srgbClr val="000080"/>
                </a:solidFill>
                <a:effectLst/>
              </a:rPr>
              <a:t>return </a:t>
            </a:r>
            <a:r>
              <a:rPr lang="en" altLang="zh-CN" i="1">
                <a:solidFill>
                  <a:srgbClr val="660E7A"/>
                </a:solidFill>
                <a:effectLst/>
              </a:rPr>
              <a:t>goodsMap</a:t>
            </a:r>
            <a:r>
              <a:rPr lang="en" altLang="zh-CN"/>
              <a:t>.get(awardType);</a:t>
            </a:r>
            <a:br>
              <a:rPr lang="en" altLang="zh-CN"/>
            </a:br>
            <a:r>
              <a:rPr lang="en" altLang="zh-CN"/>
              <a:t>    }</a:t>
            </a:r>
            <a:br>
              <a:rPr lang="en" altLang="zh-CN"/>
            </a:br>
            <a:br>
              <a:rPr lang="en" altLang="zh-CN"/>
            </a:br>
            <a:r>
              <a:rPr lang="en" altLang="zh-CN"/>
              <a:t>}</a:t>
            </a:r>
            <a:endParaRPr lang="zh-CN" altLang="en-US"/>
          </a:p>
        </p:txBody>
      </p:sp>
    </p:spTree>
    <p:extLst>
      <p:ext uri="{BB962C8B-B14F-4D97-AF65-F5344CB8AC3E}">
        <p14:creationId xmlns:p14="http://schemas.microsoft.com/office/powerpoint/2010/main" val="120925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08</a:t>
            </a:r>
            <a:r>
              <a:rPr lang="zh-CN" altLang="en-US" sz="2000"/>
              <a:t>节：活动领域的配置与状态</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开发活动领域部分功能，包括：活动创建、活动状态变更。主要以 </a:t>
            </a:r>
            <a:r>
              <a:rPr lang="en" altLang="zh-CN" sz="800"/>
              <a:t>domain </a:t>
            </a:r>
            <a:r>
              <a:rPr lang="zh-CN" altLang="en-US" sz="800"/>
              <a:t>领域层下添加 </a:t>
            </a:r>
            <a:r>
              <a:rPr lang="en" altLang="zh-CN" sz="800"/>
              <a:t>activity </a:t>
            </a:r>
            <a:r>
              <a:rPr lang="zh-CN" altLang="en-US" sz="800"/>
              <a:t>为主，并在对应的 </a:t>
            </a:r>
            <a:r>
              <a:rPr lang="en" altLang="zh-CN" sz="800"/>
              <a:t>service </a:t>
            </a:r>
            <a:r>
              <a:rPr lang="zh-CN" altLang="en-US" sz="800"/>
              <a:t>中添加 </a:t>
            </a:r>
            <a:r>
              <a:rPr lang="en" altLang="zh-CN" sz="800"/>
              <a:t>deploy(</a:t>
            </a:r>
            <a:r>
              <a:rPr lang="zh-CN" altLang="en-US" sz="800"/>
              <a:t>创建活动</a:t>
            </a:r>
            <a:r>
              <a:rPr lang="en-US" altLang="zh-CN" sz="800"/>
              <a:t>)</a:t>
            </a:r>
            <a:r>
              <a:rPr lang="zh-CN" altLang="en-US" sz="800"/>
              <a:t>、</a:t>
            </a:r>
            <a:r>
              <a:rPr lang="en" altLang="zh-CN" sz="800"/>
              <a:t>partake(</a:t>
            </a:r>
            <a:r>
              <a:rPr lang="zh-CN" altLang="en-US" sz="800"/>
              <a:t>领取活动，待开发</a:t>
            </a:r>
            <a:r>
              <a:rPr lang="en-US" altLang="zh-CN" sz="800"/>
              <a:t>)</a:t>
            </a:r>
            <a:r>
              <a:rPr lang="zh-CN" altLang="en-US" sz="800"/>
              <a:t>、</a:t>
            </a:r>
            <a:r>
              <a:rPr lang="en" altLang="zh-CN" sz="800"/>
              <a:t>stateflow(</a:t>
            </a:r>
            <a:r>
              <a:rPr lang="zh-CN" altLang="en-US" sz="800"/>
              <a:t>状态流转</a:t>
            </a:r>
            <a:r>
              <a:rPr lang="en-US" altLang="zh-CN" sz="800"/>
              <a:t>) </a:t>
            </a:r>
            <a:r>
              <a:rPr lang="zh-CN" altLang="en-US" sz="800"/>
              <a:t>三个模块。以及调整仓储服务实现到基础层。</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17437"/>
            <a:ext cx="4720168" cy="1277273"/>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85000"/>
                    <a:lumOff val="15000"/>
                  </a:schemeClr>
                </a:solidFill>
              </a:rPr>
              <a:t>按照 </a:t>
            </a:r>
            <a:r>
              <a:rPr lang="en" altLang="zh-CN" sz="700">
                <a:solidFill>
                  <a:schemeClr val="tx1">
                    <a:lumMod val="85000"/>
                    <a:lumOff val="15000"/>
                  </a:schemeClr>
                </a:solidFill>
              </a:rPr>
              <a:t>DDD </a:t>
            </a:r>
            <a:r>
              <a:rPr lang="zh-CN" altLang="en-US" sz="700">
                <a:solidFill>
                  <a:schemeClr val="tx1">
                    <a:lumMod val="85000"/>
                    <a:lumOff val="15000"/>
                  </a:schemeClr>
                </a:solidFill>
              </a:rPr>
              <a:t>模型，</a:t>
            </a:r>
            <a:r>
              <a:rPr lang="zh-CN" altLang="en-US" sz="700">
                <a:solidFill>
                  <a:srgbClr val="FF0000"/>
                </a:solidFill>
              </a:rPr>
              <a:t>调整包引用 </a:t>
            </a:r>
            <a:r>
              <a:rPr lang="en" altLang="zh-CN" sz="700">
                <a:solidFill>
                  <a:srgbClr val="FF0000"/>
                </a:solidFill>
              </a:rPr>
              <a:t>lottery-infrastructure </a:t>
            </a:r>
            <a:r>
              <a:rPr lang="zh-CN" altLang="en-US" sz="700">
                <a:solidFill>
                  <a:srgbClr val="FF0000"/>
                </a:solidFill>
              </a:rPr>
              <a:t>引入 </a:t>
            </a:r>
            <a:r>
              <a:rPr lang="en" altLang="zh-CN" sz="700">
                <a:solidFill>
                  <a:srgbClr val="FF0000"/>
                </a:solidFill>
              </a:rPr>
              <a:t>lottery-domain</a:t>
            </a:r>
            <a:r>
              <a:rPr lang="zh-CN" altLang="en" sz="700">
                <a:solidFill>
                  <a:schemeClr val="tx1">
                    <a:lumMod val="85000"/>
                    <a:lumOff val="15000"/>
                  </a:schemeClr>
                </a:solidFill>
              </a:rPr>
              <a:t>，</a:t>
            </a:r>
            <a:r>
              <a:rPr lang="zh-CN" altLang="en-US" sz="700">
                <a:solidFill>
                  <a:schemeClr val="tx1">
                    <a:lumMod val="85000"/>
                    <a:lumOff val="15000"/>
                  </a:schemeClr>
                </a:solidFill>
              </a:rPr>
              <a:t>调整后效果领域层 </a:t>
            </a:r>
            <a:r>
              <a:rPr lang="en" altLang="zh-CN" sz="700">
                <a:solidFill>
                  <a:schemeClr val="tx1">
                    <a:lumMod val="85000"/>
                    <a:lumOff val="15000"/>
                  </a:schemeClr>
                </a:solidFill>
              </a:rPr>
              <a:t>domain </a:t>
            </a:r>
            <a:r>
              <a:rPr lang="zh-CN" altLang="en-US" sz="700">
                <a:solidFill>
                  <a:schemeClr val="tx1">
                    <a:lumMod val="85000"/>
                    <a:lumOff val="15000"/>
                  </a:schemeClr>
                </a:solidFill>
              </a:rPr>
              <a:t>定义仓储接口，基础层 </a:t>
            </a:r>
            <a:r>
              <a:rPr lang="en" altLang="zh-CN" sz="700">
                <a:solidFill>
                  <a:schemeClr val="tx1">
                    <a:lumMod val="85000"/>
                    <a:lumOff val="15000"/>
                  </a:schemeClr>
                </a:solidFill>
              </a:rPr>
              <a:t>infrastructure </a:t>
            </a:r>
            <a:r>
              <a:rPr lang="zh-CN" altLang="en-US" sz="700">
                <a:solidFill>
                  <a:schemeClr val="tx1">
                    <a:lumMod val="85000"/>
                    <a:lumOff val="15000"/>
                  </a:schemeClr>
                </a:solidFill>
              </a:rPr>
              <a:t>实现仓储接口。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活动领域层需要提供的功能包括：活动创建、活动状态处理和用户领取活动操作，本章节先实现前两个需求，下个章节继续开发其他功能。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活动创建的操作主要会用到事务，因为活动系统提供给运营后台创建活动时，需要包括：活动信息、奖品信息、策略信息、策略明细以及其他额外扩展的内容，这些信息都需要在一个事务下进行落库。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活动状态的审核，</a:t>
            </a:r>
            <a:r>
              <a:rPr lang="en-US" altLang="zh-CN" sz="700">
                <a:solidFill>
                  <a:schemeClr val="tx1">
                    <a:lumMod val="85000"/>
                    <a:lumOff val="15000"/>
                  </a:schemeClr>
                </a:solidFill>
              </a:rPr>
              <a:t>【1</a:t>
            </a:r>
            <a:r>
              <a:rPr lang="zh-CN" altLang="en-US" sz="700">
                <a:solidFill>
                  <a:schemeClr val="tx1">
                    <a:lumMod val="85000"/>
                    <a:lumOff val="15000"/>
                  </a:schemeClr>
                </a:solidFill>
              </a:rPr>
              <a:t>编辑、</a:t>
            </a:r>
            <a:r>
              <a:rPr lang="en-US" altLang="zh-CN" sz="700">
                <a:solidFill>
                  <a:schemeClr val="tx1">
                    <a:lumMod val="85000"/>
                    <a:lumOff val="15000"/>
                  </a:schemeClr>
                </a:solidFill>
              </a:rPr>
              <a:t>2</a:t>
            </a:r>
            <a:r>
              <a:rPr lang="zh-CN" altLang="en-US" sz="700">
                <a:solidFill>
                  <a:schemeClr val="tx1">
                    <a:lumMod val="85000"/>
                    <a:lumOff val="15000"/>
                  </a:schemeClr>
                </a:solidFill>
              </a:rPr>
              <a:t>提审、</a:t>
            </a:r>
            <a:r>
              <a:rPr lang="en-US" altLang="zh-CN" sz="700">
                <a:solidFill>
                  <a:schemeClr val="tx1">
                    <a:lumMod val="85000"/>
                    <a:lumOff val="15000"/>
                  </a:schemeClr>
                </a:solidFill>
              </a:rPr>
              <a:t>3</a:t>
            </a:r>
            <a:r>
              <a:rPr lang="zh-CN" altLang="en-US" sz="700">
                <a:solidFill>
                  <a:schemeClr val="tx1">
                    <a:lumMod val="85000"/>
                    <a:lumOff val="15000"/>
                  </a:schemeClr>
                </a:solidFill>
              </a:rPr>
              <a:t>撤审、</a:t>
            </a:r>
            <a:r>
              <a:rPr lang="en-US" altLang="zh-CN" sz="700">
                <a:solidFill>
                  <a:schemeClr val="tx1">
                    <a:lumMod val="85000"/>
                    <a:lumOff val="15000"/>
                  </a:schemeClr>
                </a:solidFill>
              </a:rPr>
              <a:t>4</a:t>
            </a:r>
            <a:r>
              <a:rPr lang="zh-CN" altLang="en-US" sz="700">
                <a:solidFill>
                  <a:schemeClr val="tx1">
                    <a:lumMod val="85000"/>
                    <a:lumOff val="15000"/>
                  </a:schemeClr>
                </a:solidFill>
              </a:rPr>
              <a:t>通过、</a:t>
            </a:r>
            <a:r>
              <a:rPr lang="en-US" altLang="zh-CN" sz="700">
                <a:solidFill>
                  <a:schemeClr val="tx1">
                    <a:lumMod val="85000"/>
                    <a:lumOff val="15000"/>
                  </a:schemeClr>
                </a:solidFill>
              </a:rPr>
              <a:t>5</a:t>
            </a:r>
            <a:r>
              <a:rPr lang="zh-CN" altLang="en-US" sz="700">
                <a:solidFill>
                  <a:schemeClr val="tx1">
                    <a:lumMod val="85000"/>
                    <a:lumOff val="15000"/>
                  </a:schemeClr>
                </a:solidFill>
              </a:rPr>
              <a:t>运行</a:t>
            </a:r>
            <a:r>
              <a:rPr lang="en-US" altLang="zh-CN" sz="700">
                <a:solidFill>
                  <a:schemeClr val="tx1">
                    <a:lumMod val="85000"/>
                    <a:lumOff val="15000"/>
                  </a:schemeClr>
                </a:solidFill>
              </a:rPr>
              <a:t>(</a:t>
            </a:r>
            <a:r>
              <a:rPr lang="zh-CN" altLang="en-US" sz="700">
                <a:solidFill>
                  <a:schemeClr val="tx1">
                    <a:lumMod val="85000"/>
                    <a:lumOff val="15000"/>
                  </a:schemeClr>
                </a:solidFill>
              </a:rPr>
              <a:t>审核通过后</a:t>
            </a:r>
            <a:r>
              <a:rPr lang="en" altLang="zh-CN" sz="700">
                <a:solidFill>
                  <a:schemeClr val="tx1">
                    <a:lumMod val="85000"/>
                    <a:lumOff val="15000"/>
                  </a:schemeClr>
                </a:solidFill>
              </a:rPr>
              <a:t>worker</a:t>
            </a:r>
            <a:r>
              <a:rPr lang="zh-CN" altLang="en-US" sz="700">
                <a:solidFill>
                  <a:schemeClr val="tx1">
                    <a:lumMod val="85000"/>
                    <a:lumOff val="15000"/>
                  </a:schemeClr>
                </a:solidFill>
              </a:rPr>
              <a:t>扫描状态</a:t>
            </a:r>
            <a:r>
              <a:rPr lang="en-US" altLang="zh-CN" sz="700">
                <a:solidFill>
                  <a:schemeClr val="tx1">
                    <a:lumMod val="85000"/>
                    <a:lumOff val="15000"/>
                  </a:schemeClr>
                </a:solidFill>
              </a:rPr>
              <a:t>)</a:t>
            </a:r>
            <a:r>
              <a:rPr lang="zh-CN" altLang="en-US" sz="700">
                <a:solidFill>
                  <a:schemeClr val="tx1">
                    <a:lumMod val="85000"/>
                    <a:lumOff val="15000"/>
                  </a:schemeClr>
                </a:solidFill>
              </a:rPr>
              <a:t>、</a:t>
            </a:r>
            <a:r>
              <a:rPr lang="en-US" altLang="zh-CN" sz="700">
                <a:solidFill>
                  <a:schemeClr val="tx1">
                    <a:lumMod val="85000"/>
                    <a:lumOff val="15000"/>
                  </a:schemeClr>
                </a:solidFill>
              </a:rPr>
              <a:t>6</a:t>
            </a:r>
            <a:r>
              <a:rPr lang="zh-CN" altLang="en-US" sz="700">
                <a:solidFill>
                  <a:schemeClr val="tx1">
                    <a:lumMod val="85000"/>
                    <a:lumOff val="15000"/>
                  </a:schemeClr>
                </a:solidFill>
              </a:rPr>
              <a:t>拒绝、</a:t>
            </a:r>
            <a:r>
              <a:rPr lang="en-US" altLang="zh-CN" sz="700">
                <a:solidFill>
                  <a:schemeClr val="tx1">
                    <a:lumMod val="85000"/>
                    <a:lumOff val="15000"/>
                  </a:schemeClr>
                </a:solidFill>
              </a:rPr>
              <a:t>7</a:t>
            </a:r>
            <a:r>
              <a:rPr lang="zh-CN" altLang="en-US" sz="700">
                <a:solidFill>
                  <a:schemeClr val="tx1">
                    <a:lumMod val="85000"/>
                    <a:lumOff val="15000"/>
                  </a:schemeClr>
                </a:solidFill>
              </a:rPr>
              <a:t>关闭、</a:t>
            </a:r>
            <a:r>
              <a:rPr lang="en-US" altLang="zh-CN" sz="700">
                <a:solidFill>
                  <a:schemeClr val="tx1">
                    <a:lumMod val="85000"/>
                    <a:lumOff val="15000"/>
                  </a:schemeClr>
                </a:solidFill>
              </a:rPr>
              <a:t>8</a:t>
            </a:r>
            <a:r>
              <a:rPr lang="zh-CN" altLang="en-US" sz="700">
                <a:solidFill>
                  <a:schemeClr val="tx1">
                    <a:lumMod val="85000"/>
                    <a:lumOff val="15000"/>
                  </a:schemeClr>
                </a:solidFill>
              </a:rPr>
              <a:t>开启</a:t>
            </a:r>
            <a:r>
              <a:rPr lang="en-US" altLang="zh-CN" sz="700">
                <a:solidFill>
                  <a:schemeClr val="tx1">
                    <a:lumMod val="85000"/>
                    <a:lumOff val="15000"/>
                  </a:schemeClr>
                </a:solidFill>
              </a:rPr>
              <a:t>】</a:t>
            </a:r>
            <a:r>
              <a:rPr lang="zh-CN" altLang="en-US" sz="700">
                <a:solidFill>
                  <a:schemeClr val="tx1">
                    <a:lumMod val="85000"/>
                    <a:lumOff val="15000"/>
                  </a:schemeClr>
                </a:solidFill>
              </a:rPr>
              <a:t>，这里我们会用到设计模式中的状态模式进行处理。</a:t>
            </a:r>
          </a:p>
        </p:txBody>
      </p:sp>
    </p:spTree>
    <p:extLst>
      <p:ext uri="{BB962C8B-B14F-4D97-AF65-F5344CB8AC3E}">
        <p14:creationId xmlns:p14="http://schemas.microsoft.com/office/powerpoint/2010/main" val="38346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B4155C-B96E-BB48-B0DA-98AD7A23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040313" cy="2040294"/>
          </a:xfrm>
          <a:prstGeom prst="rect">
            <a:avLst/>
          </a:prstGeom>
        </p:spPr>
      </p:pic>
      <p:pic>
        <p:nvPicPr>
          <p:cNvPr id="6" name="图片 5">
            <a:extLst>
              <a:ext uri="{FF2B5EF4-FFF2-40B4-BE49-F238E27FC236}">
                <a16:creationId xmlns:a16="http://schemas.microsoft.com/office/drawing/2014/main" id="{27895014-60F0-584D-91D3-C250F5C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8091"/>
            <a:ext cx="5040313" cy="1622360"/>
          </a:xfrm>
          <a:prstGeom prst="rect">
            <a:avLst/>
          </a:prstGeom>
        </p:spPr>
      </p:pic>
    </p:spTree>
    <p:extLst>
      <p:ext uri="{BB962C8B-B14F-4D97-AF65-F5344CB8AC3E}">
        <p14:creationId xmlns:p14="http://schemas.microsoft.com/office/powerpoint/2010/main" val="106533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09</a:t>
            </a:r>
            <a:r>
              <a:rPr lang="zh-CN" altLang="en-US" sz="2000"/>
              <a:t>节：</a:t>
            </a:r>
            <a:r>
              <a:rPr lang="en" altLang="zh-CN" sz="2000"/>
              <a:t>ID</a:t>
            </a:r>
            <a:r>
              <a:rPr lang="zh-CN" altLang="en-US" sz="2000"/>
              <a:t>生成策略领域开发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使用雪花算法、阿帕奇工具包 </a:t>
            </a:r>
            <a:r>
              <a:rPr lang="en" altLang="zh-CN" sz="800"/>
              <a:t>RandomStringUtils</a:t>
            </a:r>
            <a:r>
              <a:rPr lang="zh-CN" altLang="en" sz="800"/>
              <a:t>、</a:t>
            </a:r>
            <a:r>
              <a:rPr lang="zh-CN" altLang="en-US" sz="800"/>
              <a:t>日期拼接，三种方式生成</a:t>
            </a:r>
            <a:r>
              <a:rPr lang="en" altLang="zh-CN" sz="800"/>
              <a:t>ID</a:t>
            </a:r>
            <a:r>
              <a:rPr lang="zh-CN" altLang="en" sz="800"/>
              <a:t>，</a:t>
            </a:r>
            <a:r>
              <a:rPr lang="zh-CN" altLang="en-US" sz="800"/>
              <a:t>分别用在订单号、策略</a:t>
            </a:r>
            <a:r>
              <a:rPr lang="en" altLang="zh-CN" sz="800"/>
              <a:t>ID</a:t>
            </a:r>
            <a:r>
              <a:rPr lang="zh-CN" altLang="en" sz="800"/>
              <a:t>、</a:t>
            </a:r>
            <a:r>
              <a:rPr lang="zh-CN" altLang="en-US" sz="800"/>
              <a:t>活动号的生成上。</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263539"/>
            <a:ext cx="927348"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0828"/>
            <a:ext cx="4720168" cy="1492716"/>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说明</a:t>
            </a: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从本章节开始，我们会陆续的引入一些基础内容的搭建，包括本章节关于</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的生成、以及后续章节需要引入分库分表、</a:t>
            </a:r>
            <a:r>
              <a:rPr lang="en" altLang="zh-CN" sz="700">
                <a:solidFill>
                  <a:schemeClr val="tx1">
                    <a:lumMod val="85000"/>
                    <a:lumOff val="15000"/>
                  </a:schemeClr>
                </a:solidFill>
                <a:latin typeface="+mj-lt"/>
              </a:rPr>
              <a:t>vo2dto</a:t>
            </a:r>
            <a:r>
              <a:rPr lang="zh-CN" altLang="en-US" sz="700">
                <a:solidFill>
                  <a:schemeClr val="tx1">
                    <a:lumMod val="85000"/>
                    <a:lumOff val="15000"/>
                  </a:schemeClr>
                </a:solidFill>
                <a:latin typeface="+mj-lt"/>
              </a:rPr>
              <a:t>方法、</a:t>
            </a:r>
            <a:r>
              <a:rPr lang="en" altLang="zh-CN" sz="700">
                <a:solidFill>
                  <a:schemeClr val="tx1">
                    <a:lumMod val="85000"/>
                    <a:lumOff val="15000"/>
                  </a:schemeClr>
                </a:solidFill>
                <a:latin typeface="+mj-lt"/>
              </a:rPr>
              <a:t>Redis</a:t>
            </a:r>
            <a:r>
              <a:rPr lang="zh-CN" altLang="en-US" sz="700">
                <a:solidFill>
                  <a:schemeClr val="tx1">
                    <a:lumMod val="85000"/>
                    <a:lumOff val="15000"/>
                  </a:schemeClr>
                </a:solidFill>
                <a:latin typeface="+mj-lt"/>
              </a:rPr>
              <a:t>等，这些会支撑我们继续开发业务领域中一些需要用到的订单号、活动号生成以及个人用户参与到的抽奖信息落库。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使用策略模式把三种生成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的算法进行统一包装，由调用方决定使用哪种生成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的策略。</a:t>
            </a:r>
            <a:r>
              <a:rPr lang="zh-CN" altLang="en-US" sz="700" i="1">
                <a:solidFill>
                  <a:schemeClr val="tx1">
                    <a:lumMod val="85000"/>
                    <a:lumOff val="15000"/>
                  </a:schemeClr>
                </a:solidFill>
                <a:latin typeface="+mj-lt"/>
              </a:rPr>
              <a:t>策略模式属于行为模式的一种，一个类的行为或算法可以在运行时进行更改</a:t>
            </a:r>
            <a:r>
              <a:rPr lang="zh-CN" altLang="en-US" sz="700">
                <a:solidFill>
                  <a:schemeClr val="tx1">
                    <a:lumMod val="85000"/>
                    <a:lumOff val="15000"/>
                  </a:schemeClr>
                </a:solidFill>
                <a:latin typeface="+mj-lt"/>
              </a:rPr>
              <a:t>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雪花算法本章节使用的是工具包 </a:t>
            </a:r>
            <a:r>
              <a:rPr lang="en" altLang="zh-CN" sz="700">
                <a:solidFill>
                  <a:schemeClr val="tx1">
                    <a:lumMod val="85000"/>
                    <a:lumOff val="15000"/>
                  </a:schemeClr>
                </a:solidFill>
                <a:latin typeface="+mj-lt"/>
              </a:rPr>
              <a:t>hutool </a:t>
            </a:r>
            <a:r>
              <a:rPr lang="zh-CN" altLang="en-US" sz="700">
                <a:solidFill>
                  <a:schemeClr val="tx1">
                    <a:lumMod val="85000"/>
                    <a:lumOff val="15000"/>
                  </a:schemeClr>
                </a:solidFill>
                <a:latin typeface="+mj-lt"/>
              </a:rPr>
              <a:t>包装好的工具类，一般在实际使用雪花算法时需要做一些优化处理，比如支持时间回拨、支持手工插入、简短生成长度、提升生成速度等。</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而日期拼接和随机数工具包生成方式，都需要自己保证唯一性，一般使用此方式生成的</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都用在单表中，本身可以在数据库配置唯一</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i="1">
                <a:solidFill>
                  <a:schemeClr val="tx1">
                    <a:lumMod val="85000"/>
                    <a:lumOff val="15000"/>
                  </a:schemeClr>
                </a:solidFill>
                <a:latin typeface="+mj-lt"/>
              </a:rPr>
              <a:t>那为什么不用自增</a:t>
            </a:r>
            <a:r>
              <a:rPr lang="en" altLang="zh-CN" sz="700" i="1">
                <a:solidFill>
                  <a:schemeClr val="tx1">
                    <a:lumMod val="85000"/>
                    <a:lumOff val="15000"/>
                  </a:schemeClr>
                </a:solidFill>
                <a:latin typeface="+mj-lt"/>
              </a:rPr>
              <a:t>ID</a:t>
            </a:r>
            <a:r>
              <a:rPr lang="zh-CN" altLang="en" sz="700" i="1">
                <a:solidFill>
                  <a:schemeClr val="tx1">
                    <a:lumMod val="85000"/>
                    <a:lumOff val="15000"/>
                  </a:schemeClr>
                </a:solidFill>
                <a:latin typeface="+mj-lt"/>
              </a:rPr>
              <a:t>，</a:t>
            </a:r>
            <a:r>
              <a:rPr lang="zh-CN" altLang="en-US" sz="700" i="1">
                <a:solidFill>
                  <a:schemeClr val="tx1">
                    <a:lumMod val="85000"/>
                    <a:lumOff val="15000"/>
                  </a:schemeClr>
                </a:solidFill>
                <a:latin typeface="+mj-lt"/>
              </a:rPr>
              <a:t>因为自增</a:t>
            </a:r>
            <a:r>
              <a:rPr lang="en" altLang="zh-CN" sz="700" i="1">
                <a:solidFill>
                  <a:schemeClr val="tx1">
                    <a:lumMod val="85000"/>
                    <a:lumOff val="15000"/>
                  </a:schemeClr>
                </a:solidFill>
                <a:latin typeface="+mj-lt"/>
              </a:rPr>
              <a:t>ID</a:t>
            </a:r>
            <a:r>
              <a:rPr lang="zh-CN" altLang="en-US" sz="700" i="1">
                <a:solidFill>
                  <a:schemeClr val="tx1">
                    <a:lumMod val="85000"/>
                    <a:lumOff val="15000"/>
                  </a:schemeClr>
                </a:solidFill>
                <a:latin typeface="+mj-lt"/>
              </a:rPr>
              <a:t>通常容易被外界知晓你的运营数据，以及后续需要做数据迁移到分库分表中都会有些麻烦</a:t>
            </a:r>
            <a:endParaRPr lang="zh-CN" altLang="en-US" sz="600">
              <a:solidFill>
                <a:schemeClr val="tx1">
                  <a:lumMod val="85000"/>
                  <a:lumOff val="15000"/>
                </a:schemeClr>
              </a:solidFill>
              <a:latin typeface="+mj-lt"/>
            </a:endParaRPr>
          </a:p>
        </p:txBody>
      </p:sp>
    </p:spTree>
    <p:extLst>
      <p:ext uri="{BB962C8B-B14F-4D97-AF65-F5344CB8AC3E}">
        <p14:creationId xmlns:p14="http://schemas.microsoft.com/office/powerpoint/2010/main" val="331210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10</a:t>
            </a:r>
            <a:r>
              <a:rPr lang="zh-CN" altLang="en-US" sz="2000"/>
              <a:t>节：实现和使用分库分表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开发一个基于 </a:t>
            </a:r>
            <a:r>
              <a:rPr lang="en" altLang="zh-CN" sz="800"/>
              <a:t>HashMap </a:t>
            </a:r>
            <a:r>
              <a:rPr lang="zh-CN" altLang="en-US" sz="800"/>
              <a:t>核心设计原理，使用哈希散列</a:t>
            </a:r>
            <a:r>
              <a:rPr lang="en-US" altLang="zh-CN" sz="800"/>
              <a:t>+</a:t>
            </a:r>
            <a:r>
              <a:rPr lang="zh-CN" altLang="en-US" sz="800"/>
              <a:t>扰动函数的方式，把数据散列到多个库表中的组件，并验证使用。</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409139"/>
            <a:ext cx="4720168" cy="954107"/>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日，新增数据库路由组件开发工程 </a:t>
            </a: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这是一个自研的分库分表组件。主要用到的技术点包括：散列算法、数据源切换、</a:t>
            </a:r>
            <a:r>
              <a:rPr lang="en" altLang="zh-CN" sz="700">
                <a:solidFill>
                  <a:schemeClr val="tx1">
                    <a:lumMod val="85000"/>
                    <a:lumOff val="15000"/>
                  </a:schemeClr>
                </a:solidFill>
                <a:latin typeface="+mj-lt"/>
              </a:rPr>
              <a:t>AOP</a:t>
            </a:r>
            <a:r>
              <a:rPr lang="zh-CN" altLang="en-US" sz="700">
                <a:solidFill>
                  <a:schemeClr val="tx1">
                    <a:lumMod val="85000"/>
                    <a:lumOff val="15000"/>
                  </a:schemeClr>
                </a:solidFill>
                <a:latin typeface="+mj-lt"/>
              </a:rPr>
              <a:t>切面、</a:t>
            </a:r>
            <a:r>
              <a:rPr lang="en" altLang="zh-CN" sz="700">
                <a:solidFill>
                  <a:schemeClr val="tx1">
                    <a:lumMod val="85000"/>
                    <a:lumOff val="15000"/>
                  </a:schemeClr>
                </a:solidFill>
                <a:latin typeface="+mj-lt"/>
              </a:rPr>
              <a:t>SpringBoot Starter </a:t>
            </a:r>
            <a:r>
              <a:rPr lang="zh-CN" altLang="en-US" sz="700">
                <a:solidFill>
                  <a:schemeClr val="tx1">
                    <a:lumMod val="85000"/>
                    <a:lumOff val="15000"/>
                  </a:schemeClr>
                </a:solidFill>
                <a:latin typeface="+mj-lt"/>
              </a:rPr>
              <a:t>开发等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日，完善分库中表信息，</a:t>
            </a:r>
            <a:r>
              <a:rPr lang="en" altLang="zh-CN" sz="700">
                <a:solidFill>
                  <a:schemeClr val="tx1">
                    <a:lumMod val="85000"/>
                    <a:lumOff val="15000"/>
                  </a:schemeClr>
                </a:solidFill>
                <a:latin typeface="+mj-lt"/>
              </a:rPr>
              <a:t>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user_take_activity_count</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user_strategy_export_001~004</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用于测试验证数据库路由组件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30</a:t>
            </a:r>
            <a:r>
              <a:rPr lang="zh-CN" altLang="en-US" sz="700">
                <a:solidFill>
                  <a:schemeClr val="tx1">
                    <a:lumMod val="85000"/>
                    <a:lumOff val="15000"/>
                  </a:schemeClr>
                </a:solidFill>
                <a:latin typeface="+mj-lt"/>
              </a:rPr>
              <a:t>日，基于</a:t>
            </a:r>
            <a:r>
              <a:rPr lang="en" altLang="zh-CN" sz="700">
                <a:solidFill>
                  <a:schemeClr val="tx1">
                    <a:lumMod val="85000"/>
                    <a:lumOff val="15000"/>
                  </a:schemeClr>
                </a:solidFill>
                <a:latin typeface="+mj-lt"/>
              </a:rPr>
              <a:t>Mybatis</a:t>
            </a:r>
            <a:r>
              <a:rPr lang="zh-CN" altLang="en-US" sz="700">
                <a:solidFill>
                  <a:schemeClr val="tx1">
                    <a:lumMod val="85000"/>
                    <a:lumOff val="15000"/>
                  </a:schemeClr>
                </a:solidFill>
                <a:latin typeface="+mj-lt"/>
              </a:rPr>
              <a:t>拦截器对数据库路由分表使用方式进行优化，减少用户在使用过程中需要对数据库语句进行硬编码处理</a:t>
            </a:r>
          </a:p>
        </p:txBody>
      </p:sp>
    </p:spTree>
    <p:extLst>
      <p:ext uri="{BB962C8B-B14F-4D97-AF65-F5344CB8AC3E}">
        <p14:creationId xmlns:p14="http://schemas.microsoft.com/office/powerpoint/2010/main" val="948467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40032-A9B9-CF4D-AB2B-9A7517D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 y="0"/>
            <a:ext cx="4969311" cy="3600450"/>
          </a:xfrm>
          <a:prstGeom prst="rect">
            <a:avLst/>
          </a:prstGeom>
        </p:spPr>
      </p:pic>
    </p:spTree>
    <p:extLst>
      <p:ext uri="{BB962C8B-B14F-4D97-AF65-F5344CB8AC3E}">
        <p14:creationId xmlns:p14="http://schemas.microsoft.com/office/powerpoint/2010/main" val="104888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7EAF3F-BF04-644A-A8F3-51E64B9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56" y="606425"/>
            <a:ext cx="4191000" cy="2387600"/>
          </a:xfrm>
          <a:prstGeom prst="rect">
            <a:avLst/>
          </a:prstGeom>
        </p:spPr>
      </p:pic>
    </p:spTree>
    <p:extLst>
      <p:ext uri="{BB962C8B-B14F-4D97-AF65-F5344CB8AC3E}">
        <p14:creationId xmlns:p14="http://schemas.microsoft.com/office/powerpoint/2010/main" val="186903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11</a:t>
            </a:r>
            <a:r>
              <a:rPr lang="zh-CN" altLang="en-US" sz="2000"/>
              <a:t>节：声明事务领取活动领域开发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扩展自研数据库路由组件，支持声明式事务处理。用于领取活动领域功能开发中用户领取活动信息，在一个事务下记录多张表数据。</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264806"/>
            <a:ext cx="4720168" cy="1169551"/>
          </a:xfrm>
          <a:prstGeom prst="rect">
            <a:avLst/>
          </a:prstGeom>
        </p:spPr>
        <p:txBody>
          <a:bodyPr wrap="square">
            <a:spAutoFit/>
          </a:bodyPr>
          <a:lstStyle/>
          <a:p>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扩展和完善自研简单版数据库路由组件，拆解路由策略满足声明式路由配合声明式事务一起使用。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补全库表 </a:t>
            </a:r>
            <a:r>
              <a:rPr lang="en" altLang="zh-CN" sz="700">
                <a:solidFill>
                  <a:schemeClr val="tx1">
                    <a:lumMod val="85000"/>
                    <a:lumOff val="15000"/>
                  </a:schemeClr>
                </a:solidFill>
                <a:latin typeface="+mj-lt"/>
              </a:rPr>
              <a:t>activity </a:t>
            </a:r>
            <a:r>
              <a:rPr lang="zh-CN" altLang="en-US" sz="700">
                <a:solidFill>
                  <a:schemeClr val="tx1">
                    <a:lumMod val="85000"/>
                    <a:lumOff val="15000"/>
                  </a:schemeClr>
                </a:solidFill>
                <a:latin typeface="+mj-lt"/>
              </a:rPr>
              <a:t>增加字段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运行本章节记得更新此分支下最新 </a:t>
            </a:r>
            <a:r>
              <a:rPr lang="en" altLang="zh-CN" sz="700">
                <a:solidFill>
                  <a:schemeClr val="tx1">
                    <a:lumMod val="85000"/>
                    <a:lumOff val="15000"/>
                  </a:schemeClr>
                </a:solidFill>
                <a:latin typeface="+mj-lt"/>
                <a:hlinkClick r:id="" action="ppaction://noaction">
                  <a:extLst>
                    <a:ext uri="{A12FA001-AC4F-418D-AE19-62706E023703}">
                      <ahyp:hlinkClr xmlns:ahyp="http://schemas.microsoft.com/office/drawing/2018/hyperlinkcolor" val="tx"/>
                    </a:ext>
                  </a:extLst>
                </a:hlinkClick>
              </a:rPr>
              <a:t>SQL</a:t>
            </a:r>
            <a:r>
              <a:rPr lang="en"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语句。抽奖策略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用于关联活动与抽奖系统的关系。也就是用户领取完活动后，可以通过活动表中的抽奖策略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继续执行抽奖操作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基于模板模式开发领取活动领域，因为在领取活动中需要进行活动的日期、库存、状态等校验，并处理扣减库存、添加用户领取信息、封装结果等一系列流程操作，因此使用抽象类定义模板模式更为妥当</a:t>
            </a:r>
          </a:p>
        </p:txBody>
      </p:sp>
    </p:spTree>
    <p:extLst>
      <p:ext uri="{BB962C8B-B14F-4D97-AF65-F5344CB8AC3E}">
        <p14:creationId xmlns:p14="http://schemas.microsoft.com/office/powerpoint/2010/main" val="374744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12</a:t>
            </a:r>
            <a:r>
              <a:rPr lang="zh-CN" altLang="en-US" sz="2000"/>
              <a:t>节：在应用层编排抽奖过程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在 </a:t>
            </a:r>
            <a:r>
              <a:rPr lang="en" altLang="zh-CN" sz="800"/>
              <a:t>application </a:t>
            </a:r>
            <a:r>
              <a:rPr lang="zh-CN" altLang="en-US" sz="800"/>
              <a:t>应用层调用领域服务功能，编排抽奖过程，包括：领取活动、执行抽奖、落库结果，这其中还有一部分待实现的发送 </a:t>
            </a:r>
            <a:r>
              <a:rPr lang="en" altLang="zh-CN" sz="800"/>
              <a:t>MQ </a:t>
            </a:r>
            <a:r>
              <a:rPr lang="zh-CN" altLang="en-US" sz="800"/>
              <a:t>消息，后续处理。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67360"/>
            <a:ext cx="4720168" cy="1169551"/>
          </a:xfrm>
          <a:prstGeom prst="rect">
            <a:avLst/>
          </a:prstGeom>
        </p:spPr>
        <p:txBody>
          <a:bodyPr wrap="square">
            <a:spAutoFit/>
          </a:bodyPr>
          <a:lstStyle/>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分别在两个分库的表 </a:t>
            </a:r>
            <a:r>
              <a:rPr lang="en" altLang="zh-CN" sz="700">
                <a:solidFill>
                  <a:schemeClr val="tx1">
                    <a:lumMod val="85000"/>
                    <a:lumOff val="15000"/>
                  </a:schemeClr>
                </a:solidFill>
                <a:latin typeface="+mj-lt"/>
              </a:rPr>
              <a:t>lottery_01.user_take_activity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lottery_02.user_take_activity </a:t>
            </a:r>
            <a:r>
              <a:rPr lang="zh-CN" altLang="en-US" sz="700">
                <a:solidFill>
                  <a:schemeClr val="tx1">
                    <a:lumMod val="85000"/>
                    <a:lumOff val="15000"/>
                  </a:schemeClr>
                </a:solidFill>
                <a:latin typeface="+mj-lt"/>
              </a:rPr>
              <a:t>中添加 </a:t>
            </a:r>
            <a:r>
              <a:rPr lang="en" altLang="zh-CN" sz="700">
                <a:solidFill>
                  <a:schemeClr val="tx1">
                    <a:lumMod val="85000"/>
                    <a:lumOff val="15000"/>
                  </a:schemeClr>
                </a:solidFill>
                <a:latin typeface="+mj-lt"/>
              </a:rPr>
              <a:t>state【</a:t>
            </a:r>
            <a:r>
              <a:rPr lang="zh-CN" altLang="en-US" sz="700">
                <a:solidFill>
                  <a:schemeClr val="tx1">
                    <a:lumMod val="85000"/>
                    <a:lumOff val="15000"/>
                  </a:schemeClr>
                </a:solidFill>
                <a:latin typeface="+mj-lt"/>
              </a:rPr>
              <a:t>活动单使用状态 </a:t>
            </a:r>
            <a:r>
              <a:rPr lang="en-US" altLang="zh-CN" sz="700">
                <a:solidFill>
                  <a:schemeClr val="tx1">
                    <a:lumMod val="85000"/>
                    <a:lumOff val="15000"/>
                  </a:schemeClr>
                </a:solidFill>
                <a:latin typeface="+mj-lt"/>
              </a:rPr>
              <a:t>0</a:t>
            </a:r>
            <a:r>
              <a:rPr lang="zh-CN" altLang="en-US" sz="700">
                <a:solidFill>
                  <a:schemeClr val="tx1">
                    <a:lumMod val="85000"/>
                    <a:lumOff val="15000"/>
                  </a:schemeClr>
                </a:solidFill>
                <a:latin typeface="+mj-lt"/>
              </a:rPr>
              <a:t>未使用、</a:t>
            </a:r>
            <a:r>
              <a:rPr lang="en-US" altLang="zh-CN" sz="700">
                <a:solidFill>
                  <a:schemeClr val="tx1">
                    <a:lumMod val="85000"/>
                    <a:lumOff val="15000"/>
                  </a:schemeClr>
                </a:solidFill>
                <a:latin typeface="+mj-lt"/>
              </a:rPr>
              <a:t>1</a:t>
            </a:r>
            <a:r>
              <a:rPr lang="zh-CN" altLang="en-US" sz="700">
                <a:solidFill>
                  <a:schemeClr val="tx1">
                    <a:lumMod val="85000"/>
                    <a:lumOff val="15000"/>
                  </a:schemeClr>
                </a:solidFill>
                <a:latin typeface="+mj-lt"/>
              </a:rPr>
              <a:t>已使用</a:t>
            </a:r>
            <a:r>
              <a:rPr lang="en-US"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状态字段，这个状态字段用于写入中奖信息到 </a:t>
            </a:r>
            <a:r>
              <a:rPr lang="en" altLang="zh-CN" sz="700">
                <a:solidFill>
                  <a:schemeClr val="tx1">
                    <a:lumMod val="85000"/>
                    <a:lumOff val="15000"/>
                  </a:schemeClr>
                </a:solidFill>
                <a:latin typeface="+mj-lt"/>
              </a:rPr>
              <a:t>user_strategy_export_000~003 </a:t>
            </a:r>
            <a:r>
              <a:rPr lang="zh-CN" altLang="en-US" sz="700">
                <a:solidFill>
                  <a:schemeClr val="tx1">
                    <a:lumMod val="85000"/>
                    <a:lumOff val="15000"/>
                  </a:schemeClr>
                </a:solidFill>
                <a:latin typeface="+mj-lt"/>
              </a:rPr>
              <a:t>表中时候，两个表可以做一个幂等性的事务。同时还需要加入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字段，用于处理领取了活动单但执行抽奖失败时，可以继续获取到此抽奖单继续执行抽奖，而不需要重新领取活动。其实领取活动就像是一种活动镜像信息，可以在控制幂等反复使用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在 </a:t>
            </a:r>
            <a:r>
              <a:rPr lang="en" altLang="zh-CN" sz="700">
                <a:solidFill>
                  <a:schemeClr val="tx1">
                    <a:lumMod val="85000"/>
                    <a:lumOff val="15000"/>
                  </a:schemeClr>
                </a:solidFill>
                <a:latin typeface="+mj-lt"/>
              </a:rPr>
              <a:t>lottery-application </a:t>
            </a:r>
            <a:r>
              <a:rPr lang="zh-CN" altLang="en-US" sz="700">
                <a:solidFill>
                  <a:schemeClr val="tx1">
                    <a:lumMod val="85000"/>
                    <a:lumOff val="15000"/>
                  </a:schemeClr>
                </a:solidFill>
                <a:latin typeface="+mj-lt"/>
              </a:rPr>
              <a:t>模块下新增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包用于流程编排，其实它也是 </a:t>
            </a:r>
            <a:r>
              <a:rPr lang="en" altLang="zh-CN" sz="700">
                <a:solidFill>
                  <a:schemeClr val="tx1">
                    <a:lumMod val="85000"/>
                    <a:lumOff val="15000"/>
                  </a:schemeClr>
                </a:solidFill>
                <a:latin typeface="+mj-lt"/>
              </a:rPr>
              <a:t>service </a:t>
            </a:r>
            <a:r>
              <a:rPr lang="zh-CN" altLang="en-US" sz="700">
                <a:solidFill>
                  <a:schemeClr val="tx1">
                    <a:lumMod val="85000"/>
                    <a:lumOff val="15000"/>
                  </a:schemeClr>
                </a:solidFill>
                <a:latin typeface="+mj-lt"/>
              </a:rPr>
              <a:t>服务包是对领域功能的封装，很薄的一层。那么定义成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是想大家对流程编排有个概念，一般这一层的处理可以使用可视化的流程编排工具通过拖拽的方式，处理这部分代码的逻辑。</a:t>
            </a:r>
          </a:p>
        </p:txBody>
      </p:sp>
    </p:spTree>
    <p:extLst>
      <p:ext uri="{BB962C8B-B14F-4D97-AF65-F5344CB8AC3E}">
        <p14:creationId xmlns:p14="http://schemas.microsoft.com/office/powerpoint/2010/main" val="239956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36A103-4C13-0349-9D1C-197C42F55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40313" cy="3600450"/>
          </a:xfrm>
          <a:prstGeom prst="rect">
            <a:avLst/>
          </a:prstGeom>
        </p:spPr>
      </p:pic>
    </p:spTree>
    <p:extLst>
      <p:ext uri="{BB962C8B-B14F-4D97-AF65-F5344CB8AC3E}">
        <p14:creationId xmlns:p14="http://schemas.microsoft.com/office/powerpoint/2010/main" val="39747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13</a:t>
            </a:r>
            <a:r>
              <a:rPr lang="zh-CN" altLang="en-US" sz="2000"/>
              <a:t>节：规则引擎量化人群参与活动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使用组合模式搭建用于量化人群的规则引擎，用于用户参与活动之前，通过规则引擎过滤性别、年龄、首单消费、消费金额、忠实用户等各类身份来量化出具体可参与的抽奖活动。通过这样的方式控制运营成本和精细化运营。</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738664"/>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增加规则引擎开发需要的相关的配置类表：</a:t>
            </a:r>
            <a:r>
              <a:rPr lang="en" altLang="zh-CN" sz="700">
                <a:solidFill>
                  <a:schemeClr val="tx1">
                    <a:lumMod val="75000"/>
                    <a:lumOff val="25000"/>
                  </a:schemeClr>
                </a:solidFill>
                <a:latin typeface="+mj-ea"/>
                <a:ea typeface="+mj-ea"/>
              </a:rPr>
              <a:t>rule_tree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rule_tree_node_line </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运用组合模式搭建规则引擎领域服务，包括：</a:t>
            </a:r>
            <a:r>
              <a:rPr lang="en" altLang="zh-CN" sz="700">
                <a:solidFill>
                  <a:schemeClr val="tx1">
                    <a:lumMod val="75000"/>
                    <a:lumOff val="25000"/>
                  </a:schemeClr>
                </a:solidFill>
                <a:latin typeface="+mj-ea"/>
                <a:ea typeface="+mj-ea"/>
              </a:rPr>
              <a:t>logic </a:t>
            </a:r>
            <a:r>
              <a:rPr lang="zh-CN" altLang="en-US" sz="700">
                <a:solidFill>
                  <a:schemeClr val="tx1">
                    <a:lumMod val="75000"/>
                    <a:lumOff val="25000"/>
                  </a:schemeClr>
                </a:solidFill>
                <a:latin typeface="+mj-ea"/>
                <a:ea typeface="+mj-ea"/>
              </a:rPr>
              <a:t>逻辑过滤器、</a:t>
            </a:r>
            <a:r>
              <a:rPr lang="en" altLang="zh-CN" sz="700">
                <a:solidFill>
                  <a:schemeClr val="tx1">
                    <a:lumMod val="75000"/>
                    <a:lumOff val="25000"/>
                  </a:schemeClr>
                </a:solidFill>
                <a:latin typeface="+mj-ea"/>
                <a:ea typeface="+mj-ea"/>
              </a:rPr>
              <a:t>engine </a:t>
            </a:r>
            <a:r>
              <a:rPr lang="zh-CN" altLang="en-US" sz="700">
                <a:solidFill>
                  <a:schemeClr val="tx1">
                    <a:lumMod val="75000"/>
                    <a:lumOff val="25000"/>
                  </a:schemeClr>
                </a:solidFill>
                <a:latin typeface="+mj-ea"/>
                <a:ea typeface="+mj-ea"/>
              </a:rPr>
              <a:t>引擎执行器 </a:t>
            </a: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修改 </a:t>
            </a:r>
            <a:r>
              <a:rPr lang="en" altLang="zh-CN" sz="700">
                <a:solidFill>
                  <a:schemeClr val="tx1">
                    <a:lumMod val="75000"/>
                    <a:lumOff val="25000"/>
                  </a:schemeClr>
                </a:solidFill>
                <a:latin typeface="+mj-ea"/>
                <a:ea typeface="+mj-ea"/>
              </a:rPr>
              <a:t>lottery-infrastructure </a:t>
            </a:r>
            <a:r>
              <a:rPr lang="zh-CN" altLang="en-US" sz="700">
                <a:solidFill>
                  <a:schemeClr val="tx1">
                    <a:lumMod val="75000"/>
                    <a:lumOff val="25000"/>
                  </a:schemeClr>
                </a:solidFill>
                <a:latin typeface="+mj-ea"/>
                <a:ea typeface="+mj-ea"/>
              </a:rPr>
              <a:t>基础层中仓储实现类更为合适的的注解为 </a:t>
            </a:r>
            <a:r>
              <a:rPr lang="en-US" altLang="zh-C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Repository </a:t>
            </a:r>
            <a:r>
              <a:rPr lang="zh-CN" altLang="en-US" sz="700">
                <a:solidFill>
                  <a:schemeClr val="tx1">
                    <a:lumMod val="75000"/>
                    <a:lumOff val="25000"/>
                  </a:schemeClr>
                </a:solidFill>
                <a:latin typeface="+mj-ea"/>
                <a:ea typeface="+mj-ea"/>
              </a:rPr>
              <a:t>包括： </a:t>
            </a:r>
            <a:r>
              <a:rPr lang="en" altLang="zh-CN" sz="700">
                <a:solidFill>
                  <a:schemeClr val="tx1">
                    <a:lumMod val="75000"/>
                    <a:lumOff val="25000"/>
                  </a:schemeClr>
                </a:solidFill>
                <a:latin typeface="+mj-ea"/>
                <a:ea typeface="+mj-ea"/>
              </a:rPr>
              <a:t>ActivityRepository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StrategyRepository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UserTakeActivityRepository</a:t>
            </a:r>
            <a:endParaRPr lang="zh-CN" altLang="en-US" sz="6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44232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365513-965D-BE41-BDF0-78AA946B7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791"/>
            <a:ext cx="5040313" cy="2696867"/>
          </a:xfrm>
          <a:prstGeom prst="rect">
            <a:avLst/>
          </a:prstGeom>
        </p:spPr>
      </p:pic>
    </p:spTree>
    <p:extLst>
      <p:ext uri="{BB962C8B-B14F-4D97-AF65-F5344CB8AC3E}">
        <p14:creationId xmlns:p14="http://schemas.microsoft.com/office/powerpoint/2010/main" val="1697473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7F02E2-7740-AA40-B817-285227A97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792"/>
            <a:ext cx="5040313" cy="2530865"/>
          </a:xfrm>
          <a:prstGeom prst="rect">
            <a:avLst/>
          </a:prstGeom>
        </p:spPr>
      </p:pic>
    </p:spTree>
    <p:extLst>
      <p:ext uri="{BB962C8B-B14F-4D97-AF65-F5344CB8AC3E}">
        <p14:creationId xmlns:p14="http://schemas.microsoft.com/office/powerpoint/2010/main" val="184672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14</a:t>
            </a:r>
            <a:r>
              <a:rPr lang="zh-CN" altLang="en-US" sz="2000"/>
              <a:t>节：门面接口封装和对象转换</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61959"/>
          </a:xfrm>
          <a:prstGeom prst="rect">
            <a:avLst/>
          </a:prstGeom>
        </p:spPr>
        <p:txBody>
          <a:bodyPr wrap="square">
            <a:spAutoFit/>
          </a:bodyPr>
          <a:lstStyle/>
          <a:p>
            <a:r>
              <a:rPr lang="zh-CN" altLang="en-US" sz="800"/>
              <a:t>在 </a:t>
            </a:r>
            <a:r>
              <a:rPr lang="en" altLang="zh-CN" sz="800"/>
              <a:t>lottery-interfaces </a:t>
            </a:r>
            <a:r>
              <a:rPr lang="zh-CN" altLang="en-US" sz="800"/>
              <a:t>接口层创建 </a:t>
            </a:r>
            <a:r>
              <a:rPr lang="en-US" altLang="zh-CN" i="1"/>
              <a:t>`</a:t>
            </a:r>
            <a:r>
              <a:rPr lang="en" altLang="zh-CN" i="1"/>
              <a:t>facade </a:t>
            </a:r>
            <a:r>
              <a:rPr lang="zh-CN" altLang="en-US" i="1"/>
              <a:t>门面模式</a:t>
            </a:r>
            <a:r>
              <a:rPr lang="en-US" altLang="zh-CN" i="1"/>
              <a:t>` </a:t>
            </a:r>
            <a:r>
              <a:rPr lang="zh-CN" altLang="en-US" sz="800"/>
              <a:t>包装抽奖接口，并在 </a:t>
            </a:r>
            <a:r>
              <a:rPr lang="en-US" altLang="zh-CN" i="1"/>
              <a:t>`</a:t>
            </a:r>
            <a:r>
              <a:rPr lang="en" altLang="zh-CN" i="1"/>
              <a:t>assembler </a:t>
            </a:r>
            <a:r>
              <a:rPr lang="zh-CN" altLang="en-US" i="1"/>
              <a:t>包</a:t>
            </a:r>
            <a:r>
              <a:rPr lang="en-US" altLang="zh-CN" i="1"/>
              <a:t>` </a:t>
            </a:r>
            <a:r>
              <a:rPr lang="zh-CN" altLang="en-US" sz="800"/>
              <a:t>使用 </a:t>
            </a:r>
            <a:r>
              <a:rPr lang="en" altLang="zh-CN" sz="800"/>
              <a:t>MapStruct </a:t>
            </a:r>
            <a:r>
              <a:rPr lang="zh-CN" altLang="en-US" sz="800"/>
              <a:t>做对象转换操作处理。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846386"/>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补充 </a:t>
            </a:r>
            <a:r>
              <a:rPr lang="en" altLang="zh-CN" sz="700">
                <a:solidFill>
                  <a:schemeClr val="tx1">
                    <a:lumMod val="75000"/>
                    <a:lumOff val="25000"/>
                  </a:schemeClr>
                </a:solidFill>
                <a:latin typeface="+mj-ea"/>
                <a:ea typeface="+mj-ea"/>
              </a:rPr>
              <a:t>lottery-application </a:t>
            </a:r>
            <a:r>
              <a:rPr lang="zh-CN" altLang="en-US" sz="700">
                <a:solidFill>
                  <a:schemeClr val="tx1">
                    <a:lumMod val="75000"/>
                    <a:lumOff val="25000"/>
                  </a:schemeClr>
                </a:solidFill>
                <a:latin typeface="+mj-ea"/>
                <a:ea typeface="+mj-ea"/>
              </a:rPr>
              <a:t>应用层对规则引擎的调用，添加接口方法 </a:t>
            </a:r>
            <a:r>
              <a:rPr lang="en" altLang="zh-CN" sz="700">
                <a:solidFill>
                  <a:schemeClr val="tx1">
                    <a:lumMod val="75000"/>
                    <a:lumOff val="25000"/>
                  </a:schemeClr>
                </a:solidFill>
                <a:latin typeface="+mj-ea"/>
                <a:ea typeface="+mj-ea"/>
              </a:rPr>
              <a:t>IActivityProcess#doRuleQuantificationCrowd</a:t>
            </a:r>
            <a:br>
              <a:rPr lang="en" altLang="zh-CN" sz="700">
                <a:solidFill>
                  <a:schemeClr val="tx1">
                    <a:lumMod val="75000"/>
                    <a:lumOff val="25000"/>
                  </a:schemeClr>
                </a:solidFill>
                <a:latin typeface="+mj-ea"/>
                <a:ea typeface="+mj-ea"/>
              </a:rPr>
            </a:b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删掉 </a:t>
            </a:r>
            <a:r>
              <a:rPr lang="en" altLang="zh-CN" sz="700">
                <a:solidFill>
                  <a:schemeClr val="tx1">
                    <a:lumMod val="75000"/>
                    <a:lumOff val="25000"/>
                  </a:schemeClr>
                </a:solidFill>
                <a:latin typeface="+mj-ea"/>
                <a:ea typeface="+mj-ea"/>
              </a:rPr>
              <a:t>lottery-rpc </a:t>
            </a:r>
            <a:r>
              <a:rPr lang="zh-CN" altLang="en-US" sz="700">
                <a:solidFill>
                  <a:schemeClr val="tx1">
                    <a:lumMod val="75000"/>
                    <a:lumOff val="25000"/>
                  </a:schemeClr>
                </a:solidFill>
                <a:latin typeface="+mj-ea"/>
                <a:ea typeface="+mj-ea"/>
              </a:rPr>
              <a:t>测试内容，新增加抽奖活动展台接口 </a:t>
            </a:r>
            <a:r>
              <a:rPr lang="en" altLang="zh-CN" sz="700">
                <a:solidFill>
                  <a:schemeClr val="tx1">
                    <a:lumMod val="75000"/>
                    <a:lumOff val="25000"/>
                  </a:schemeClr>
                </a:solidFill>
                <a:latin typeface="+mj-ea"/>
                <a:ea typeface="+mj-ea"/>
              </a:rPr>
              <a:t>ILotteryActivityBooth</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并添加两个抽奖的接口方法，普通抽奖和量化人群抽奖。</a:t>
            </a:r>
            <a:br>
              <a:rPr lang="en-US" altLang="zh-CN" sz="700">
                <a:solidFill>
                  <a:schemeClr val="tx1">
                    <a:lumMod val="75000"/>
                    <a:lumOff val="25000"/>
                  </a:schemeClr>
                </a:solidFill>
                <a:latin typeface="+mj-ea"/>
                <a:ea typeface="+mj-ea"/>
              </a:rPr>
            </a:b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开发 </a:t>
            </a:r>
            <a:r>
              <a:rPr lang="en" altLang="zh-CN" sz="700">
                <a:solidFill>
                  <a:schemeClr val="tx1">
                    <a:lumMod val="75000"/>
                    <a:lumOff val="25000"/>
                  </a:schemeClr>
                </a:solidFill>
                <a:latin typeface="+mj-ea"/>
                <a:ea typeface="+mj-ea"/>
              </a:rPr>
              <a:t>lottery-interfaces </a:t>
            </a:r>
            <a:r>
              <a:rPr lang="zh-CN" altLang="en-US" sz="700">
                <a:solidFill>
                  <a:schemeClr val="tx1">
                    <a:lumMod val="75000"/>
                    <a:lumOff val="25000"/>
                  </a:schemeClr>
                </a:solidFill>
                <a:latin typeface="+mj-ea"/>
                <a:ea typeface="+mj-ea"/>
              </a:rPr>
              <a:t>接口层，对抽奖活动的封装，并对外提供抽奖服务。</a:t>
            </a:r>
            <a:endParaRPr lang="zh-CN" altLang="en-US" sz="5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43722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6550F1-F530-264A-B414-CCD958EAB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695"/>
            <a:ext cx="5040313" cy="2697060"/>
          </a:xfrm>
          <a:prstGeom prst="rect">
            <a:avLst/>
          </a:prstGeom>
        </p:spPr>
      </p:pic>
    </p:spTree>
    <p:extLst>
      <p:ext uri="{BB962C8B-B14F-4D97-AF65-F5344CB8AC3E}">
        <p14:creationId xmlns:p14="http://schemas.microsoft.com/office/powerpoint/2010/main" val="2635162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B53120-B5E9-584A-BFA5-A6D8AD753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666"/>
            <a:ext cx="5040313" cy="2009117"/>
          </a:xfrm>
          <a:prstGeom prst="rect">
            <a:avLst/>
          </a:prstGeom>
        </p:spPr>
      </p:pic>
    </p:spTree>
    <p:extLst>
      <p:ext uri="{BB962C8B-B14F-4D97-AF65-F5344CB8AC3E}">
        <p14:creationId xmlns:p14="http://schemas.microsoft.com/office/powerpoint/2010/main" val="235758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104128</TotalTime>
  <Words>2569</Words>
  <Application>Microsoft Macintosh PowerPoint</Application>
  <PresentationFormat>自定义</PresentationFormat>
  <Paragraphs>271</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方正舒体</vt:lpstr>
      <vt:lpstr>黑体</vt:lpstr>
      <vt:lpstr>宋体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1384</cp:revision>
  <dcterms:created xsi:type="dcterms:W3CDTF">2019-12-17T12:03:56Z</dcterms:created>
  <dcterms:modified xsi:type="dcterms:W3CDTF">2021-10-16T03:46:01Z</dcterms:modified>
</cp:coreProperties>
</file>