
<file path=[Content_Types].xml><?xml version="1.0" encoding="utf-8"?>
<Types xmlns="http://schemas.openxmlformats.org/package/2006/content-types">
  <Default Extension="dat" ContentType="text/plai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dd84141b6899463e" Type="http://schemas.microsoft.com/office/2006/relationships/txt" Target="udata/data.dat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7" r:id="rId2"/>
    <p:sldId id="288" r:id="rId3"/>
    <p:sldId id="289" r:id="rId4"/>
    <p:sldId id="290" r:id="rId5"/>
    <p:sldId id="291" r:id="rId6"/>
  </p:sldIdLst>
  <p:sldSz cx="5040313" cy="3600450"/>
  <p:notesSz cx="6858000" cy="9144000"/>
  <p:defaultTextStyle>
    <a:defPPr>
      <a:defRPr lang="zh-CN"/>
    </a:defPPr>
    <a:lvl1pPr marL="0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参考标准" id="{B31B90C0-5D5C-CC44-91AE-5FEC509FADEB}">
          <p14:sldIdLst>
            <p14:sldId id="287"/>
            <p14:sldId id="288"/>
            <p14:sldId id="289"/>
            <p14:sldId id="290"/>
          </p14:sldIdLst>
        </p14:section>
        <p14:section name="第2节：搭建(DDD + RPC)架构" id="{4E26EDBC-E4C3-0F46-841E-F2CF949D3C9D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d" initials="s" lastIdx="11" clrIdx="0">
    <p:extLst>
      <p:ext uri="{19B8F6BF-5375-455C-9EA6-DF929625EA0E}">
        <p15:presenceInfo xmlns:p15="http://schemas.microsoft.com/office/powerpoint/2012/main" userId="sy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73FE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655" autoAdjust="0"/>
  </p:normalViewPr>
  <p:slideViewPr>
    <p:cSldViewPr snapToGrid="0">
      <p:cViewPr varScale="1">
        <p:scale>
          <a:sx n="206" d="100"/>
          <a:sy n="206" d="100"/>
        </p:scale>
        <p:origin x="15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FC481-15AF-45CA-8376-B9BCE636A15E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315C-DE2B-45F3-9BBE-174F0A7AF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03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0039" y="589241"/>
            <a:ext cx="3780235" cy="1253490"/>
          </a:xfrm>
          <a:prstGeom prst="rect">
            <a:avLst/>
          </a:prstGeom>
        </p:spPr>
        <p:txBody>
          <a:bodyPr anchor="b"/>
          <a:lstStyle>
            <a:lvl1pPr algn="ctr">
              <a:defRPr sz="247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0039" y="1891070"/>
            <a:ext cx="3780235" cy="869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93"/>
            </a:lvl1pPr>
            <a:lvl2pPr marL="188996" indent="0" algn="ctr">
              <a:buNone/>
              <a:defRPr sz="827"/>
            </a:lvl2pPr>
            <a:lvl3pPr marL="377994" indent="0" algn="ctr">
              <a:buNone/>
              <a:defRPr sz="743"/>
            </a:lvl3pPr>
            <a:lvl4pPr marL="566990" indent="0" algn="ctr">
              <a:buNone/>
              <a:defRPr sz="661"/>
            </a:lvl4pPr>
            <a:lvl5pPr marL="755987" indent="0" algn="ctr">
              <a:buNone/>
              <a:defRPr sz="661"/>
            </a:lvl5pPr>
            <a:lvl6pPr marL="944983" indent="0" algn="ctr">
              <a:buNone/>
              <a:defRPr sz="661"/>
            </a:lvl6pPr>
            <a:lvl7pPr marL="1133981" indent="0" algn="ctr">
              <a:buNone/>
              <a:defRPr sz="661"/>
            </a:lvl7pPr>
            <a:lvl8pPr marL="1322977" indent="0" algn="ctr">
              <a:buNone/>
              <a:defRPr sz="661"/>
            </a:lvl8pPr>
            <a:lvl9pPr marL="1511975" indent="0" algn="ctr">
              <a:buNone/>
              <a:defRPr sz="661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7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77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606975" y="191690"/>
            <a:ext cx="1086817" cy="305121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6524" y="191690"/>
            <a:ext cx="3197449" cy="30512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91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7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896" y="897614"/>
            <a:ext cx="4347270" cy="1497687"/>
          </a:xfrm>
          <a:prstGeom prst="rect">
            <a:avLst/>
          </a:prstGeom>
        </p:spPr>
        <p:txBody>
          <a:bodyPr anchor="b"/>
          <a:lstStyle>
            <a:lvl1pPr>
              <a:defRPr sz="247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3896" y="2409469"/>
            <a:ext cx="4347270" cy="78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93">
                <a:solidFill>
                  <a:schemeClr val="tx1">
                    <a:tint val="75000"/>
                  </a:schemeClr>
                </a:solidFill>
              </a:defRPr>
            </a:lvl1pPr>
            <a:lvl2pPr marL="188996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2pPr>
            <a:lvl3pPr marL="377994" indent="0">
              <a:buNone/>
              <a:defRPr sz="743">
                <a:solidFill>
                  <a:schemeClr val="tx1">
                    <a:tint val="75000"/>
                  </a:schemeClr>
                </a:solidFill>
              </a:defRPr>
            </a:lvl3pPr>
            <a:lvl4pPr marL="566990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4pPr>
            <a:lvl5pPr marL="755987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5pPr>
            <a:lvl6pPr marL="944983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6pPr>
            <a:lvl7pPr marL="113398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7pPr>
            <a:lvl8pPr marL="1322977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8pPr>
            <a:lvl9pPr marL="1511975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87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6525" y="958453"/>
            <a:ext cx="2142133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51659" y="958453"/>
            <a:ext cx="2142133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02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7178" y="882611"/>
            <a:ext cx="2132288" cy="4325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3" b="1"/>
            </a:lvl1pPr>
            <a:lvl2pPr marL="188996" indent="0">
              <a:buNone/>
              <a:defRPr sz="827" b="1"/>
            </a:lvl2pPr>
            <a:lvl3pPr marL="377994" indent="0">
              <a:buNone/>
              <a:defRPr sz="743" b="1"/>
            </a:lvl3pPr>
            <a:lvl4pPr marL="566990" indent="0">
              <a:buNone/>
              <a:defRPr sz="661" b="1"/>
            </a:lvl4pPr>
            <a:lvl5pPr marL="755987" indent="0">
              <a:buNone/>
              <a:defRPr sz="661" b="1"/>
            </a:lvl5pPr>
            <a:lvl6pPr marL="944983" indent="0">
              <a:buNone/>
              <a:defRPr sz="661" b="1"/>
            </a:lvl6pPr>
            <a:lvl7pPr marL="1133981" indent="0">
              <a:buNone/>
              <a:defRPr sz="661" b="1"/>
            </a:lvl7pPr>
            <a:lvl8pPr marL="1322977" indent="0">
              <a:buNone/>
              <a:defRPr sz="661" b="1"/>
            </a:lvl8pPr>
            <a:lvl9pPr marL="1511975" indent="0">
              <a:buNone/>
              <a:defRPr sz="66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78" y="1315165"/>
            <a:ext cx="2132288" cy="19344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551658" y="882611"/>
            <a:ext cx="2142790" cy="4325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3" b="1"/>
            </a:lvl1pPr>
            <a:lvl2pPr marL="188996" indent="0">
              <a:buNone/>
              <a:defRPr sz="827" b="1"/>
            </a:lvl2pPr>
            <a:lvl3pPr marL="377994" indent="0">
              <a:buNone/>
              <a:defRPr sz="743" b="1"/>
            </a:lvl3pPr>
            <a:lvl4pPr marL="566990" indent="0">
              <a:buNone/>
              <a:defRPr sz="661" b="1"/>
            </a:lvl4pPr>
            <a:lvl5pPr marL="755987" indent="0">
              <a:buNone/>
              <a:defRPr sz="661" b="1"/>
            </a:lvl5pPr>
            <a:lvl6pPr marL="944983" indent="0">
              <a:buNone/>
              <a:defRPr sz="661" b="1"/>
            </a:lvl6pPr>
            <a:lvl7pPr marL="1133981" indent="0">
              <a:buNone/>
              <a:defRPr sz="661" b="1"/>
            </a:lvl7pPr>
            <a:lvl8pPr marL="1322977" indent="0">
              <a:buNone/>
              <a:defRPr sz="661" b="1"/>
            </a:lvl8pPr>
            <a:lvl9pPr marL="1511975" indent="0">
              <a:buNone/>
              <a:defRPr sz="66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551658" y="1315165"/>
            <a:ext cx="2142790" cy="19344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33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4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9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240031"/>
            <a:ext cx="1625632" cy="840105"/>
          </a:xfrm>
          <a:prstGeom prst="rect">
            <a:avLst/>
          </a:prstGeom>
        </p:spPr>
        <p:txBody>
          <a:bodyPr anchor="b"/>
          <a:lstStyle>
            <a:lvl1pPr>
              <a:defRPr sz="132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790" y="518400"/>
            <a:ext cx="2551658" cy="2558653"/>
          </a:xfrm>
          <a:prstGeom prst="rect">
            <a:avLst/>
          </a:prstGeom>
        </p:spPr>
        <p:txBody>
          <a:bodyPr/>
          <a:lstStyle>
            <a:lvl1pPr>
              <a:defRPr sz="1323"/>
            </a:lvl1pPr>
            <a:lvl2pPr>
              <a:defRPr sz="1158"/>
            </a:lvl2pPr>
            <a:lvl3pPr>
              <a:defRPr sz="993"/>
            </a:lvl3pPr>
            <a:lvl4pPr>
              <a:defRPr sz="827"/>
            </a:lvl4pPr>
            <a:lvl5pPr>
              <a:defRPr sz="827"/>
            </a:lvl5pPr>
            <a:lvl6pPr>
              <a:defRPr sz="827"/>
            </a:lvl6pPr>
            <a:lvl7pPr>
              <a:defRPr sz="827"/>
            </a:lvl7pPr>
            <a:lvl8pPr>
              <a:defRPr sz="827"/>
            </a:lvl8pPr>
            <a:lvl9pPr>
              <a:defRPr sz="82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1"/>
            </a:lvl1pPr>
            <a:lvl2pPr marL="188996" indent="0">
              <a:buNone/>
              <a:defRPr sz="580"/>
            </a:lvl2pPr>
            <a:lvl3pPr marL="377994" indent="0">
              <a:buNone/>
              <a:defRPr sz="496"/>
            </a:lvl3pPr>
            <a:lvl4pPr marL="566990" indent="0">
              <a:buNone/>
              <a:defRPr sz="413"/>
            </a:lvl4pPr>
            <a:lvl5pPr marL="755987" indent="0">
              <a:buNone/>
              <a:defRPr sz="413"/>
            </a:lvl5pPr>
            <a:lvl6pPr marL="944983" indent="0">
              <a:buNone/>
              <a:defRPr sz="413"/>
            </a:lvl6pPr>
            <a:lvl7pPr marL="1133981" indent="0">
              <a:buNone/>
              <a:defRPr sz="413"/>
            </a:lvl7pPr>
            <a:lvl8pPr marL="1322977" indent="0">
              <a:buNone/>
              <a:defRPr sz="413"/>
            </a:lvl8pPr>
            <a:lvl9pPr marL="1511975" indent="0">
              <a:buNone/>
              <a:defRPr sz="4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240031"/>
            <a:ext cx="1625632" cy="840105"/>
          </a:xfrm>
          <a:prstGeom prst="rect">
            <a:avLst/>
          </a:prstGeom>
        </p:spPr>
        <p:txBody>
          <a:bodyPr anchor="b"/>
          <a:lstStyle>
            <a:lvl1pPr>
              <a:defRPr sz="132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42790" y="518400"/>
            <a:ext cx="2551658" cy="2558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188996" indent="0">
              <a:buNone/>
              <a:defRPr sz="1158"/>
            </a:lvl2pPr>
            <a:lvl3pPr marL="377994" indent="0">
              <a:buNone/>
              <a:defRPr sz="993"/>
            </a:lvl3pPr>
            <a:lvl4pPr marL="566990" indent="0">
              <a:buNone/>
              <a:defRPr sz="827"/>
            </a:lvl4pPr>
            <a:lvl5pPr marL="755987" indent="0">
              <a:buNone/>
              <a:defRPr sz="827"/>
            </a:lvl5pPr>
            <a:lvl6pPr marL="944983" indent="0">
              <a:buNone/>
              <a:defRPr sz="827"/>
            </a:lvl6pPr>
            <a:lvl7pPr marL="1133981" indent="0">
              <a:buNone/>
              <a:defRPr sz="827"/>
            </a:lvl7pPr>
            <a:lvl8pPr marL="1322977" indent="0">
              <a:buNone/>
              <a:defRPr sz="827"/>
            </a:lvl8pPr>
            <a:lvl9pPr marL="1511975" indent="0">
              <a:buNone/>
              <a:defRPr sz="82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1"/>
            </a:lvl1pPr>
            <a:lvl2pPr marL="188996" indent="0">
              <a:buNone/>
              <a:defRPr sz="580"/>
            </a:lvl2pPr>
            <a:lvl3pPr marL="377994" indent="0">
              <a:buNone/>
              <a:defRPr sz="496"/>
            </a:lvl3pPr>
            <a:lvl4pPr marL="566990" indent="0">
              <a:buNone/>
              <a:defRPr sz="413"/>
            </a:lvl4pPr>
            <a:lvl5pPr marL="755987" indent="0">
              <a:buNone/>
              <a:defRPr sz="413"/>
            </a:lvl5pPr>
            <a:lvl6pPr marL="944983" indent="0">
              <a:buNone/>
              <a:defRPr sz="413"/>
            </a:lvl6pPr>
            <a:lvl7pPr marL="1133981" indent="0">
              <a:buNone/>
              <a:defRPr sz="413"/>
            </a:lvl7pPr>
            <a:lvl8pPr marL="1322977" indent="0">
              <a:buNone/>
              <a:defRPr sz="413"/>
            </a:lvl8pPr>
            <a:lvl9pPr marL="1511975" indent="0">
              <a:buNone/>
              <a:defRPr sz="4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55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72"/>
          <p:cNvSpPr txBox="1"/>
          <p:nvPr userDrawn="1"/>
        </p:nvSpPr>
        <p:spPr>
          <a:xfrm rot="19612160">
            <a:off x="-142207" y="-36765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4" name="文本框 73"/>
          <p:cNvSpPr txBox="1"/>
          <p:nvPr userDrawn="1"/>
        </p:nvSpPr>
        <p:spPr>
          <a:xfrm rot="19612160">
            <a:off x="-221752" y="-591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5" name="文本框 74"/>
          <p:cNvSpPr txBox="1"/>
          <p:nvPr userDrawn="1"/>
        </p:nvSpPr>
        <p:spPr>
          <a:xfrm rot="19612160">
            <a:off x="-201866" y="1942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6" name="文本框 75"/>
          <p:cNvSpPr txBox="1"/>
          <p:nvPr userDrawn="1"/>
        </p:nvSpPr>
        <p:spPr>
          <a:xfrm rot="19612160">
            <a:off x="-181979" y="44884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7" name="文本框 76"/>
          <p:cNvSpPr txBox="1"/>
          <p:nvPr userDrawn="1"/>
        </p:nvSpPr>
        <p:spPr>
          <a:xfrm rot="19612160">
            <a:off x="-201864" y="72320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8" name="文本框 77"/>
          <p:cNvSpPr txBox="1"/>
          <p:nvPr userDrawn="1"/>
        </p:nvSpPr>
        <p:spPr>
          <a:xfrm rot="19612160">
            <a:off x="-191921" y="99756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0" name="文本框 79"/>
          <p:cNvSpPr txBox="1"/>
          <p:nvPr userDrawn="1"/>
        </p:nvSpPr>
        <p:spPr>
          <a:xfrm rot="19612160">
            <a:off x="-181980" y="130608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1" name="文本框 80"/>
          <p:cNvSpPr txBox="1"/>
          <p:nvPr userDrawn="1"/>
        </p:nvSpPr>
        <p:spPr>
          <a:xfrm rot="19612160">
            <a:off x="2542706" y="238421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2" name="文本框 81"/>
          <p:cNvSpPr txBox="1"/>
          <p:nvPr userDrawn="1"/>
        </p:nvSpPr>
        <p:spPr>
          <a:xfrm rot="19612160">
            <a:off x="-181980" y="19099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3" name="文本框 82"/>
          <p:cNvSpPr txBox="1"/>
          <p:nvPr userDrawn="1"/>
        </p:nvSpPr>
        <p:spPr>
          <a:xfrm rot="19612160">
            <a:off x="-172039" y="224603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4" name="文本框 83"/>
          <p:cNvSpPr txBox="1"/>
          <p:nvPr userDrawn="1"/>
        </p:nvSpPr>
        <p:spPr>
          <a:xfrm rot="19612160">
            <a:off x="-181980" y="25821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5" name="文本框 84"/>
          <p:cNvSpPr txBox="1"/>
          <p:nvPr userDrawn="1"/>
        </p:nvSpPr>
        <p:spPr>
          <a:xfrm rot="19612160">
            <a:off x="-191923" y="289419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6" name="文本框 85"/>
          <p:cNvSpPr txBox="1"/>
          <p:nvPr userDrawn="1"/>
        </p:nvSpPr>
        <p:spPr>
          <a:xfrm rot="19612160">
            <a:off x="-56083" y="309019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7" name="文本框 86"/>
          <p:cNvSpPr txBox="1"/>
          <p:nvPr userDrawn="1"/>
        </p:nvSpPr>
        <p:spPr>
          <a:xfrm rot="19612160">
            <a:off x="780044" y="-4132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8" name="文本框 87"/>
          <p:cNvSpPr txBox="1"/>
          <p:nvPr userDrawn="1"/>
        </p:nvSpPr>
        <p:spPr>
          <a:xfrm rot="19612160">
            <a:off x="799731" y="-15920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9" name="文本框 88"/>
          <p:cNvSpPr txBox="1"/>
          <p:nvPr userDrawn="1"/>
        </p:nvSpPr>
        <p:spPr>
          <a:xfrm rot="19612160">
            <a:off x="780043" y="9411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0" name="文本框 89"/>
          <p:cNvSpPr txBox="1"/>
          <p:nvPr userDrawn="1"/>
        </p:nvSpPr>
        <p:spPr>
          <a:xfrm rot="19612160">
            <a:off x="816964" y="3487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1" name="文本框 90"/>
          <p:cNvSpPr txBox="1"/>
          <p:nvPr userDrawn="1"/>
        </p:nvSpPr>
        <p:spPr>
          <a:xfrm rot="19612160">
            <a:off x="798504" y="68133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2" name="文本框 91"/>
          <p:cNvSpPr txBox="1"/>
          <p:nvPr userDrawn="1"/>
        </p:nvSpPr>
        <p:spPr>
          <a:xfrm rot="19612160">
            <a:off x="834197" y="98242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3" name="文本框 92"/>
          <p:cNvSpPr txBox="1"/>
          <p:nvPr userDrawn="1"/>
        </p:nvSpPr>
        <p:spPr>
          <a:xfrm rot="19612160">
            <a:off x="851430" y="126381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4" name="文本框 93"/>
          <p:cNvSpPr txBox="1"/>
          <p:nvPr userDrawn="1"/>
        </p:nvSpPr>
        <p:spPr>
          <a:xfrm rot="19612160">
            <a:off x="824256" y="162059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5" name="文本框 94"/>
          <p:cNvSpPr txBox="1"/>
          <p:nvPr userDrawn="1"/>
        </p:nvSpPr>
        <p:spPr>
          <a:xfrm rot="19612160">
            <a:off x="832872" y="195503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6" name="文本框 95"/>
          <p:cNvSpPr txBox="1"/>
          <p:nvPr userDrawn="1"/>
        </p:nvSpPr>
        <p:spPr>
          <a:xfrm rot="19612160">
            <a:off x="822930" y="227369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7" name="文本框 96"/>
          <p:cNvSpPr txBox="1"/>
          <p:nvPr userDrawn="1"/>
        </p:nvSpPr>
        <p:spPr>
          <a:xfrm rot="19612160">
            <a:off x="975863" y="243994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8" name="文本框 97"/>
          <p:cNvSpPr txBox="1"/>
          <p:nvPr userDrawn="1"/>
        </p:nvSpPr>
        <p:spPr>
          <a:xfrm rot="19612160">
            <a:off x="518332" y="30357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9" name="文本框 98"/>
          <p:cNvSpPr txBox="1"/>
          <p:nvPr userDrawn="1"/>
        </p:nvSpPr>
        <p:spPr>
          <a:xfrm rot="19612160">
            <a:off x="1594130" y="23699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0" name="文本框 99"/>
          <p:cNvSpPr txBox="1"/>
          <p:nvPr userDrawn="1"/>
        </p:nvSpPr>
        <p:spPr>
          <a:xfrm rot="19612160">
            <a:off x="973321" y="305215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1" name="文本框 100"/>
          <p:cNvSpPr txBox="1"/>
          <p:nvPr userDrawn="1"/>
        </p:nvSpPr>
        <p:spPr>
          <a:xfrm rot="19612160">
            <a:off x="1980943" y="240387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2" name="文本框 101"/>
          <p:cNvSpPr txBox="1"/>
          <p:nvPr userDrawn="1"/>
        </p:nvSpPr>
        <p:spPr>
          <a:xfrm rot="19612160">
            <a:off x="1523087" y="305050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3" name="文本框 102"/>
          <p:cNvSpPr txBox="1"/>
          <p:nvPr userDrawn="1"/>
        </p:nvSpPr>
        <p:spPr>
          <a:xfrm rot="19612160">
            <a:off x="-162330" y="160415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4" name="文本框 103"/>
          <p:cNvSpPr txBox="1"/>
          <p:nvPr userDrawn="1"/>
        </p:nvSpPr>
        <p:spPr>
          <a:xfrm rot="19612160">
            <a:off x="2098407" y="304885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5" name="文本框 104"/>
          <p:cNvSpPr txBox="1"/>
          <p:nvPr userDrawn="1"/>
        </p:nvSpPr>
        <p:spPr>
          <a:xfrm rot="19612160">
            <a:off x="3117869" y="237092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6" name="文本框 105"/>
          <p:cNvSpPr txBox="1"/>
          <p:nvPr userDrawn="1"/>
        </p:nvSpPr>
        <p:spPr>
          <a:xfrm rot="19612160">
            <a:off x="2594919" y="306406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7" name="文本框 106"/>
          <p:cNvSpPr txBox="1"/>
          <p:nvPr userDrawn="1"/>
        </p:nvSpPr>
        <p:spPr>
          <a:xfrm rot="19612160">
            <a:off x="3622146" y="238655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8" name="文本框 107"/>
          <p:cNvSpPr txBox="1"/>
          <p:nvPr userDrawn="1"/>
        </p:nvSpPr>
        <p:spPr>
          <a:xfrm rot="19612160">
            <a:off x="3138878" y="308767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9" name="文本框 108"/>
          <p:cNvSpPr txBox="1"/>
          <p:nvPr userDrawn="1"/>
        </p:nvSpPr>
        <p:spPr>
          <a:xfrm rot="19612160">
            <a:off x="4158496" y="241792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0" name="文本框 109"/>
          <p:cNvSpPr txBox="1"/>
          <p:nvPr userDrawn="1"/>
        </p:nvSpPr>
        <p:spPr>
          <a:xfrm rot="19612160">
            <a:off x="3622789" y="30720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1" name="文本框 110"/>
          <p:cNvSpPr txBox="1"/>
          <p:nvPr userDrawn="1"/>
        </p:nvSpPr>
        <p:spPr>
          <a:xfrm rot="19612160">
            <a:off x="4580372" y="2463757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2" name="文本框 111"/>
          <p:cNvSpPr txBox="1"/>
          <p:nvPr userDrawn="1"/>
        </p:nvSpPr>
        <p:spPr>
          <a:xfrm rot="19612160">
            <a:off x="4137487" y="305646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3" name="文本框 112"/>
          <p:cNvSpPr txBox="1"/>
          <p:nvPr userDrawn="1"/>
        </p:nvSpPr>
        <p:spPr>
          <a:xfrm rot="19612160">
            <a:off x="4559361" y="30564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4" name="文本框 113"/>
          <p:cNvSpPr txBox="1"/>
          <p:nvPr userDrawn="1"/>
        </p:nvSpPr>
        <p:spPr>
          <a:xfrm rot="19612160">
            <a:off x="1778987" y="-2466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5" name="文本框 114"/>
          <p:cNvSpPr txBox="1"/>
          <p:nvPr userDrawn="1"/>
        </p:nvSpPr>
        <p:spPr>
          <a:xfrm rot="19612160">
            <a:off x="1821984" y="3944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6" name="文本框 115"/>
          <p:cNvSpPr txBox="1"/>
          <p:nvPr userDrawn="1"/>
        </p:nvSpPr>
        <p:spPr>
          <a:xfrm rot="19612160">
            <a:off x="1856064" y="33015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7" name="文本框 116"/>
          <p:cNvSpPr txBox="1"/>
          <p:nvPr userDrawn="1"/>
        </p:nvSpPr>
        <p:spPr>
          <a:xfrm rot="19612160">
            <a:off x="1868400" y="63461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8" name="文本框 117"/>
          <p:cNvSpPr txBox="1"/>
          <p:nvPr userDrawn="1"/>
        </p:nvSpPr>
        <p:spPr>
          <a:xfrm rot="19612160">
            <a:off x="1810138" y="97621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9" name="文本框 118"/>
          <p:cNvSpPr txBox="1"/>
          <p:nvPr userDrawn="1"/>
        </p:nvSpPr>
        <p:spPr>
          <a:xfrm rot="19612160">
            <a:off x="1824774" y="130608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0" name="文本框 119"/>
          <p:cNvSpPr txBox="1"/>
          <p:nvPr userDrawn="1"/>
        </p:nvSpPr>
        <p:spPr>
          <a:xfrm rot="19612160">
            <a:off x="1801190" y="16388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1" name="文本框 120"/>
          <p:cNvSpPr txBox="1"/>
          <p:nvPr userDrawn="1"/>
        </p:nvSpPr>
        <p:spPr>
          <a:xfrm rot="19612160">
            <a:off x="2014037" y="179219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2" name="文本框 121"/>
          <p:cNvSpPr txBox="1"/>
          <p:nvPr userDrawn="1"/>
        </p:nvSpPr>
        <p:spPr>
          <a:xfrm rot="19612160">
            <a:off x="2855393" y="66754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3" name="文本框 122"/>
          <p:cNvSpPr txBox="1"/>
          <p:nvPr userDrawn="1"/>
        </p:nvSpPr>
        <p:spPr>
          <a:xfrm rot="19612160">
            <a:off x="2784006" y="32450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4" name="文本框 123"/>
          <p:cNvSpPr txBox="1"/>
          <p:nvPr userDrawn="1"/>
        </p:nvSpPr>
        <p:spPr>
          <a:xfrm rot="19612160">
            <a:off x="2921017" y="-135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5" name="文本框 124"/>
          <p:cNvSpPr txBox="1"/>
          <p:nvPr userDrawn="1"/>
        </p:nvSpPr>
        <p:spPr>
          <a:xfrm rot="19612160">
            <a:off x="2821272" y="-2752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6" name="文本框 125"/>
          <p:cNvSpPr txBox="1"/>
          <p:nvPr userDrawn="1"/>
        </p:nvSpPr>
        <p:spPr>
          <a:xfrm rot="19612160">
            <a:off x="3754559" y="-28321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7" name="文本框 126"/>
          <p:cNvSpPr txBox="1"/>
          <p:nvPr userDrawn="1"/>
        </p:nvSpPr>
        <p:spPr>
          <a:xfrm rot="19612160">
            <a:off x="3836404" y="5732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8" name="文本框 127"/>
          <p:cNvSpPr txBox="1"/>
          <p:nvPr userDrawn="1"/>
        </p:nvSpPr>
        <p:spPr>
          <a:xfrm rot="19612160">
            <a:off x="2883751" y="9531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9" name="文本框 128"/>
          <p:cNvSpPr txBox="1"/>
          <p:nvPr userDrawn="1"/>
        </p:nvSpPr>
        <p:spPr>
          <a:xfrm rot="19612160">
            <a:off x="3932071" y="30089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0" name="文本框 129"/>
          <p:cNvSpPr txBox="1"/>
          <p:nvPr userDrawn="1"/>
        </p:nvSpPr>
        <p:spPr>
          <a:xfrm rot="19612160">
            <a:off x="3043394" y="114383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1" name="文本框 130"/>
          <p:cNvSpPr txBox="1"/>
          <p:nvPr userDrawn="1"/>
        </p:nvSpPr>
        <p:spPr>
          <a:xfrm rot="19612160">
            <a:off x="4043443" y="49700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2" name="文本框 131"/>
          <p:cNvSpPr txBox="1"/>
          <p:nvPr userDrawn="1"/>
        </p:nvSpPr>
        <p:spPr>
          <a:xfrm rot="19612160">
            <a:off x="2605244" y="172946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3" name="文本框 132"/>
          <p:cNvSpPr txBox="1"/>
          <p:nvPr userDrawn="1"/>
        </p:nvSpPr>
        <p:spPr>
          <a:xfrm rot="19612160">
            <a:off x="3628435" y="1090697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4" name="文本框 133"/>
          <p:cNvSpPr txBox="1"/>
          <p:nvPr userDrawn="1"/>
        </p:nvSpPr>
        <p:spPr>
          <a:xfrm rot="19612160">
            <a:off x="4617721" y="4408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5" name="文本框 134"/>
          <p:cNvSpPr txBox="1"/>
          <p:nvPr userDrawn="1"/>
        </p:nvSpPr>
        <p:spPr>
          <a:xfrm rot="19612160">
            <a:off x="2972680" y="17765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6" name="文本框 135"/>
          <p:cNvSpPr txBox="1"/>
          <p:nvPr userDrawn="1"/>
        </p:nvSpPr>
        <p:spPr>
          <a:xfrm rot="19612160">
            <a:off x="4002424" y="113315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7" name="文本框 136"/>
          <p:cNvSpPr txBox="1"/>
          <p:nvPr userDrawn="1"/>
        </p:nvSpPr>
        <p:spPr>
          <a:xfrm rot="19612160">
            <a:off x="3549371" y="176823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8" name="文本框 137"/>
          <p:cNvSpPr txBox="1"/>
          <p:nvPr userDrawn="1"/>
        </p:nvSpPr>
        <p:spPr>
          <a:xfrm rot="19612160">
            <a:off x="4548480" y="113261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9" name="文本框 138"/>
          <p:cNvSpPr txBox="1"/>
          <p:nvPr userDrawn="1"/>
        </p:nvSpPr>
        <p:spPr>
          <a:xfrm rot="19612160">
            <a:off x="4079186" y="17573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40" name="文本框 139"/>
          <p:cNvSpPr txBox="1"/>
          <p:nvPr userDrawn="1"/>
        </p:nvSpPr>
        <p:spPr>
          <a:xfrm rot="19612160">
            <a:off x="4596502" y="175626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8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77994" rtl="0" eaLnBrk="1" latinLnBrk="0" hangingPunct="1">
        <a:lnSpc>
          <a:spcPct val="90000"/>
        </a:lnSpc>
        <a:spcBef>
          <a:spcPct val="0"/>
        </a:spcBef>
        <a:buNone/>
        <a:defRPr sz="18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497" indent="-94497" algn="l" defTabSz="37799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83495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3" kern="1200">
          <a:solidFill>
            <a:schemeClr val="tx1"/>
          </a:solidFill>
          <a:latin typeface="+mn-lt"/>
          <a:ea typeface="+mn-ea"/>
          <a:cs typeface="+mn-cs"/>
        </a:defRPr>
      </a:lvl2pPr>
      <a:lvl3pPr marL="472491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3pPr>
      <a:lvl4pPr marL="661489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850485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1039483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228479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417476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606472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1pPr>
      <a:lvl2pPr marL="188996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2pPr>
      <a:lvl3pPr marL="377994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3pPr>
      <a:lvl4pPr marL="566990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755987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944983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133981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322977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511975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188" y="603874"/>
            <a:ext cx="3463926" cy="2574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画图说明</a:t>
            </a:r>
            <a:endParaRPr lang="en-US" altLang="zh-CN" sz="1400" dirty="0"/>
          </a:p>
          <a:p>
            <a:pPr algn="ctr"/>
            <a:endParaRPr lang="en-US" altLang="zh-CN" sz="1400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en-US" altLang="zh-CN" dirty="0"/>
              <a:t>PPT</a:t>
            </a:r>
            <a:r>
              <a:rPr lang="zh-CN" altLang="en-US" dirty="0"/>
              <a:t>文档的尺寸已改为</a:t>
            </a:r>
            <a:r>
              <a:rPr lang="en-US" altLang="zh-CN" dirty="0"/>
              <a:t>14mm×10mm</a:t>
            </a:r>
            <a:r>
              <a:rPr lang="zh-CN" altLang="en-US" dirty="0"/>
              <a:t>，插图在这个范围内绘制，大小就是标准的，排版时不用再进行缩放。可以保证图上线条的粗细和文字大小是一致的。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线条的线型请使用 1 磅，过粗和过细的印刷效果都不好。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箭头请设置为右图中格式。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所有字体，设置为中文黑体，英文为</a:t>
            </a:r>
            <a:r>
              <a:rPr lang="en-US" altLang="zh-CN" dirty="0"/>
              <a:t>Times New Roman</a:t>
            </a:r>
            <a:r>
              <a:rPr lang="zh-CN" altLang="en-US" dirty="0"/>
              <a:t>，全部</a:t>
            </a:r>
            <a:r>
              <a:rPr lang="en-US" altLang="zh-CN" dirty="0"/>
              <a:t>9</a:t>
            </a:r>
            <a:r>
              <a:rPr lang="zh-CN" altLang="en-US" dirty="0"/>
              <a:t>号字。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注意字体的加粗是有规范的，只有张量需要用加粗，例如矩阵和向量。其他字体请不要加粗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凡是需要填充颜色的区域，请设置为无轮廓，也就是去掉四周的轮廓线。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变量的字母为斜体，对应的数字为下角。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注意背景图不能有参考线，需要是纯色的白底。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001" y="141144"/>
            <a:ext cx="1299100" cy="92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7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4BB9C28-6218-1646-817A-BBB3C6347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744579" cy="3600450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34D0E62C-0A0A-9240-885E-6B4808031DFC}"/>
              </a:ext>
            </a:extLst>
          </p:cNvPr>
          <p:cNvSpPr/>
          <p:nvPr/>
        </p:nvSpPr>
        <p:spPr>
          <a:xfrm>
            <a:off x="1684750" y="479121"/>
            <a:ext cx="394571" cy="16597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7A67C282-1645-C248-BB8D-245A95EB72C9}"/>
              </a:ext>
            </a:extLst>
          </p:cNvPr>
          <p:cNvCxnSpPr>
            <a:cxnSpLocks/>
            <a:stCxn id="8" idx="1"/>
            <a:endCxn id="4" idx="6"/>
          </p:cNvCxnSpPr>
          <p:nvPr/>
        </p:nvCxnSpPr>
        <p:spPr>
          <a:xfrm flipH="1">
            <a:off x="2079321" y="343256"/>
            <a:ext cx="463464" cy="2188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E927A27-1CAB-AB4B-BEE2-144D7F271CA2}"/>
              </a:ext>
            </a:extLst>
          </p:cNvPr>
          <p:cNvSpPr txBox="1"/>
          <p:nvPr/>
        </p:nvSpPr>
        <p:spPr>
          <a:xfrm>
            <a:off x="2542785" y="223832"/>
            <a:ext cx="914400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rgbClr val="FFFF00"/>
                </a:solidFill>
              </a:rPr>
              <a:t>抽奖策略领域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E35956C3-BE7D-9647-8818-777BFD51916C}"/>
              </a:ext>
            </a:extLst>
          </p:cNvPr>
          <p:cNvSpPr/>
          <p:nvPr/>
        </p:nvSpPr>
        <p:spPr>
          <a:xfrm>
            <a:off x="576196" y="645091"/>
            <a:ext cx="2254685" cy="751561"/>
          </a:xfrm>
          <a:prstGeom prst="roundRect">
            <a:avLst>
              <a:gd name="adj" fmla="val 5023"/>
            </a:avLst>
          </a:prstGeom>
          <a:noFill/>
          <a:ln w="6350">
            <a:solidFill>
              <a:schemeClr val="accent1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3432359896">
                  <a:custGeom>
                    <a:avLst/>
                    <a:gdLst>
                      <a:gd name="connsiteX0" fmla="*/ 0 w 2254685"/>
                      <a:gd name="connsiteY0" fmla="*/ 37751 h 751561"/>
                      <a:gd name="connsiteX1" fmla="*/ 37751 w 2254685"/>
                      <a:gd name="connsiteY1" fmla="*/ 0 h 751561"/>
                      <a:gd name="connsiteX2" fmla="*/ 582547 w 2254685"/>
                      <a:gd name="connsiteY2" fmla="*/ 0 h 751561"/>
                      <a:gd name="connsiteX3" fmla="*/ 1105551 w 2254685"/>
                      <a:gd name="connsiteY3" fmla="*/ 0 h 751561"/>
                      <a:gd name="connsiteX4" fmla="*/ 1584971 w 2254685"/>
                      <a:gd name="connsiteY4" fmla="*/ 0 h 751561"/>
                      <a:gd name="connsiteX5" fmla="*/ 2216934 w 2254685"/>
                      <a:gd name="connsiteY5" fmla="*/ 0 h 751561"/>
                      <a:gd name="connsiteX6" fmla="*/ 2254685 w 2254685"/>
                      <a:gd name="connsiteY6" fmla="*/ 37751 h 751561"/>
                      <a:gd name="connsiteX7" fmla="*/ 2254685 w 2254685"/>
                      <a:gd name="connsiteY7" fmla="*/ 713810 h 751561"/>
                      <a:gd name="connsiteX8" fmla="*/ 2216934 w 2254685"/>
                      <a:gd name="connsiteY8" fmla="*/ 751561 h 751561"/>
                      <a:gd name="connsiteX9" fmla="*/ 1672138 w 2254685"/>
                      <a:gd name="connsiteY9" fmla="*/ 751561 h 751561"/>
                      <a:gd name="connsiteX10" fmla="*/ 1127343 w 2254685"/>
                      <a:gd name="connsiteY10" fmla="*/ 751561 h 751561"/>
                      <a:gd name="connsiteX11" fmla="*/ 538963 w 2254685"/>
                      <a:gd name="connsiteY11" fmla="*/ 751561 h 751561"/>
                      <a:gd name="connsiteX12" fmla="*/ 37751 w 2254685"/>
                      <a:gd name="connsiteY12" fmla="*/ 751561 h 751561"/>
                      <a:gd name="connsiteX13" fmla="*/ 0 w 2254685"/>
                      <a:gd name="connsiteY13" fmla="*/ 713810 h 751561"/>
                      <a:gd name="connsiteX14" fmla="*/ 0 w 2254685"/>
                      <a:gd name="connsiteY14" fmla="*/ 37751 h 751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54685" h="751561" extrusionOk="0">
                        <a:moveTo>
                          <a:pt x="0" y="37751"/>
                        </a:moveTo>
                        <a:cubicBezTo>
                          <a:pt x="747" y="15495"/>
                          <a:pt x="17032" y="1599"/>
                          <a:pt x="37751" y="0"/>
                        </a:cubicBezTo>
                        <a:cubicBezTo>
                          <a:pt x="271662" y="24299"/>
                          <a:pt x="378220" y="22882"/>
                          <a:pt x="582547" y="0"/>
                        </a:cubicBezTo>
                        <a:cubicBezTo>
                          <a:pt x="786874" y="-22882"/>
                          <a:pt x="881521" y="-14198"/>
                          <a:pt x="1105551" y="0"/>
                        </a:cubicBezTo>
                        <a:cubicBezTo>
                          <a:pt x="1329581" y="14198"/>
                          <a:pt x="1470170" y="-11037"/>
                          <a:pt x="1584971" y="0"/>
                        </a:cubicBezTo>
                        <a:cubicBezTo>
                          <a:pt x="1699772" y="11037"/>
                          <a:pt x="1995933" y="-31363"/>
                          <a:pt x="2216934" y="0"/>
                        </a:cubicBezTo>
                        <a:cubicBezTo>
                          <a:pt x="2238121" y="-3349"/>
                          <a:pt x="2250224" y="19099"/>
                          <a:pt x="2254685" y="37751"/>
                        </a:cubicBezTo>
                        <a:cubicBezTo>
                          <a:pt x="2248276" y="241810"/>
                          <a:pt x="2285648" y="489158"/>
                          <a:pt x="2254685" y="713810"/>
                        </a:cubicBezTo>
                        <a:cubicBezTo>
                          <a:pt x="2258455" y="737041"/>
                          <a:pt x="2240445" y="751847"/>
                          <a:pt x="2216934" y="751561"/>
                        </a:cubicBezTo>
                        <a:cubicBezTo>
                          <a:pt x="1985692" y="755573"/>
                          <a:pt x="1905523" y="749308"/>
                          <a:pt x="1672138" y="751561"/>
                        </a:cubicBezTo>
                        <a:cubicBezTo>
                          <a:pt x="1438753" y="753814"/>
                          <a:pt x="1375267" y="768993"/>
                          <a:pt x="1127343" y="751561"/>
                        </a:cubicBezTo>
                        <a:cubicBezTo>
                          <a:pt x="879419" y="734129"/>
                          <a:pt x="691310" y="755441"/>
                          <a:pt x="538963" y="751561"/>
                        </a:cubicBezTo>
                        <a:cubicBezTo>
                          <a:pt x="386616" y="747681"/>
                          <a:pt x="234461" y="742599"/>
                          <a:pt x="37751" y="751561"/>
                        </a:cubicBezTo>
                        <a:cubicBezTo>
                          <a:pt x="16476" y="749173"/>
                          <a:pt x="-3162" y="736421"/>
                          <a:pt x="0" y="713810"/>
                        </a:cubicBezTo>
                        <a:cubicBezTo>
                          <a:pt x="15586" y="533699"/>
                          <a:pt x="-12878" y="341947"/>
                          <a:pt x="0" y="3775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7E735476-EB67-6B49-A2F7-1523A990DB10}"/>
              </a:ext>
            </a:extLst>
          </p:cNvPr>
          <p:cNvSpPr/>
          <p:nvPr/>
        </p:nvSpPr>
        <p:spPr>
          <a:xfrm>
            <a:off x="576196" y="1411723"/>
            <a:ext cx="2254685" cy="504564"/>
          </a:xfrm>
          <a:prstGeom prst="roundRect">
            <a:avLst>
              <a:gd name="adj" fmla="val 5023"/>
            </a:avLst>
          </a:prstGeom>
          <a:noFill/>
          <a:ln w="6350">
            <a:solidFill>
              <a:schemeClr val="accent1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3432359896">
                  <a:custGeom>
                    <a:avLst/>
                    <a:gdLst>
                      <a:gd name="connsiteX0" fmla="*/ 0 w 2254685"/>
                      <a:gd name="connsiteY0" fmla="*/ 25344 h 504564"/>
                      <a:gd name="connsiteX1" fmla="*/ 25344 w 2254685"/>
                      <a:gd name="connsiteY1" fmla="*/ 0 h 504564"/>
                      <a:gd name="connsiteX2" fmla="*/ 576343 w 2254685"/>
                      <a:gd name="connsiteY2" fmla="*/ 0 h 504564"/>
                      <a:gd name="connsiteX3" fmla="*/ 1105303 w 2254685"/>
                      <a:gd name="connsiteY3" fmla="*/ 0 h 504564"/>
                      <a:gd name="connsiteX4" fmla="*/ 1590182 w 2254685"/>
                      <a:gd name="connsiteY4" fmla="*/ 0 h 504564"/>
                      <a:gd name="connsiteX5" fmla="*/ 2229341 w 2254685"/>
                      <a:gd name="connsiteY5" fmla="*/ 0 h 504564"/>
                      <a:gd name="connsiteX6" fmla="*/ 2254685 w 2254685"/>
                      <a:gd name="connsiteY6" fmla="*/ 25344 h 504564"/>
                      <a:gd name="connsiteX7" fmla="*/ 2254685 w 2254685"/>
                      <a:gd name="connsiteY7" fmla="*/ 479220 h 504564"/>
                      <a:gd name="connsiteX8" fmla="*/ 2229341 w 2254685"/>
                      <a:gd name="connsiteY8" fmla="*/ 504564 h 504564"/>
                      <a:gd name="connsiteX9" fmla="*/ 1678342 w 2254685"/>
                      <a:gd name="connsiteY9" fmla="*/ 504564 h 504564"/>
                      <a:gd name="connsiteX10" fmla="*/ 1127343 w 2254685"/>
                      <a:gd name="connsiteY10" fmla="*/ 504564 h 504564"/>
                      <a:gd name="connsiteX11" fmla="*/ 532263 w 2254685"/>
                      <a:gd name="connsiteY11" fmla="*/ 504564 h 504564"/>
                      <a:gd name="connsiteX12" fmla="*/ 25344 w 2254685"/>
                      <a:gd name="connsiteY12" fmla="*/ 504564 h 504564"/>
                      <a:gd name="connsiteX13" fmla="*/ 0 w 2254685"/>
                      <a:gd name="connsiteY13" fmla="*/ 479220 h 504564"/>
                      <a:gd name="connsiteX14" fmla="*/ 0 w 2254685"/>
                      <a:gd name="connsiteY14" fmla="*/ 25344 h 5045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54685" h="504564" extrusionOk="0">
                        <a:moveTo>
                          <a:pt x="0" y="25344"/>
                        </a:moveTo>
                        <a:cubicBezTo>
                          <a:pt x="1350" y="8805"/>
                          <a:pt x="11411" y="792"/>
                          <a:pt x="25344" y="0"/>
                        </a:cubicBezTo>
                        <a:cubicBezTo>
                          <a:pt x="287022" y="-17631"/>
                          <a:pt x="425063" y="-21134"/>
                          <a:pt x="576343" y="0"/>
                        </a:cubicBezTo>
                        <a:cubicBezTo>
                          <a:pt x="727623" y="21134"/>
                          <a:pt x="965430" y="4705"/>
                          <a:pt x="1105303" y="0"/>
                        </a:cubicBezTo>
                        <a:cubicBezTo>
                          <a:pt x="1245176" y="-4705"/>
                          <a:pt x="1354020" y="11574"/>
                          <a:pt x="1590182" y="0"/>
                        </a:cubicBezTo>
                        <a:cubicBezTo>
                          <a:pt x="1826344" y="-11574"/>
                          <a:pt x="2030724" y="29366"/>
                          <a:pt x="2229341" y="0"/>
                        </a:cubicBezTo>
                        <a:cubicBezTo>
                          <a:pt x="2243638" y="-2976"/>
                          <a:pt x="2252142" y="12599"/>
                          <a:pt x="2254685" y="25344"/>
                        </a:cubicBezTo>
                        <a:cubicBezTo>
                          <a:pt x="2260493" y="176785"/>
                          <a:pt x="2277375" y="372482"/>
                          <a:pt x="2254685" y="479220"/>
                        </a:cubicBezTo>
                        <a:cubicBezTo>
                          <a:pt x="2257561" y="495035"/>
                          <a:pt x="2245443" y="504790"/>
                          <a:pt x="2229341" y="504564"/>
                        </a:cubicBezTo>
                        <a:cubicBezTo>
                          <a:pt x="2113039" y="494719"/>
                          <a:pt x="1874900" y="518425"/>
                          <a:pt x="1678342" y="504564"/>
                        </a:cubicBezTo>
                        <a:cubicBezTo>
                          <a:pt x="1481784" y="490703"/>
                          <a:pt x="1362388" y="491208"/>
                          <a:pt x="1127343" y="504564"/>
                        </a:cubicBezTo>
                        <a:cubicBezTo>
                          <a:pt x="892298" y="517920"/>
                          <a:pt x="734545" y="517431"/>
                          <a:pt x="532263" y="504564"/>
                        </a:cubicBezTo>
                        <a:cubicBezTo>
                          <a:pt x="329981" y="491697"/>
                          <a:pt x="131000" y="481297"/>
                          <a:pt x="25344" y="504564"/>
                        </a:cubicBezTo>
                        <a:cubicBezTo>
                          <a:pt x="11224" y="503876"/>
                          <a:pt x="-2875" y="494820"/>
                          <a:pt x="0" y="479220"/>
                        </a:cubicBezTo>
                        <a:cubicBezTo>
                          <a:pt x="-16044" y="369649"/>
                          <a:pt x="2185" y="238636"/>
                          <a:pt x="0" y="253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BCBBB84D-11F5-D54B-8F83-E5FE564F9533}"/>
              </a:ext>
            </a:extLst>
          </p:cNvPr>
          <p:cNvSpPr/>
          <p:nvPr/>
        </p:nvSpPr>
        <p:spPr>
          <a:xfrm>
            <a:off x="576196" y="1931357"/>
            <a:ext cx="2254685" cy="1669093"/>
          </a:xfrm>
          <a:prstGeom prst="roundRect">
            <a:avLst>
              <a:gd name="adj" fmla="val 2021"/>
            </a:avLst>
          </a:prstGeom>
          <a:noFill/>
          <a:ln w="6350">
            <a:solidFill>
              <a:schemeClr val="accent1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3432359896">
                  <a:custGeom>
                    <a:avLst/>
                    <a:gdLst>
                      <a:gd name="connsiteX0" fmla="*/ 0 w 2254685"/>
                      <a:gd name="connsiteY0" fmla="*/ 83839 h 1669093"/>
                      <a:gd name="connsiteX1" fmla="*/ 83839 w 2254685"/>
                      <a:gd name="connsiteY1" fmla="*/ 0 h 1669093"/>
                      <a:gd name="connsiteX2" fmla="*/ 779508 w 2254685"/>
                      <a:gd name="connsiteY2" fmla="*/ 0 h 1669093"/>
                      <a:gd name="connsiteX3" fmla="*/ 1454307 w 2254685"/>
                      <a:gd name="connsiteY3" fmla="*/ 0 h 1669093"/>
                      <a:gd name="connsiteX4" fmla="*/ 2170846 w 2254685"/>
                      <a:gd name="connsiteY4" fmla="*/ 0 h 1669093"/>
                      <a:gd name="connsiteX5" fmla="*/ 2254685 w 2254685"/>
                      <a:gd name="connsiteY5" fmla="*/ 83839 h 1669093"/>
                      <a:gd name="connsiteX6" fmla="*/ 2254685 w 2254685"/>
                      <a:gd name="connsiteY6" fmla="*/ 554282 h 1669093"/>
                      <a:gd name="connsiteX7" fmla="*/ 2254685 w 2254685"/>
                      <a:gd name="connsiteY7" fmla="*/ 1084782 h 1669093"/>
                      <a:gd name="connsiteX8" fmla="*/ 2254685 w 2254685"/>
                      <a:gd name="connsiteY8" fmla="*/ 1585254 h 1669093"/>
                      <a:gd name="connsiteX9" fmla="*/ 2170846 w 2254685"/>
                      <a:gd name="connsiteY9" fmla="*/ 1669093 h 1669093"/>
                      <a:gd name="connsiteX10" fmla="*/ 1454307 w 2254685"/>
                      <a:gd name="connsiteY10" fmla="*/ 1669093 h 1669093"/>
                      <a:gd name="connsiteX11" fmla="*/ 716898 w 2254685"/>
                      <a:gd name="connsiteY11" fmla="*/ 1669093 h 1669093"/>
                      <a:gd name="connsiteX12" fmla="*/ 83839 w 2254685"/>
                      <a:gd name="connsiteY12" fmla="*/ 1669093 h 1669093"/>
                      <a:gd name="connsiteX13" fmla="*/ 0 w 2254685"/>
                      <a:gd name="connsiteY13" fmla="*/ 1585254 h 1669093"/>
                      <a:gd name="connsiteX14" fmla="*/ 0 w 2254685"/>
                      <a:gd name="connsiteY14" fmla="*/ 1084782 h 1669093"/>
                      <a:gd name="connsiteX15" fmla="*/ 0 w 2254685"/>
                      <a:gd name="connsiteY15" fmla="*/ 554282 h 1669093"/>
                      <a:gd name="connsiteX16" fmla="*/ 0 w 2254685"/>
                      <a:gd name="connsiteY16" fmla="*/ 83839 h 16690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2254685" h="1669093" extrusionOk="0">
                        <a:moveTo>
                          <a:pt x="0" y="83839"/>
                        </a:moveTo>
                        <a:cubicBezTo>
                          <a:pt x="1182" y="35310"/>
                          <a:pt x="38233" y="8576"/>
                          <a:pt x="83839" y="0"/>
                        </a:cubicBezTo>
                        <a:cubicBezTo>
                          <a:pt x="340535" y="3279"/>
                          <a:pt x="481753" y="-11143"/>
                          <a:pt x="779508" y="0"/>
                        </a:cubicBezTo>
                        <a:cubicBezTo>
                          <a:pt x="1077263" y="11143"/>
                          <a:pt x="1280615" y="-10193"/>
                          <a:pt x="1454307" y="0"/>
                        </a:cubicBezTo>
                        <a:cubicBezTo>
                          <a:pt x="1627999" y="10193"/>
                          <a:pt x="1897754" y="-29662"/>
                          <a:pt x="2170846" y="0"/>
                        </a:cubicBezTo>
                        <a:cubicBezTo>
                          <a:pt x="2212246" y="7983"/>
                          <a:pt x="2251847" y="33446"/>
                          <a:pt x="2254685" y="83839"/>
                        </a:cubicBezTo>
                        <a:cubicBezTo>
                          <a:pt x="2251903" y="269273"/>
                          <a:pt x="2233317" y="350853"/>
                          <a:pt x="2254685" y="554282"/>
                        </a:cubicBezTo>
                        <a:cubicBezTo>
                          <a:pt x="2276053" y="757711"/>
                          <a:pt x="2252821" y="953014"/>
                          <a:pt x="2254685" y="1084782"/>
                        </a:cubicBezTo>
                        <a:cubicBezTo>
                          <a:pt x="2256549" y="1216550"/>
                          <a:pt x="2240643" y="1379782"/>
                          <a:pt x="2254685" y="1585254"/>
                        </a:cubicBezTo>
                        <a:cubicBezTo>
                          <a:pt x="2252902" y="1629221"/>
                          <a:pt x="2223190" y="1678155"/>
                          <a:pt x="2170846" y="1669093"/>
                        </a:cubicBezTo>
                        <a:cubicBezTo>
                          <a:pt x="1999894" y="1688707"/>
                          <a:pt x="1795178" y="1699783"/>
                          <a:pt x="1454307" y="1669093"/>
                        </a:cubicBezTo>
                        <a:cubicBezTo>
                          <a:pt x="1113436" y="1638403"/>
                          <a:pt x="1061651" y="1666322"/>
                          <a:pt x="716898" y="1669093"/>
                        </a:cubicBezTo>
                        <a:cubicBezTo>
                          <a:pt x="372145" y="1671864"/>
                          <a:pt x="352280" y="1644689"/>
                          <a:pt x="83839" y="1669093"/>
                        </a:cubicBezTo>
                        <a:cubicBezTo>
                          <a:pt x="36084" y="1660960"/>
                          <a:pt x="-8761" y="1636441"/>
                          <a:pt x="0" y="1585254"/>
                        </a:cubicBezTo>
                        <a:cubicBezTo>
                          <a:pt x="15555" y="1352045"/>
                          <a:pt x="15908" y="1312208"/>
                          <a:pt x="0" y="1084782"/>
                        </a:cubicBezTo>
                        <a:cubicBezTo>
                          <a:pt x="-15908" y="857356"/>
                          <a:pt x="-5462" y="811205"/>
                          <a:pt x="0" y="554282"/>
                        </a:cubicBezTo>
                        <a:cubicBezTo>
                          <a:pt x="5462" y="297359"/>
                          <a:pt x="13622" y="234540"/>
                          <a:pt x="0" y="838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EFC99A35-41C5-D74B-8A39-1D0951A960F4}"/>
              </a:ext>
            </a:extLst>
          </p:cNvPr>
          <p:cNvSpPr/>
          <p:nvPr/>
        </p:nvSpPr>
        <p:spPr>
          <a:xfrm>
            <a:off x="56368" y="645090"/>
            <a:ext cx="455808" cy="751561"/>
          </a:xfrm>
          <a:prstGeom prst="roundRect">
            <a:avLst>
              <a:gd name="adj" fmla="val 5023"/>
            </a:avLst>
          </a:prstGeom>
          <a:noFill/>
          <a:ln w="6350">
            <a:solidFill>
              <a:schemeClr val="accent1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3432359896">
                  <a:custGeom>
                    <a:avLst/>
                    <a:gdLst>
                      <a:gd name="connsiteX0" fmla="*/ 0 w 2254685"/>
                      <a:gd name="connsiteY0" fmla="*/ 37751 h 751561"/>
                      <a:gd name="connsiteX1" fmla="*/ 37751 w 2254685"/>
                      <a:gd name="connsiteY1" fmla="*/ 0 h 751561"/>
                      <a:gd name="connsiteX2" fmla="*/ 582547 w 2254685"/>
                      <a:gd name="connsiteY2" fmla="*/ 0 h 751561"/>
                      <a:gd name="connsiteX3" fmla="*/ 1105551 w 2254685"/>
                      <a:gd name="connsiteY3" fmla="*/ 0 h 751561"/>
                      <a:gd name="connsiteX4" fmla="*/ 1584971 w 2254685"/>
                      <a:gd name="connsiteY4" fmla="*/ 0 h 751561"/>
                      <a:gd name="connsiteX5" fmla="*/ 2216934 w 2254685"/>
                      <a:gd name="connsiteY5" fmla="*/ 0 h 751561"/>
                      <a:gd name="connsiteX6" fmla="*/ 2254685 w 2254685"/>
                      <a:gd name="connsiteY6" fmla="*/ 37751 h 751561"/>
                      <a:gd name="connsiteX7" fmla="*/ 2254685 w 2254685"/>
                      <a:gd name="connsiteY7" fmla="*/ 713810 h 751561"/>
                      <a:gd name="connsiteX8" fmla="*/ 2216934 w 2254685"/>
                      <a:gd name="connsiteY8" fmla="*/ 751561 h 751561"/>
                      <a:gd name="connsiteX9" fmla="*/ 1672138 w 2254685"/>
                      <a:gd name="connsiteY9" fmla="*/ 751561 h 751561"/>
                      <a:gd name="connsiteX10" fmla="*/ 1127343 w 2254685"/>
                      <a:gd name="connsiteY10" fmla="*/ 751561 h 751561"/>
                      <a:gd name="connsiteX11" fmla="*/ 538963 w 2254685"/>
                      <a:gd name="connsiteY11" fmla="*/ 751561 h 751561"/>
                      <a:gd name="connsiteX12" fmla="*/ 37751 w 2254685"/>
                      <a:gd name="connsiteY12" fmla="*/ 751561 h 751561"/>
                      <a:gd name="connsiteX13" fmla="*/ 0 w 2254685"/>
                      <a:gd name="connsiteY13" fmla="*/ 713810 h 751561"/>
                      <a:gd name="connsiteX14" fmla="*/ 0 w 2254685"/>
                      <a:gd name="connsiteY14" fmla="*/ 37751 h 751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54685" h="751561" extrusionOk="0">
                        <a:moveTo>
                          <a:pt x="0" y="37751"/>
                        </a:moveTo>
                        <a:cubicBezTo>
                          <a:pt x="747" y="15495"/>
                          <a:pt x="17032" y="1599"/>
                          <a:pt x="37751" y="0"/>
                        </a:cubicBezTo>
                        <a:cubicBezTo>
                          <a:pt x="271662" y="24299"/>
                          <a:pt x="378220" y="22882"/>
                          <a:pt x="582547" y="0"/>
                        </a:cubicBezTo>
                        <a:cubicBezTo>
                          <a:pt x="786874" y="-22882"/>
                          <a:pt x="881521" y="-14198"/>
                          <a:pt x="1105551" y="0"/>
                        </a:cubicBezTo>
                        <a:cubicBezTo>
                          <a:pt x="1329581" y="14198"/>
                          <a:pt x="1470170" y="-11037"/>
                          <a:pt x="1584971" y="0"/>
                        </a:cubicBezTo>
                        <a:cubicBezTo>
                          <a:pt x="1699772" y="11037"/>
                          <a:pt x="1995933" y="-31363"/>
                          <a:pt x="2216934" y="0"/>
                        </a:cubicBezTo>
                        <a:cubicBezTo>
                          <a:pt x="2238121" y="-3349"/>
                          <a:pt x="2250224" y="19099"/>
                          <a:pt x="2254685" y="37751"/>
                        </a:cubicBezTo>
                        <a:cubicBezTo>
                          <a:pt x="2248276" y="241810"/>
                          <a:pt x="2285648" y="489158"/>
                          <a:pt x="2254685" y="713810"/>
                        </a:cubicBezTo>
                        <a:cubicBezTo>
                          <a:pt x="2258455" y="737041"/>
                          <a:pt x="2240445" y="751847"/>
                          <a:pt x="2216934" y="751561"/>
                        </a:cubicBezTo>
                        <a:cubicBezTo>
                          <a:pt x="1985692" y="755573"/>
                          <a:pt x="1905523" y="749308"/>
                          <a:pt x="1672138" y="751561"/>
                        </a:cubicBezTo>
                        <a:cubicBezTo>
                          <a:pt x="1438753" y="753814"/>
                          <a:pt x="1375267" y="768993"/>
                          <a:pt x="1127343" y="751561"/>
                        </a:cubicBezTo>
                        <a:cubicBezTo>
                          <a:pt x="879419" y="734129"/>
                          <a:pt x="691310" y="755441"/>
                          <a:pt x="538963" y="751561"/>
                        </a:cubicBezTo>
                        <a:cubicBezTo>
                          <a:pt x="386616" y="747681"/>
                          <a:pt x="234461" y="742599"/>
                          <a:pt x="37751" y="751561"/>
                        </a:cubicBezTo>
                        <a:cubicBezTo>
                          <a:pt x="16476" y="749173"/>
                          <a:pt x="-3162" y="736421"/>
                          <a:pt x="0" y="713810"/>
                        </a:cubicBezTo>
                        <a:cubicBezTo>
                          <a:pt x="15586" y="533699"/>
                          <a:pt x="-12878" y="341947"/>
                          <a:pt x="0" y="3775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bg1"/>
                </a:solidFill>
              </a:rPr>
              <a:t>聚合</a:t>
            </a:r>
            <a:endParaRPr kumimoji="1" lang="en-US" altLang="zh-CN">
              <a:solidFill>
                <a:schemeClr val="bg1"/>
              </a:solidFill>
            </a:endParaRPr>
          </a:p>
          <a:p>
            <a:pPr algn="ctr"/>
            <a:r>
              <a:rPr kumimoji="1" lang="zh-CN" altLang="en-US">
                <a:solidFill>
                  <a:schemeClr val="bg1"/>
                </a:solidFill>
              </a:rPr>
              <a:t>对象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301BE1E0-86CC-EC44-8003-5742DC2E0719}"/>
              </a:ext>
            </a:extLst>
          </p:cNvPr>
          <p:cNvSpPr/>
          <p:nvPr/>
        </p:nvSpPr>
        <p:spPr>
          <a:xfrm>
            <a:off x="56368" y="1412802"/>
            <a:ext cx="455808" cy="503486"/>
          </a:xfrm>
          <a:prstGeom prst="roundRect">
            <a:avLst>
              <a:gd name="adj" fmla="val 5023"/>
            </a:avLst>
          </a:prstGeom>
          <a:noFill/>
          <a:ln w="6350">
            <a:solidFill>
              <a:schemeClr val="accent1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3432359896">
                  <a:custGeom>
                    <a:avLst/>
                    <a:gdLst>
                      <a:gd name="connsiteX0" fmla="*/ 0 w 2254685"/>
                      <a:gd name="connsiteY0" fmla="*/ 37751 h 751561"/>
                      <a:gd name="connsiteX1" fmla="*/ 37751 w 2254685"/>
                      <a:gd name="connsiteY1" fmla="*/ 0 h 751561"/>
                      <a:gd name="connsiteX2" fmla="*/ 582547 w 2254685"/>
                      <a:gd name="connsiteY2" fmla="*/ 0 h 751561"/>
                      <a:gd name="connsiteX3" fmla="*/ 1105551 w 2254685"/>
                      <a:gd name="connsiteY3" fmla="*/ 0 h 751561"/>
                      <a:gd name="connsiteX4" fmla="*/ 1584971 w 2254685"/>
                      <a:gd name="connsiteY4" fmla="*/ 0 h 751561"/>
                      <a:gd name="connsiteX5" fmla="*/ 2216934 w 2254685"/>
                      <a:gd name="connsiteY5" fmla="*/ 0 h 751561"/>
                      <a:gd name="connsiteX6" fmla="*/ 2254685 w 2254685"/>
                      <a:gd name="connsiteY6" fmla="*/ 37751 h 751561"/>
                      <a:gd name="connsiteX7" fmla="*/ 2254685 w 2254685"/>
                      <a:gd name="connsiteY7" fmla="*/ 713810 h 751561"/>
                      <a:gd name="connsiteX8" fmla="*/ 2216934 w 2254685"/>
                      <a:gd name="connsiteY8" fmla="*/ 751561 h 751561"/>
                      <a:gd name="connsiteX9" fmla="*/ 1672138 w 2254685"/>
                      <a:gd name="connsiteY9" fmla="*/ 751561 h 751561"/>
                      <a:gd name="connsiteX10" fmla="*/ 1127343 w 2254685"/>
                      <a:gd name="connsiteY10" fmla="*/ 751561 h 751561"/>
                      <a:gd name="connsiteX11" fmla="*/ 538963 w 2254685"/>
                      <a:gd name="connsiteY11" fmla="*/ 751561 h 751561"/>
                      <a:gd name="connsiteX12" fmla="*/ 37751 w 2254685"/>
                      <a:gd name="connsiteY12" fmla="*/ 751561 h 751561"/>
                      <a:gd name="connsiteX13" fmla="*/ 0 w 2254685"/>
                      <a:gd name="connsiteY13" fmla="*/ 713810 h 751561"/>
                      <a:gd name="connsiteX14" fmla="*/ 0 w 2254685"/>
                      <a:gd name="connsiteY14" fmla="*/ 37751 h 751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54685" h="751561" extrusionOk="0">
                        <a:moveTo>
                          <a:pt x="0" y="37751"/>
                        </a:moveTo>
                        <a:cubicBezTo>
                          <a:pt x="747" y="15495"/>
                          <a:pt x="17032" y="1599"/>
                          <a:pt x="37751" y="0"/>
                        </a:cubicBezTo>
                        <a:cubicBezTo>
                          <a:pt x="271662" y="24299"/>
                          <a:pt x="378220" y="22882"/>
                          <a:pt x="582547" y="0"/>
                        </a:cubicBezTo>
                        <a:cubicBezTo>
                          <a:pt x="786874" y="-22882"/>
                          <a:pt x="881521" y="-14198"/>
                          <a:pt x="1105551" y="0"/>
                        </a:cubicBezTo>
                        <a:cubicBezTo>
                          <a:pt x="1329581" y="14198"/>
                          <a:pt x="1470170" y="-11037"/>
                          <a:pt x="1584971" y="0"/>
                        </a:cubicBezTo>
                        <a:cubicBezTo>
                          <a:pt x="1699772" y="11037"/>
                          <a:pt x="1995933" y="-31363"/>
                          <a:pt x="2216934" y="0"/>
                        </a:cubicBezTo>
                        <a:cubicBezTo>
                          <a:pt x="2238121" y="-3349"/>
                          <a:pt x="2250224" y="19099"/>
                          <a:pt x="2254685" y="37751"/>
                        </a:cubicBezTo>
                        <a:cubicBezTo>
                          <a:pt x="2248276" y="241810"/>
                          <a:pt x="2285648" y="489158"/>
                          <a:pt x="2254685" y="713810"/>
                        </a:cubicBezTo>
                        <a:cubicBezTo>
                          <a:pt x="2258455" y="737041"/>
                          <a:pt x="2240445" y="751847"/>
                          <a:pt x="2216934" y="751561"/>
                        </a:cubicBezTo>
                        <a:cubicBezTo>
                          <a:pt x="1985692" y="755573"/>
                          <a:pt x="1905523" y="749308"/>
                          <a:pt x="1672138" y="751561"/>
                        </a:cubicBezTo>
                        <a:cubicBezTo>
                          <a:pt x="1438753" y="753814"/>
                          <a:pt x="1375267" y="768993"/>
                          <a:pt x="1127343" y="751561"/>
                        </a:cubicBezTo>
                        <a:cubicBezTo>
                          <a:pt x="879419" y="734129"/>
                          <a:pt x="691310" y="755441"/>
                          <a:pt x="538963" y="751561"/>
                        </a:cubicBezTo>
                        <a:cubicBezTo>
                          <a:pt x="386616" y="747681"/>
                          <a:pt x="234461" y="742599"/>
                          <a:pt x="37751" y="751561"/>
                        </a:cubicBezTo>
                        <a:cubicBezTo>
                          <a:pt x="16476" y="749173"/>
                          <a:pt x="-3162" y="736421"/>
                          <a:pt x="0" y="713810"/>
                        </a:cubicBezTo>
                        <a:cubicBezTo>
                          <a:pt x="15586" y="533699"/>
                          <a:pt x="-12878" y="341947"/>
                          <a:pt x="0" y="3775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bg1"/>
                </a:solidFill>
              </a:rPr>
              <a:t>数据</a:t>
            </a:r>
            <a:endParaRPr kumimoji="1" lang="en-US" altLang="zh-CN">
              <a:solidFill>
                <a:schemeClr val="bg1"/>
              </a:solidFill>
            </a:endParaRPr>
          </a:p>
          <a:p>
            <a:pPr algn="ctr"/>
            <a:r>
              <a:rPr kumimoji="1" lang="zh-CN" altLang="en-US">
                <a:solidFill>
                  <a:schemeClr val="bg1"/>
                </a:solidFill>
              </a:rPr>
              <a:t>仓储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E869C7CC-65C0-4842-A28A-1DCD0CDFD6E9}"/>
              </a:ext>
            </a:extLst>
          </p:cNvPr>
          <p:cNvSpPr/>
          <p:nvPr/>
        </p:nvSpPr>
        <p:spPr>
          <a:xfrm>
            <a:off x="56368" y="1931356"/>
            <a:ext cx="455808" cy="1669093"/>
          </a:xfrm>
          <a:prstGeom prst="roundRect">
            <a:avLst>
              <a:gd name="adj" fmla="val 5023"/>
            </a:avLst>
          </a:prstGeom>
          <a:noFill/>
          <a:ln w="6350">
            <a:solidFill>
              <a:schemeClr val="accent1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3432359896">
                  <a:custGeom>
                    <a:avLst/>
                    <a:gdLst>
                      <a:gd name="connsiteX0" fmla="*/ 0 w 2254685"/>
                      <a:gd name="connsiteY0" fmla="*/ 37751 h 751561"/>
                      <a:gd name="connsiteX1" fmla="*/ 37751 w 2254685"/>
                      <a:gd name="connsiteY1" fmla="*/ 0 h 751561"/>
                      <a:gd name="connsiteX2" fmla="*/ 582547 w 2254685"/>
                      <a:gd name="connsiteY2" fmla="*/ 0 h 751561"/>
                      <a:gd name="connsiteX3" fmla="*/ 1105551 w 2254685"/>
                      <a:gd name="connsiteY3" fmla="*/ 0 h 751561"/>
                      <a:gd name="connsiteX4" fmla="*/ 1584971 w 2254685"/>
                      <a:gd name="connsiteY4" fmla="*/ 0 h 751561"/>
                      <a:gd name="connsiteX5" fmla="*/ 2216934 w 2254685"/>
                      <a:gd name="connsiteY5" fmla="*/ 0 h 751561"/>
                      <a:gd name="connsiteX6" fmla="*/ 2254685 w 2254685"/>
                      <a:gd name="connsiteY6" fmla="*/ 37751 h 751561"/>
                      <a:gd name="connsiteX7" fmla="*/ 2254685 w 2254685"/>
                      <a:gd name="connsiteY7" fmla="*/ 713810 h 751561"/>
                      <a:gd name="connsiteX8" fmla="*/ 2216934 w 2254685"/>
                      <a:gd name="connsiteY8" fmla="*/ 751561 h 751561"/>
                      <a:gd name="connsiteX9" fmla="*/ 1672138 w 2254685"/>
                      <a:gd name="connsiteY9" fmla="*/ 751561 h 751561"/>
                      <a:gd name="connsiteX10" fmla="*/ 1127343 w 2254685"/>
                      <a:gd name="connsiteY10" fmla="*/ 751561 h 751561"/>
                      <a:gd name="connsiteX11" fmla="*/ 538963 w 2254685"/>
                      <a:gd name="connsiteY11" fmla="*/ 751561 h 751561"/>
                      <a:gd name="connsiteX12" fmla="*/ 37751 w 2254685"/>
                      <a:gd name="connsiteY12" fmla="*/ 751561 h 751561"/>
                      <a:gd name="connsiteX13" fmla="*/ 0 w 2254685"/>
                      <a:gd name="connsiteY13" fmla="*/ 713810 h 751561"/>
                      <a:gd name="connsiteX14" fmla="*/ 0 w 2254685"/>
                      <a:gd name="connsiteY14" fmla="*/ 37751 h 751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254685" h="751561" extrusionOk="0">
                        <a:moveTo>
                          <a:pt x="0" y="37751"/>
                        </a:moveTo>
                        <a:cubicBezTo>
                          <a:pt x="747" y="15495"/>
                          <a:pt x="17032" y="1599"/>
                          <a:pt x="37751" y="0"/>
                        </a:cubicBezTo>
                        <a:cubicBezTo>
                          <a:pt x="271662" y="24299"/>
                          <a:pt x="378220" y="22882"/>
                          <a:pt x="582547" y="0"/>
                        </a:cubicBezTo>
                        <a:cubicBezTo>
                          <a:pt x="786874" y="-22882"/>
                          <a:pt x="881521" y="-14198"/>
                          <a:pt x="1105551" y="0"/>
                        </a:cubicBezTo>
                        <a:cubicBezTo>
                          <a:pt x="1329581" y="14198"/>
                          <a:pt x="1470170" y="-11037"/>
                          <a:pt x="1584971" y="0"/>
                        </a:cubicBezTo>
                        <a:cubicBezTo>
                          <a:pt x="1699772" y="11037"/>
                          <a:pt x="1995933" y="-31363"/>
                          <a:pt x="2216934" y="0"/>
                        </a:cubicBezTo>
                        <a:cubicBezTo>
                          <a:pt x="2238121" y="-3349"/>
                          <a:pt x="2250224" y="19099"/>
                          <a:pt x="2254685" y="37751"/>
                        </a:cubicBezTo>
                        <a:cubicBezTo>
                          <a:pt x="2248276" y="241810"/>
                          <a:pt x="2285648" y="489158"/>
                          <a:pt x="2254685" y="713810"/>
                        </a:cubicBezTo>
                        <a:cubicBezTo>
                          <a:pt x="2258455" y="737041"/>
                          <a:pt x="2240445" y="751847"/>
                          <a:pt x="2216934" y="751561"/>
                        </a:cubicBezTo>
                        <a:cubicBezTo>
                          <a:pt x="1985692" y="755573"/>
                          <a:pt x="1905523" y="749308"/>
                          <a:pt x="1672138" y="751561"/>
                        </a:cubicBezTo>
                        <a:cubicBezTo>
                          <a:pt x="1438753" y="753814"/>
                          <a:pt x="1375267" y="768993"/>
                          <a:pt x="1127343" y="751561"/>
                        </a:cubicBezTo>
                        <a:cubicBezTo>
                          <a:pt x="879419" y="734129"/>
                          <a:pt x="691310" y="755441"/>
                          <a:pt x="538963" y="751561"/>
                        </a:cubicBezTo>
                        <a:cubicBezTo>
                          <a:pt x="386616" y="747681"/>
                          <a:pt x="234461" y="742599"/>
                          <a:pt x="37751" y="751561"/>
                        </a:cubicBezTo>
                        <a:cubicBezTo>
                          <a:pt x="16476" y="749173"/>
                          <a:pt x="-3162" y="736421"/>
                          <a:pt x="0" y="713810"/>
                        </a:cubicBezTo>
                        <a:cubicBezTo>
                          <a:pt x="15586" y="533699"/>
                          <a:pt x="-12878" y="341947"/>
                          <a:pt x="0" y="3775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bg1"/>
                </a:solidFill>
              </a:rPr>
              <a:t>领域</a:t>
            </a:r>
            <a:endParaRPr kumimoji="1" lang="en-US" altLang="zh-CN">
              <a:solidFill>
                <a:schemeClr val="bg1"/>
              </a:solidFill>
            </a:endParaRPr>
          </a:p>
          <a:p>
            <a:pPr algn="ctr"/>
            <a:r>
              <a:rPr kumimoji="1" lang="zh-CN" altLang="en-US">
                <a:solidFill>
                  <a:schemeClr val="bg1"/>
                </a:solidFill>
              </a:rPr>
              <a:t>服务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E917708D-A167-394C-B931-97D136D2A078}"/>
              </a:ext>
            </a:extLst>
          </p:cNvPr>
          <p:cNvSpPr/>
          <p:nvPr/>
        </p:nvSpPr>
        <p:spPr>
          <a:xfrm>
            <a:off x="697628" y="2041744"/>
            <a:ext cx="2011820" cy="776612"/>
          </a:xfrm>
          <a:prstGeom prst="roundRect">
            <a:avLst>
              <a:gd name="adj" fmla="val 5908"/>
            </a:avLst>
          </a:prstGeom>
          <a:noFill/>
          <a:ln w="3175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2769CA50-34B8-264C-8D08-286DA676179F}"/>
              </a:ext>
            </a:extLst>
          </p:cNvPr>
          <p:cNvSpPr/>
          <p:nvPr/>
        </p:nvSpPr>
        <p:spPr>
          <a:xfrm>
            <a:off x="697628" y="2861481"/>
            <a:ext cx="2011820" cy="715630"/>
          </a:xfrm>
          <a:prstGeom prst="roundRect">
            <a:avLst>
              <a:gd name="adj" fmla="val 5908"/>
            </a:avLst>
          </a:prstGeom>
          <a:noFill/>
          <a:ln w="3175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9A01937-64D4-9647-8160-8AE2204E054A}"/>
              </a:ext>
            </a:extLst>
          </p:cNvPr>
          <p:cNvSpPr txBox="1"/>
          <p:nvPr/>
        </p:nvSpPr>
        <p:spPr>
          <a:xfrm>
            <a:off x="2952313" y="2310626"/>
            <a:ext cx="914400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抽奖策略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3EF78C1-E33F-5D40-BEB3-B9DD01C81E9A}"/>
              </a:ext>
            </a:extLst>
          </p:cNvPr>
          <p:cNvSpPr txBox="1"/>
          <p:nvPr/>
        </p:nvSpPr>
        <p:spPr>
          <a:xfrm>
            <a:off x="2952313" y="3099872"/>
            <a:ext cx="914400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策略包装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834006C8-3836-2A4E-A930-ABEA6D016312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2709448" y="2430050"/>
            <a:ext cx="24286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597E4063-2C76-9649-807A-22CF489C500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709448" y="3219296"/>
            <a:ext cx="24286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59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7FAE3C06-24E7-604F-A056-687FA71B9426}"/>
              </a:ext>
            </a:extLst>
          </p:cNvPr>
          <p:cNvSpPr/>
          <p:nvPr/>
        </p:nvSpPr>
        <p:spPr>
          <a:xfrm>
            <a:off x="285319" y="1385351"/>
            <a:ext cx="436574" cy="354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0.2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584CF0E4-FF24-D04C-A43E-EDF90A943615}"/>
              </a:ext>
            </a:extLst>
          </p:cNvPr>
          <p:cNvSpPr/>
          <p:nvPr/>
        </p:nvSpPr>
        <p:spPr>
          <a:xfrm>
            <a:off x="285319" y="2005300"/>
            <a:ext cx="436574" cy="354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0.3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C8E68C23-6FC2-A04D-933D-AB0AE90A4114}"/>
              </a:ext>
            </a:extLst>
          </p:cNvPr>
          <p:cNvSpPr/>
          <p:nvPr/>
        </p:nvSpPr>
        <p:spPr>
          <a:xfrm>
            <a:off x="285319" y="2840744"/>
            <a:ext cx="436575" cy="354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0.5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3E86E620-34F9-C849-95E5-F2751E534A2C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03606" y="1739423"/>
            <a:ext cx="0" cy="26587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A6F02C7A-1991-3C4C-8CD0-F50C4FB748B9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03606" y="2359372"/>
            <a:ext cx="1" cy="48137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3BE8A39D-BBF9-AB48-877C-6CD27EBB95ED}"/>
              </a:ext>
            </a:extLst>
          </p:cNvPr>
          <p:cNvSpPr/>
          <p:nvPr/>
        </p:nvSpPr>
        <p:spPr>
          <a:xfrm>
            <a:off x="285319" y="898341"/>
            <a:ext cx="436574" cy="354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8A19A674-56E4-E543-8720-55F6DB2A3FE4}"/>
              </a:ext>
            </a:extLst>
          </p:cNvPr>
          <p:cNvCxnSpPr>
            <a:cxnSpLocks/>
            <a:stCxn id="23" idx="2"/>
            <a:endCxn id="3" idx="0"/>
          </p:cNvCxnSpPr>
          <p:nvPr/>
        </p:nvCxnSpPr>
        <p:spPr>
          <a:xfrm>
            <a:off x="503606" y="1252413"/>
            <a:ext cx="0" cy="13293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2B677204-8459-FD4E-8A73-3839C2DBF708}"/>
              </a:ext>
            </a:extLst>
          </p:cNvPr>
          <p:cNvSpPr/>
          <p:nvPr/>
        </p:nvSpPr>
        <p:spPr>
          <a:xfrm>
            <a:off x="2190146" y="1385351"/>
            <a:ext cx="436574" cy="35407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0.2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F0176A42-A62D-BF45-9C46-8966A3D14176}"/>
              </a:ext>
            </a:extLst>
          </p:cNvPr>
          <p:cNvSpPr/>
          <p:nvPr/>
        </p:nvSpPr>
        <p:spPr>
          <a:xfrm>
            <a:off x="2190146" y="2005300"/>
            <a:ext cx="436574" cy="354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0.5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C3BE10F6-83D4-3F4B-964A-DA17733F6209}"/>
              </a:ext>
            </a:extLst>
          </p:cNvPr>
          <p:cNvSpPr/>
          <p:nvPr/>
        </p:nvSpPr>
        <p:spPr>
          <a:xfrm>
            <a:off x="2190146" y="2840744"/>
            <a:ext cx="436575" cy="35407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1.0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B2FC722-7C8D-F943-81F2-986F343C4C89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2408433" y="1739423"/>
            <a:ext cx="0" cy="26587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3A8A8C51-8101-274D-A10B-0BA9E0DBBE7B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2408433" y="2359372"/>
            <a:ext cx="1" cy="48137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EFF18C08-CB5C-4B40-A131-EDE70F22530A}"/>
              </a:ext>
            </a:extLst>
          </p:cNvPr>
          <p:cNvSpPr/>
          <p:nvPr/>
        </p:nvSpPr>
        <p:spPr>
          <a:xfrm>
            <a:off x="2190146" y="898341"/>
            <a:ext cx="436574" cy="35407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6D3D9E1B-1823-FA4F-B65F-BDE62969F4CB}"/>
              </a:ext>
            </a:extLst>
          </p:cNvPr>
          <p:cNvCxnSpPr>
            <a:cxnSpLocks/>
            <a:stCxn id="33" idx="2"/>
            <a:endCxn id="28" idx="0"/>
          </p:cNvCxnSpPr>
          <p:nvPr/>
        </p:nvCxnSpPr>
        <p:spPr>
          <a:xfrm>
            <a:off x="2408433" y="1252413"/>
            <a:ext cx="0" cy="13293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354BE8D4-40F4-B34A-B038-C7AD41083581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721893" y="1562387"/>
            <a:ext cx="1468253" cy="619949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A6F1757-59AB-D94B-8153-5B45DC4031A0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>
            <a:off x="721893" y="2182336"/>
            <a:ext cx="146825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E397FB47-4EC2-084B-B6CF-3C1867694E5A}"/>
              </a:ext>
            </a:extLst>
          </p:cNvPr>
          <p:cNvCxnSpPr>
            <a:cxnSpLocks/>
            <a:stCxn id="9" idx="3"/>
            <a:endCxn id="30" idx="1"/>
          </p:cNvCxnSpPr>
          <p:nvPr/>
        </p:nvCxnSpPr>
        <p:spPr>
          <a:xfrm>
            <a:off x="721894" y="3017780"/>
            <a:ext cx="1468252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>
            <a:extLst>
              <a:ext uri="{FF2B5EF4-FFF2-40B4-BE49-F238E27FC236}">
                <a16:creationId xmlns:a16="http://schemas.microsoft.com/office/drawing/2014/main" id="{D2C51174-8A6D-0C49-84E1-F2F3F74F7A42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>
            <a:off x="721893" y="2182336"/>
            <a:ext cx="1468253" cy="835444"/>
          </a:xfrm>
          <a:prstGeom prst="curvedConnector3">
            <a:avLst>
              <a:gd name="adj1" fmla="val 43913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>
            <a:extLst>
              <a:ext uri="{FF2B5EF4-FFF2-40B4-BE49-F238E27FC236}">
                <a16:creationId xmlns:a16="http://schemas.microsoft.com/office/drawing/2014/main" id="{F8F35B96-C28A-0F4E-AEB8-2411C5251ACB}"/>
              </a:ext>
            </a:extLst>
          </p:cNvPr>
          <p:cNvCxnSpPr>
            <a:cxnSpLocks/>
            <a:stCxn id="3" idx="3"/>
            <a:endCxn id="30" idx="1"/>
          </p:cNvCxnSpPr>
          <p:nvPr/>
        </p:nvCxnSpPr>
        <p:spPr>
          <a:xfrm>
            <a:off x="721893" y="1562387"/>
            <a:ext cx="1468253" cy="1455393"/>
          </a:xfrm>
          <a:prstGeom prst="curvedConnector3">
            <a:avLst>
              <a:gd name="adj1" fmla="val 27524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65D92199-E166-DE4C-A570-C1B042213C45}"/>
              </a:ext>
            </a:extLst>
          </p:cNvPr>
          <p:cNvSpPr txBox="1"/>
          <p:nvPr/>
        </p:nvSpPr>
        <p:spPr>
          <a:xfrm>
            <a:off x="1255121" y="2170659"/>
            <a:ext cx="914400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∑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0.2</a:t>
            </a:r>
            <a:r>
              <a:rPr kumimoji="1" lang="zh-CN" altLang="en-US"/>
              <a:t> </a:t>
            </a:r>
            <a:r>
              <a:rPr kumimoji="1" lang="en-US" altLang="zh-CN"/>
              <a:t>+</a:t>
            </a:r>
            <a:r>
              <a:rPr kumimoji="1" lang="zh-CN" altLang="en-US"/>
              <a:t> </a:t>
            </a:r>
            <a:r>
              <a:rPr kumimoji="1" lang="en-US" altLang="zh-CN"/>
              <a:t>0.3</a:t>
            </a:r>
            <a:endParaRPr kumimoji="1"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66917B6-B227-AB44-B47F-E604EC739A3C}"/>
              </a:ext>
            </a:extLst>
          </p:cNvPr>
          <p:cNvSpPr txBox="1"/>
          <p:nvPr/>
        </p:nvSpPr>
        <p:spPr>
          <a:xfrm>
            <a:off x="853668" y="3041889"/>
            <a:ext cx="1387642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∑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0.2</a:t>
            </a:r>
            <a:r>
              <a:rPr kumimoji="1" lang="zh-CN" altLang="en-US"/>
              <a:t> </a:t>
            </a:r>
            <a:r>
              <a:rPr kumimoji="1" lang="en-US" altLang="zh-CN"/>
              <a:t>+</a:t>
            </a:r>
            <a:r>
              <a:rPr kumimoji="1" lang="zh-CN" altLang="en-US"/>
              <a:t> </a:t>
            </a:r>
            <a:r>
              <a:rPr kumimoji="1" lang="en-US" altLang="zh-CN"/>
              <a:t>0.3</a:t>
            </a:r>
            <a:r>
              <a:rPr kumimoji="1" lang="zh-CN" altLang="en-US"/>
              <a:t> </a:t>
            </a:r>
            <a:r>
              <a:rPr kumimoji="1" lang="en-US" altLang="zh-CN"/>
              <a:t>+</a:t>
            </a:r>
            <a:r>
              <a:rPr kumimoji="1" lang="zh-CN" altLang="en-US"/>
              <a:t> </a:t>
            </a:r>
            <a:r>
              <a:rPr kumimoji="1" lang="en-US" altLang="zh-CN"/>
              <a:t>0.5</a:t>
            </a:r>
            <a:endParaRPr kumimoji="1" lang="zh-CN" altLang="en-US"/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AFF41015-3B05-D642-8B83-99093A7E6927}"/>
              </a:ext>
            </a:extLst>
          </p:cNvPr>
          <p:cNvSpPr/>
          <p:nvPr/>
        </p:nvSpPr>
        <p:spPr>
          <a:xfrm>
            <a:off x="2988814" y="445725"/>
            <a:ext cx="436574" cy="35407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0.7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80" name="曲线连接符 79">
            <a:extLst>
              <a:ext uri="{FF2B5EF4-FFF2-40B4-BE49-F238E27FC236}">
                <a16:creationId xmlns:a16="http://schemas.microsoft.com/office/drawing/2014/main" id="{F885D625-B643-AD4E-BA74-4AA05B2D617E}"/>
              </a:ext>
            </a:extLst>
          </p:cNvPr>
          <p:cNvCxnSpPr>
            <a:cxnSpLocks/>
            <a:stCxn id="71" idx="2"/>
            <a:endCxn id="83" idx="6"/>
          </p:cNvCxnSpPr>
          <p:nvPr/>
        </p:nvCxnSpPr>
        <p:spPr>
          <a:xfrm rot="5400000">
            <a:off x="1939985" y="1265495"/>
            <a:ext cx="1732814" cy="801419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45340A8B-BDD4-D449-AAF6-00C361DF9BC0}"/>
              </a:ext>
            </a:extLst>
          </p:cNvPr>
          <p:cNvSpPr/>
          <p:nvPr/>
        </p:nvSpPr>
        <p:spPr>
          <a:xfrm>
            <a:off x="2180520" y="2420030"/>
            <a:ext cx="225162" cy="2251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50251605-18A0-5248-8A89-D59A7A176878}"/>
              </a:ext>
            </a:extLst>
          </p:cNvPr>
          <p:cNvSpPr txBox="1"/>
          <p:nvPr/>
        </p:nvSpPr>
        <p:spPr>
          <a:xfrm>
            <a:off x="2581572" y="2350054"/>
            <a:ext cx="914400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rgbClr val="C00000"/>
                </a:solidFill>
              </a:rPr>
              <a:t>中奖</a:t>
            </a:r>
          </a:p>
        </p:txBody>
      </p:sp>
      <p:cxnSp>
        <p:nvCxnSpPr>
          <p:cNvPr id="86" name="曲线连接符 85">
            <a:extLst>
              <a:ext uri="{FF2B5EF4-FFF2-40B4-BE49-F238E27FC236}">
                <a16:creationId xmlns:a16="http://schemas.microsoft.com/office/drawing/2014/main" id="{9C3E285C-0447-7340-9794-0364876A54E8}"/>
              </a:ext>
            </a:extLst>
          </p:cNvPr>
          <p:cNvCxnSpPr>
            <a:cxnSpLocks/>
            <a:stCxn id="71" idx="2"/>
            <a:endCxn id="33" idx="3"/>
          </p:cNvCxnSpPr>
          <p:nvPr/>
        </p:nvCxnSpPr>
        <p:spPr>
          <a:xfrm rot="5400000">
            <a:off x="2779121" y="647397"/>
            <a:ext cx="275580" cy="580381"/>
          </a:xfrm>
          <a:prstGeom prst="curvedConnector2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曲线连接符 90">
            <a:extLst>
              <a:ext uri="{FF2B5EF4-FFF2-40B4-BE49-F238E27FC236}">
                <a16:creationId xmlns:a16="http://schemas.microsoft.com/office/drawing/2014/main" id="{08AE9FA6-E0A1-2C49-93A1-209ACB69B9DA}"/>
              </a:ext>
            </a:extLst>
          </p:cNvPr>
          <p:cNvCxnSpPr>
            <a:cxnSpLocks/>
            <a:stCxn id="71" idx="2"/>
            <a:endCxn id="28" idx="3"/>
          </p:cNvCxnSpPr>
          <p:nvPr/>
        </p:nvCxnSpPr>
        <p:spPr>
          <a:xfrm rot="5400000">
            <a:off x="2535616" y="890902"/>
            <a:ext cx="762590" cy="580381"/>
          </a:xfrm>
          <a:prstGeom prst="curvedConnector2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32BBD91E-0EA4-5342-A662-0521A04117BC}"/>
              </a:ext>
            </a:extLst>
          </p:cNvPr>
          <p:cNvSpPr txBox="1"/>
          <p:nvPr/>
        </p:nvSpPr>
        <p:spPr>
          <a:xfrm>
            <a:off x="3018277" y="834535"/>
            <a:ext cx="477695" cy="13782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/>
              <a:t>循环匹配范围值</a:t>
            </a:r>
          </a:p>
          <a:p>
            <a:endParaRPr kumimoji="1"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46C2BCA3-5CC9-924F-8F57-C965D554C046}"/>
              </a:ext>
            </a:extLst>
          </p:cNvPr>
          <p:cNvSpPr txBox="1"/>
          <p:nvPr/>
        </p:nvSpPr>
        <p:spPr>
          <a:xfrm>
            <a:off x="2865833" y="214372"/>
            <a:ext cx="682536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/>
              <a:t>概率值</a:t>
            </a:r>
          </a:p>
        </p:txBody>
      </p:sp>
    </p:spTree>
    <p:extLst>
      <p:ext uri="{BB962C8B-B14F-4D97-AF65-F5344CB8AC3E}">
        <p14:creationId xmlns:p14="http://schemas.microsoft.com/office/powerpoint/2010/main" val="323444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4CDBC5D-6C84-1C4C-8942-34063F719411}"/>
              </a:ext>
            </a:extLst>
          </p:cNvPr>
          <p:cNvSpPr/>
          <p:nvPr/>
        </p:nvSpPr>
        <p:spPr>
          <a:xfrm>
            <a:off x="-1" y="-1"/>
            <a:ext cx="5040313" cy="3600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1545138-0B0B-2047-A4B1-35085E9308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6963" y="1647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33FDAD-041F-A644-9737-2808F236B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5040313" cy="2139333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C06EB952-4AE2-0D40-94E8-5EEB3B0387F5}"/>
              </a:ext>
            </a:extLst>
          </p:cNvPr>
          <p:cNvCxnSpPr>
            <a:cxnSpLocks/>
          </p:cNvCxnSpPr>
          <p:nvPr/>
        </p:nvCxnSpPr>
        <p:spPr>
          <a:xfrm flipV="1">
            <a:off x="156575" y="2630466"/>
            <a:ext cx="4528159" cy="1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740ED648-044E-B642-BF3C-5021A6489B61}"/>
              </a:ext>
            </a:extLst>
          </p:cNvPr>
          <p:cNvSpPr/>
          <p:nvPr/>
        </p:nvSpPr>
        <p:spPr>
          <a:xfrm>
            <a:off x="407095" y="2567835"/>
            <a:ext cx="125262" cy="1252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D58C59B-5C91-524A-8CE9-6A7008EA8F48}"/>
              </a:ext>
            </a:extLst>
          </p:cNvPr>
          <p:cNvSpPr/>
          <p:nvPr/>
        </p:nvSpPr>
        <p:spPr>
          <a:xfrm>
            <a:off x="1692825" y="2567835"/>
            <a:ext cx="125262" cy="1252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586F2C3-8B3A-3540-81C5-6B602933D5F6}"/>
              </a:ext>
            </a:extLst>
          </p:cNvPr>
          <p:cNvSpPr/>
          <p:nvPr/>
        </p:nvSpPr>
        <p:spPr>
          <a:xfrm>
            <a:off x="2978555" y="2567835"/>
            <a:ext cx="125262" cy="1252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AD0AAF8-8341-4941-B55A-366D2EDE05EA}"/>
              </a:ext>
            </a:extLst>
          </p:cNvPr>
          <p:cNvSpPr/>
          <p:nvPr/>
        </p:nvSpPr>
        <p:spPr>
          <a:xfrm>
            <a:off x="4264285" y="2569265"/>
            <a:ext cx="125262" cy="12526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33ADC58-CF8D-7342-93B4-AC4098275F74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469726" y="2693097"/>
            <a:ext cx="0" cy="46346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4A9D5DB-2B4D-944C-AAA6-9F031EB4F171}"/>
              </a:ext>
            </a:extLst>
          </p:cNvPr>
          <p:cNvSpPr txBox="1"/>
          <p:nvPr/>
        </p:nvSpPr>
        <p:spPr>
          <a:xfrm>
            <a:off x="469725" y="2951646"/>
            <a:ext cx="914400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为什么搞项目？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D3FE5359-35BF-B846-9D22-AAB935C2F0A4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1755456" y="2693097"/>
            <a:ext cx="0" cy="463462"/>
          </a:xfrm>
          <a:prstGeom prst="straightConnector1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BEFD2DC5-60F0-794E-BC44-E8C401195116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3041186" y="2693097"/>
            <a:ext cx="0" cy="463462"/>
          </a:xfrm>
          <a:prstGeom prst="straightConnector1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562CDB6-58ED-D943-A666-1615174AAFA6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4326916" y="2694527"/>
            <a:ext cx="0" cy="462032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83D644E-A16E-2942-969A-52D434C86BB2}"/>
              </a:ext>
            </a:extLst>
          </p:cNvPr>
          <p:cNvSpPr txBox="1"/>
          <p:nvPr/>
        </p:nvSpPr>
        <p:spPr>
          <a:xfrm>
            <a:off x="1755454" y="2951646"/>
            <a:ext cx="914400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rgbClr val="00B050"/>
                </a:solidFill>
              </a:rPr>
              <a:t>是什么样项目？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FE66B44-EEC6-5B46-974E-4F8E48ECEA7E}"/>
              </a:ext>
            </a:extLst>
          </p:cNvPr>
          <p:cNvSpPr txBox="1"/>
          <p:nvPr/>
        </p:nvSpPr>
        <p:spPr>
          <a:xfrm>
            <a:off x="3041183" y="2945383"/>
            <a:ext cx="914400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rgbClr val="FFC000"/>
                </a:solidFill>
              </a:rPr>
              <a:t>要怎么学项目？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3CB8A8E-1B5D-9446-ACFA-BFD44B7A6406}"/>
              </a:ext>
            </a:extLst>
          </p:cNvPr>
          <p:cNvSpPr txBox="1"/>
          <p:nvPr/>
        </p:nvSpPr>
        <p:spPr>
          <a:xfrm>
            <a:off x="4331761" y="2951646"/>
            <a:ext cx="914400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rgbClr val="C00000"/>
                </a:solidFill>
              </a:rPr>
              <a:t>收获？</a:t>
            </a:r>
          </a:p>
        </p:txBody>
      </p:sp>
    </p:spTree>
    <p:extLst>
      <p:ext uri="{BB962C8B-B14F-4D97-AF65-F5344CB8AC3E}">
        <p14:creationId xmlns:p14="http://schemas.microsoft.com/office/powerpoint/2010/main" val="125984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F4CCF9E5-8E53-8146-BFA0-EBD1C6ECE0F6}"/>
              </a:ext>
            </a:extLst>
          </p:cNvPr>
          <p:cNvSpPr/>
          <p:nvPr/>
        </p:nvSpPr>
        <p:spPr>
          <a:xfrm>
            <a:off x="1763905" y="55606"/>
            <a:ext cx="1658274" cy="339810"/>
          </a:xfrm>
          <a:prstGeom prst="roundRect">
            <a:avLst>
              <a:gd name="adj" fmla="val 7576"/>
            </a:avLst>
          </a:prstGeom>
          <a:pattFill prst="wdDnDiag">
            <a:fgClr>
              <a:srgbClr val="FFC000"/>
            </a:fgClr>
            <a:bgClr>
              <a:schemeClr val="bg1"/>
            </a:bgClr>
          </a:patt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>
                <a:solidFill>
                  <a:schemeClr val="tx1"/>
                </a:solidFill>
              </a:rPr>
              <a:t>lottery-application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9896FA02-77BA-0C45-8A48-531FD9BA6829}"/>
              </a:ext>
            </a:extLst>
          </p:cNvPr>
          <p:cNvSpPr/>
          <p:nvPr/>
        </p:nvSpPr>
        <p:spPr>
          <a:xfrm>
            <a:off x="1763903" y="668812"/>
            <a:ext cx="1034880" cy="339810"/>
          </a:xfrm>
          <a:prstGeom prst="roundRect">
            <a:avLst>
              <a:gd name="adj" fmla="val 7576"/>
            </a:avLst>
          </a:prstGeom>
          <a:pattFill prst="wdDnDiag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>
                <a:solidFill>
                  <a:schemeClr val="tx1"/>
                </a:solidFill>
              </a:rPr>
              <a:t>lottery-common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454B62B0-1EC7-4B41-B458-EC148EA6A3E8}"/>
              </a:ext>
            </a:extLst>
          </p:cNvPr>
          <p:cNvSpPr/>
          <p:nvPr/>
        </p:nvSpPr>
        <p:spPr>
          <a:xfrm>
            <a:off x="1763904" y="1282018"/>
            <a:ext cx="1424118" cy="339810"/>
          </a:xfrm>
          <a:prstGeom prst="roundRect">
            <a:avLst>
              <a:gd name="adj" fmla="val 7576"/>
            </a:avLst>
          </a:prstGeom>
          <a:pattFill prst="wd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>
                <a:solidFill>
                  <a:schemeClr val="tx1"/>
                </a:solidFill>
              </a:rPr>
              <a:t>lottery-domain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3CF05AC-6FB7-7745-A1D2-F9CE8158CAED}"/>
              </a:ext>
            </a:extLst>
          </p:cNvPr>
          <p:cNvSpPr/>
          <p:nvPr/>
        </p:nvSpPr>
        <p:spPr>
          <a:xfrm>
            <a:off x="1763904" y="1895224"/>
            <a:ext cx="1424118" cy="339810"/>
          </a:xfrm>
          <a:prstGeom prst="roundRect">
            <a:avLst>
              <a:gd name="adj" fmla="val 7576"/>
            </a:avLst>
          </a:prstGeom>
          <a:pattFill prst="wdDnDiag">
            <a:fgClr>
              <a:srgbClr val="FF40FF"/>
            </a:fgClr>
            <a:bgClr>
              <a:schemeClr val="bg1"/>
            </a:bgClr>
          </a:pattFill>
          <a:ln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>
                <a:solidFill>
                  <a:schemeClr val="tx1"/>
                </a:solidFill>
              </a:rPr>
              <a:t>lottery-infrastructure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A0CEF5B2-E96C-8743-A0E7-6392E2482CE1}"/>
              </a:ext>
            </a:extLst>
          </p:cNvPr>
          <p:cNvSpPr/>
          <p:nvPr/>
        </p:nvSpPr>
        <p:spPr>
          <a:xfrm>
            <a:off x="1763903" y="2508430"/>
            <a:ext cx="1658274" cy="339810"/>
          </a:xfrm>
          <a:prstGeom prst="roundRect">
            <a:avLst>
              <a:gd name="adj" fmla="val 7576"/>
            </a:avLst>
          </a:prstGeom>
          <a:pattFill prst="wdDnDiag">
            <a:fgClr>
              <a:schemeClr val="accent2"/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>
                <a:solidFill>
                  <a:schemeClr val="tx1"/>
                </a:solidFill>
              </a:rPr>
              <a:t>lottery-interfaces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FE7718EC-54D3-924E-984D-55D2E74D503A}"/>
              </a:ext>
            </a:extLst>
          </p:cNvPr>
          <p:cNvSpPr/>
          <p:nvPr/>
        </p:nvSpPr>
        <p:spPr>
          <a:xfrm>
            <a:off x="1763903" y="3121636"/>
            <a:ext cx="830996" cy="339810"/>
          </a:xfrm>
          <a:prstGeom prst="roundRect">
            <a:avLst>
              <a:gd name="adj" fmla="val 7576"/>
            </a:avLst>
          </a:prstGeom>
          <a:pattFill prst="wdDnDiag">
            <a:fgClr>
              <a:srgbClr val="73FEFF"/>
            </a:fgClr>
            <a:bgClr>
              <a:schemeClr val="bg1"/>
            </a:bgClr>
          </a:pattFill>
          <a:ln>
            <a:solidFill>
              <a:srgbClr val="73F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>
                <a:solidFill>
                  <a:schemeClr val="tx1"/>
                </a:solidFill>
              </a:rPr>
              <a:t>lottery-rpc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54D22C5-1DC8-0F49-AB48-957D8D92B942}"/>
              </a:ext>
            </a:extLst>
          </p:cNvPr>
          <p:cNvCxnSpPr>
            <a:cxnSpLocks/>
          </p:cNvCxnSpPr>
          <p:nvPr/>
        </p:nvCxnSpPr>
        <p:spPr>
          <a:xfrm>
            <a:off x="3027385" y="395416"/>
            <a:ext cx="0" cy="886602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1F56F8F2-70A3-1045-B21C-C5978B16A52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475963" y="1621828"/>
            <a:ext cx="0" cy="273396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95984002-B384-8745-9C39-A20C19FC0433}"/>
              </a:ext>
            </a:extLst>
          </p:cNvPr>
          <p:cNvCxnSpPr>
            <a:cxnSpLocks/>
          </p:cNvCxnSpPr>
          <p:nvPr/>
        </p:nvCxnSpPr>
        <p:spPr>
          <a:xfrm flipV="1">
            <a:off x="3311591" y="395416"/>
            <a:ext cx="0" cy="211301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DE21880B-F15D-4E48-BF74-F2D711515B2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179401" y="2848240"/>
            <a:ext cx="0" cy="273396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C2394447-3246-A045-A00B-CAC4D0A27467}"/>
              </a:ext>
            </a:extLst>
          </p:cNvPr>
          <p:cNvSpPr/>
          <p:nvPr/>
        </p:nvSpPr>
        <p:spPr>
          <a:xfrm>
            <a:off x="691475" y="55606"/>
            <a:ext cx="93659" cy="279263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6BDEAC0-7133-EC48-83F1-8E38DCCF8B80}"/>
              </a:ext>
            </a:extLst>
          </p:cNvPr>
          <p:cNvSpPr txBox="1"/>
          <p:nvPr/>
        </p:nvSpPr>
        <p:spPr>
          <a:xfrm>
            <a:off x="-3090" y="1332499"/>
            <a:ext cx="914400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DDD</a:t>
            </a:r>
            <a:r>
              <a:rPr kumimoji="1" lang="zh-CN" altLang="en-US"/>
              <a:t> 分层</a:t>
            </a:r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6EAF6FE9-91C6-A84D-8B39-8BFCE66EC1A9}"/>
              </a:ext>
            </a:extLst>
          </p:cNvPr>
          <p:cNvSpPr/>
          <p:nvPr/>
        </p:nvSpPr>
        <p:spPr>
          <a:xfrm>
            <a:off x="691475" y="3121636"/>
            <a:ext cx="93659" cy="33981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19918C0-52CB-E74E-A306-1405636C7404}"/>
              </a:ext>
            </a:extLst>
          </p:cNvPr>
          <p:cNvSpPr txBox="1"/>
          <p:nvPr/>
        </p:nvSpPr>
        <p:spPr>
          <a:xfrm>
            <a:off x="-3090" y="3172689"/>
            <a:ext cx="914400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RPC</a:t>
            </a:r>
            <a:r>
              <a:rPr kumimoji="1" lang="zh-CN" altLang="en-US"/>
              <a:t> 接口</a:t>
            </a: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DE43EFD5-A6CC-DC4D-B3F8-8B4172FD32D2}"/>
              </a:ext>
            </a:extLst>
          </p:cNvPr>
          <p:cNvSpPr/>
          <p:nvPr/>
        </p:nvSpPr>
        <p:spPr>
          <a:xfrm>
            <a:off x="864972" y="55606"/>
            <a:ext cx="788346" cy="339810"/>
          </a:xfrm>
          <a:prstGeom prst="roundRect">
            <a:avLst>
              <a:gd name="adj" fmla="val 7576"/>
            </a:avLst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应用层</a:t>
            </a: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00475EDC-3E36-0E4B-8DEC-A22245776966}"/>
              </a:ext>
            </a:extLst>
          </p:cNvPr>
          <p:cNvSpPr/>
          <p:nvPr/>
        </p:nvSpPr>
        <p:spPr>
          <a:xfrm>
            <a:off x="861256" y="668812"/>
            <a:ext cx="788346" cy="339810"/>
          </a:xfrm>
          <a:prstGeom prst="roundRect">
            <a:avLst>
              <a:gd name="adj" fmla="val 7576"/>
            </a:avLst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通用包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BD3BA56F-9BAC-C14B-B50A-07529D977A70}"/>
              </a:ext>
            </a:extLst>
          </p:cNvPr>
          <p:cNvSpPr/>
          <p:nvPr/>
        </p:nvSpPr>
        <p:spPr>
          <a:xfrm>
            <a:off x="866337" y="1282018"/>
            <a:ext cx="788346" cy="339810"/>
          </a:xfrm>
          <a:prstGeom prst="roundRect">
            <a:avLst>
              <a:gd name="adj" fmla="val 7576"/>
            </a:avLst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领域层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47DA6322-19C0-C245-8212-9C4DB4E959B4}"/>
              </a:ext>
            </a:extLst>
          </p:cNvPr>
          <p:cNvSpPr/>
          <p:nvPr/>
        </p:nvSpPr>
        <p:spPr>
          <a:xfrm>
            <a:off x="875631" y="1895224"/>
            <a:ext cx="788346" cy="339810"/>
          </a:xfrm>
          <a:prstGeom prst="roundRect">
            <a:avLst>
              <a:gd name="adj" fmla="val 7576"/>
            </a:avLst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基础层</a:t>
            </a: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AE630034-9F8B-0945-8B54-5B8C3D9F812F}"/>
              </a:ext>
            </a:extLst>
          </p:cNvPr>
          <p:cNvSpPr/>
          <p:nvPr/>
        </p:nvSpPr>
        <p:spPr>
          <a:xfrm>
            <a:off x="875631" y="2508430"/>
            <a:ext cx="788346" cy="339810"/>
          </a:xfrm>
          <a:prstGeom prst="roundRect">
            <a:avLst>
              <a:gd name="adj" fmla="val 7576"/>
            </a:avLst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接口层</a:t>
            </a: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583C8AD1-8338-7A4A-BDD4-D7CF2B0DAA0A}"/>
              </a:ext>
            </a:extLst>
          </p:cNvPr>
          <p:cNvSpPr/>
          <p:nvPr/>
        </p:nvSpPr>
        <p:spPr>
          <a:xfrm>
            <a:off x="875631" y="3121636"/>
            <a:ext cx="788346" cy="339810"/>
          </a:xfrm>
          <a:prstGeom prst="roundRect">
            <a:avLst>
              <a:gd name="adj" fmla="val 7576"/>
            </a:avLst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接口定义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2382E2-B17A-AE4E-A27A-688F56C541B7}"/>
              </a:ext>
            </a:extLst>
          </p:cNvPr>
          <p:cNvSpPr txBox="1"/>
          <p:nvPr/>
        </p:nvSpPr>
        <p:spPr>
          <a:xfrm>
            <a:off x="3519704" y="56862"/>
            <a:ext cx="1450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/>
              <a:t>逻辑包装、编排、任务，领域事件的发布和订阅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10D942B-DA8C-7C4D-9F69-828C8A418F99}"/>
              </a:ext>
            </a:extLst>
          </p:cNvPr>
          <p:cNvSpPr txBox="1"/>
          <p:nvPr/>
        </p:nvSpPr>
        <p:spPr>
          <a:xfrm>
            <a:off x="3517337" y="670068"/>
            <a:ext cx="1441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/>
              <a:t>定义通用返回对象、常量、枚举、异常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F81A7D7-A387-2A41-8AEF-E3B13F14325F}"/>
              </a:ext>
            </a:extLst>
          </p:cNvPr>
          <p:cNvSpPr txBox="1"/>
          <p:nvPr/>
        </p:nvSpPr>
        <p:spPr>
          <a:xfrm>
            <a:off x="3517336" y="1282018"/>
            <a:ext cx="1441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/>
              <a:t>封装具体的业务领域功能实现，它们是聚合、充血的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54AB288-EC70-5147-9493-E3DAC4D9D5C5}"/>
              </a:ext>
            </a:extLst>
          </p:cNvPr>
          <p:cNvSpPr txBox="1"/>
          <p:nvPr/>
        </p:nvSpPr>
        <p:spPr>
          <a:xfrm>
            <a:off x="3519936" y="1891656"/>
            <a:ext cx="1441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/>
              <a:t>提供基础的功能服务，包括：数据库、</a:t>
            </a:r>
            <a:r>
              <a:rPr kumimoji="1" lang="en-US" altLang="zh-CN" sz="800"/>
              <a:t>Redis</a:t>
            </a:r>
            <a:r>
              <a:rPr kumimoji="1" lang="zh-CN" altLang="en-US" sz="800"/>
              <a:t>、</a:t>
            </a:r>
            <a:r>
              <a:rPr kumimoji="1" lang="en-US" altLang="zh-CN" sz="800"/>
              <a:t>ES</a:t>
            </a:r>
            <a:r>
              <a:rPr kumimoji="1" lang="zh-CN" altLang="en-US" sz="800"/>
              <a:t>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AB22260-78B5-CD40-AEC2-AB62C3B4710C}"/>
              </a:ext>
            </a:extLst>
          </p:cNvPr>
          <p:cNvSpPr txBox="1"/>
          <p:nvPr/>
        </p:nvSpPr>
        <p:spPr>
          <a:xfrm>
            <a:off x="3517336" y="2501294"/>
            <a:ext cx="1441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/>
              <a:t>实现</a:t>
            </a:r>
            <a:r>
              <a:rPr kumimoji="1" lang="en-US" altLang="zh-CN" sz="800"/>
              <a:t>RPC</a:t>
            </a:r>
            <a:r>
              <a:rPr kumimoji="1" lang="zh-CN" altLang="en-US" sz="800"/>
              <a:t>接口定义，引入应用层服务，封装具体的接口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4A6EAE8-21C7-D64C-A027-2C0643FDA406}"/>
              </a:ext>
            </a:extLst>
          </p:cNvPr>
          <p:cNvSpPr txBox="1"/>
          <p:nvPr/>
        </p:nvSpPr>
        <p:spPr>
          <a:xfrm>
            <a:off x="3517336" y="3122892"/>
            <a:ext cx="1441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/>
              <a:t>描述 </a:t>
            </a:r>
            <a:r>
              <a:rPr kumimoji="1" lang="en-US" altLang="zh-CN" sz="800"/>
              <a:t>RPC</a:t>
            </a:r>
            <a:r>
              <a:rPr kumimoji="1" lang="zh-CN" altLang="en-US" sz="800"/>
              <a:t> 接口文件，用于打包后外部引入</a:t>
            </a:r>
            <a:r>
              <a:rPr kumimoji="1" lang="en-US" altLang="zh-CN" sz="800"/>
              <a:t>POM</a:t>
            </a:r>
            <a:r>
              <a:rPr kumimoji="1" lang="zh-CN" altLang="en-US" sz="800"/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360700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 kumimoji="1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96975</TotalTime>
  <Words>325</Words>
  <Application>Microsoft Macintosh PowerPoint</Application>
  <PresentationFormat>自定义</PresentationFormat>
  <Paragraphs>57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方正舒体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Xiaoliu</dc:creator>
  <cp:lastModifiedBy>Microsoft Office User</cp:lastModifiedBy>
  <cp:revision>1254</cp:revision>
  <dcterms:created xsi:type="dcterms:W3CDTF">2019-12-17T12:03:56Z</dcterms:created>
  <dcterms:modified xsi:type="dcterms:W3CDTF">2021-10-02T01:43:21Z</dcterms:modified>
</cp:coreProperties>
</file>