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9" r:id="rId2"/>
    <p:sldId id="257" r:id="rId3"/>
    <p:sldId id="258" r:id="rId4"/>
    <p:sldId id="261" r:id="rId5"/>
    <p:sldId id="262" r:id="rId6"/>
    <p:sldId id="265" r:id="rId7"/>
    <p:sldId id="267" r:id="rId8"/>
    <p:sldId id="268" r:id="rId9"/>
    <p:sldId id="269" r:id="rId10"/>
    <p:sldId id="260" r:id="rId11"/>
    <p:sldId id="271" r:id="rId12"/>
    <p:sldId id="275" r:id="rId13"/>
    <p:sldId id="276" r:id="rId14"/>
    <p:sldId id="277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2"/>
    <p:restoredTop sz="94507"/>
  </p:normalViewPr>
  <p:slideViewPr>
    <p:cSldViewPr snapToGrid="0">
      <p:cViewPr varScale="1">
        <p:scale>
          <a:sx n="116" d="100"/>
          <a:sy n="116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90" y="3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3" y="768338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3" y="4283243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4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9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3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31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9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49" y="6087110"/>
            <a:ext cx="733514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60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7" y="0"/>
            <a:ext cx="1901687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7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3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1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22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9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2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78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90" y="3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3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3" y="4255457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9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3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0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7" y="0"/>
            <a:ext cx="1901687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9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9" y="2365759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1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97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7" y="0"/>
            <a:ext cx="1901687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72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7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7" y="3189672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1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59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7" y="0"/>
            <a:ext cx="1901687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1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7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1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7" y="0"/>
            <a:ext cx="1901687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3" y="764977"/>
            <a:ext cx="3609983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3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1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7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7" y="0"/>
            <a:ext cx="1901687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3" y="770893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9" y="890820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3" y="2160020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1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63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2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2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4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1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2" y="6141089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1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9" y="6141089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1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1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377" rtl="0" eaLnBrk="1" latinLnBrk="0" hangingPunct="1">
        <a:lnSpc>
          <a:spcPct val="110000"/>
        </a:lnSpc>
        <a:spcBef>
          <a:spcPct val="0"/>
        </a:spcBef>
        <a:buNone/>
        <a:defRPr sz="4000" b="1" i="0" kern="1200" spc="5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4975-2E2E-09C5-19A5-0EC58C81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상황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FFF1C-8844-FF37-A864-967A3533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-</a:t>
            </a:r>
            <a:r>
              <a:rPr kumimoji="1" lang="en-US" altLang="ko-KR" dirty="0"/>
              <a:t>(</a:t>
            </a:r>
            <a:r>
              <a:rPr kumimoji="1" lang="ko-KR" altLang="en-US" dirty="0"/>
              <a:t>발표자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호텔 컨설턴트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-(</a:t>
            </a:r>
            <a:r>
              <a:rPr kumimoji="1" lang="ko-KR" altLang="en-US" dirty="0"/>
              <a:t>대상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여러 호텔 담당부서 팀장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1943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F2D96-E6F1-6D17-93F5-FB9AF341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특성중요도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120F8-8BB5-EFB1-ED99-55DF83713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109" y="2039872"/>
            <a:ext cx="4986778" cy="3601212"/>
          </a:xfrm>
        </p:spPr>
        <p:txBody>
          <a:bodyPr/>
          <a:lstStyle/>
          <a:p>
            <a:r>
              <a:rPr kumimoji="1" lang="ko-KR" altLang="en-US" dirty="0"/>
              <a:t>순열중요도</a:t>
            </a:r>
            <a:br>
              <a:rPr kumimoji="1" lang="en-US" altLang="ko-KR" dirty="0"/>
            </a:br>
            <a:r>
              <a:rPr kumimoji="1" lang="ko-KR" altLang="en-US" dirty="0"/>
              <a:t>각 </a:t>
            </a:r>
            <a:r>
              <a:rPr kumimoji="1" lang="ko-KR" altLang="en-US" dirty="0" err="1"/>
              <a:t>특성값에</a:t>
            </a:r>
            <a:r>
              <a:rPr kumimoji="1" lang="ko-KR" altLang="en-US" dirty="0"/>
              <a:t> 무작위로 노이즈를 주어 특성이 기존에 하던 역할을 하지 못하게 한 뒤 성능측정</a:t>
            </a:r>
            <a:endParaRPr kumimoji="1" lang="en-US" altLang="ko-KR" dirty="0"/>
          </a:p>
          <a:p>
            <a:r>
              <a:rPr kumimoji="1" lang="ko-KR" altLang="en-US" dirty="0"/>
              <a:t>상대적으로 덜 중요한 특성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삭제 후 </a:t>
            </a:r>
            <a:br>
              <a:rPr kumimoji="1" lang="en-US" altLang="ko-KR" dirty="0"/>
            </a:br>
            <a:r>
              <a:rPr kumimoji="1" lang="en-US" altLang="ko-KR" dirty="0"/>
              <a:t>accuracy = 0.79</a:t>
            </a:r>
            <a:br>
              <a:rPr kumimoji="1" lang="en-US" altLang="ko-KR" dirty="0"/>
            </a:br>
            <a:r>
              <a:rPr kumimoji="1" lang="en-US" altLang="ko-KR" dirty="0"/>
              <a:t>f1score = 0.72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DF400B-94A9-92F3-1E92-FC85658BC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7" y="2039873"/>
            <a:ext cx="6696002" cy="360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DEEE7F51-9D44-C3C4-9FDB-8B93205E8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72" y="319399"/>
            <a:ext cx="8731774" cy="55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2B1B61A-C18B-D7A0-2E6F-3C3470817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7959" y="4314945"/>
            <a:ext cx="3414041" cy="2223656"/>
          </a:xfrm>
        </p:spPr>
        <p:txBody>
          <a:bodyPr/>
          <a:lstStyle/>
          <a:p>
            <a:r>
              <a:rPr kumimoji="1" lang="en-US" altLang="ko-KR" sz="1800" dirty="0" err="1"/>
              <a:t>Pdp</a:t>
            </a:r>
            <a:r>
              <a:rPr kumimoji="1" lang="en-US" altLang="ko-KR" sz="1800" dirty="0"/>
              <a:t> plot</a:t>
            </a:r>
            <a:r>
              <a:rPr kumimoji="1" lang="ko-KR" altLang="en-US" sz="1800" dirty="0"/>
              <a:t>은 </a:t>
            </a:r>
            <a:r>
              <a:rPr kumimoji="1" lang="ko-KR" altLang="en-US" sz="1800" dirty="0" err="1"/>
              <a:t>특성값에</a:t>
            </a:r>
            <a:r>
              <a:rPr kumimoji="1" lang="ko-KR" altLang="en-US" sz="1800" dirty="0"/>
              <a:t> 따라 </a:t>
            </a:r>
            <a:r>
              <a:rPr kumimoji="1" lang="ko-KR" altLang="en-US" sz="1800" dirty="0" err="1"/>
              <a:t>타겟값에</a:t>
            </a:r>
            <a:r>
              <a:rPr kumimoji="1" lang="ko-KR" altLang="en-US" sz="1800" dirty="0"/>
              <a:t> 어떻게 영향을 미치는지 볼 수 있는 그래프</a:t>
            </a:r>
            <a:endParaRPr kumimoji="1" lang="en-US" altLang="ko-KR" sz="1800" dirty="0"/>
          </a:p>
          <a:p>
            <a:r>
              <a:rPr kumimoji="1" lang="en-US" altLang="ko-Kore-KR" sz="1800" dirty="0" err="1"/>
              <a:t>Lead_time</a:t>
            </a:r>
            <a:r>
              <a:rPr kumimoji="1" lang="ko-KR" altLang="en-US" sz="1800" dirty="0"/>
              <a:t> </a:t>
            </a:r>
            <a:r>
              <a:rPr kumimoji="1" lang="ko-Kore-KR" altLang="en-US" sz="1800" dirty="0"/>
              <a:t>특성값에</a:t>
            </a:r>
            <a:r>
              <a:rPr kumimoji="1" lang="ko-KR" altLang="en-US" sz="1800" dirty="0"/>
              <a:t> 따라 </a:t>
            </a:r>
            <a:r>
              <a:rPr kumimoji="1" lang="ko-Kore-KR" altLang="en-US" sz="1800" dirty="0"/>
              <a:t>타겟값인</a:t>
            </a:r>
            <a:r>
              <a:rPr kumimoji="1" lang="en-US" altLang="ko-Kore-KR" sz="1800" dirty="0"/>
              <a:t> </a:t>
            </a:r>
            <a:r>
              <a:rPr kumimoji="1" lang="en-US" altLang="ko-Kore-KR" sz="1800" dirty="0" err="1"/>
              <a:t>is_cancled</a:t>
            </a:r>
            <a:r>
              <a:rPr kumimoji="1" lang="ko-Kore-KR" altLang="en-US" sz="1800" dirty="0"/>
              <a:t>의</a:t>
            </a:r>
            <a:r>
              <a:rPr kumimoji="1" lang="ko-KR" altLang="en-US" sz="1800" dirty="0"/>
              <a:t> 값이 증가함을 확인</a:t>
            </a:r>
            <a:endParaRPr kumimoji="1" lang="en-US" altLang="ko-Kore-KR" sz="1800" dirty="0"/>
          </a:p>
        </p:txBody>
      </p:sp>
    </p:spTree>
    <p:extLst>
      <p:ext uri="{BB962C8B-B14F-4D97-AF65-F5344CB8AC3E}">
        <p14:creationId xmlns:p14="http://schemas.microsoft.com/office/powerpoint/2010/main" val="152181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543643E-F49A-FA74-414B-3209AEF08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4" y="363556"/>
            <a:ext cx="8240612" cy="529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8A75A-5080-9772-7309-72A2CC4FE3F8}"/>
              </a:ext>
            </a:extLst>
          </p:cNvPr>
          <p:cNvSpPr txBox="1">
            <a:spLocks/>
          </p:cNvSpPr>
          <p:nvPr/>
        </p:nvSpPr>
        <p:spPr>
          <a:xfrm>
            <a:off x="8255054" y="3439013"/>
            <a:ext cx="3414041" cy="2223656"/>
          </a:xfrm>
          <a:prstGeom prst="rect">
            <a:avLst/>
          </a:prstGeom>
        </p:spPr>
        <p:txBody>
          <a:bodyPr lIns="109728" tIns="109728" rIns="109728" bIns="91440"/>
          <a:lstStyle>
            <a:lvl1pPr marL="228594" indent="-228594" algn="l" defTabSz="914377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sz="1800" dirty="0"/>
              <a:t>No deposit </a:t>
            </a:r>
            <a:r>
              <a:rPr kumimoji="1" lang="ko-KR" altLang="en-US" sz="1800" dirty="0"/>
              <a:t>보다 </a:t>
            </a:r>
            <a:r>
              <a:rPr kumimoji="1" lang="en-US" altLang="ko-KR" sz="1800" dirty="0"/>
              <a:t>Refundable</a:t>
            </a:r>
            <a:r>
              <a:rPr kumimoji="1" lang="ko-KR" altLang="en-US" sz="1800" dirty="0"/>
              <a:t>인 경우에 </a:t>
            </a:r>
            <a:r>
              <a:rPr kumimoji="1" lang="en-US" altLang="ko-KR" sz="1800" dirty="0" err="1"/>
              <a:t>is_cancled</a:t>
            </a:r>
            <a:r>
              <a:rPr kumimoji="1" lang="ko-KR" altLang="en-US" sz="1800" dirty="0"/>
              <a:t>가 </a:t>
            </a:r>
            <a:r>
              <a:rPr kumimoji="1" lang="en-US" altLang="ko-KR" sz="1800" dirty="0"/>
              <a:t>1</a:t>
            </a:r>
            <a:r>
              <a:rPr kumimoji="1" lang="ko-KR" altLang="en-US" sz="1800" dirty="0"/>
              <a:t>일 확률이 높아지고 </a:t>
            </a:r>
            <a:r>
              <a:rPr kumimoji="1" lang="en-US" altLang="ko-KR" sz="1800" dirty="0"/>
              <a:t>Non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Refund</a:t>
            </a:r>
            <a:r>
              <a:rPr kumimoji="1" lang="ko-KR" altLang="en-US" sz="1800" dirty="0"/>
              <a:t>의 경우에 더 높아지는 것을 확인</a:t>
            </a:r>
            <a:br>
              <a:rPr kumimoji="1" lang="en-US" altLang="ko-KR" sz="1800" dirty="0"/>
            </a:br>
            <a:br>
              <a:rPr kumimoji="1" lang="en-US" altLang="ko-KR" sz="1800" dirty="0"/>
            </a:br>
            <a:r>
              <a:rPr kumimoji="1" lang="en-US" altLang="ko-KR" sz="1800" dirty="0"/>
              <a:t>&gt; </a:t>
            </a:r>
            <a:r>
              <a:rPr kumimoji="1" lang="ko-KR" altLang="en-US" sz="1800" dirty="0"/>
              <a:t>예치금이 있는 경우가 더 취소확률이 높은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일반적인 예상치와 다른 결과를 보임</a:t>
            </a: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88449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467712-92A1-27F4-CC80-AADDEFA0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5" y="991228"/>
            <a:ext cx="11872790" cy="1608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6B33D-0BDF-319F-BA4A-368A19450C99}"/>
              </a:ext>
            </a:extLst>
          </p:cNvPr>
          <p:cNvSpPr txBox="1"/>
          <p:nvPr/>
        </p:nvSpPr>
        <p:spPr>
          <a:xfrm>
            <a:off x="647239" y="2809289"/>
            <a:ext cx="7802697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0" i="0" dirty="0">
                <a:effectLst/>
                <a:latin typeface="+mj-lt"/>
              </a:rPr>
              <a:t>2000</a:t>
            </a:r>
            <a:r>
              <a:rPr lang="ko-KR" altLang="en-US" b="0" i="0" dirty="0">
                <a:effectLst/>
                <a:latin typeface="+mj-lt"/>
              </a:rPr>
              <a:t>번째 샘플에 대한 예약 취소에 대한 예측결과는 </a:t>
            </a:r>
            <a:r>
              <a:rPr lang="en-US" altLang="ko-KR" b="0" i="0" dirty="0">
                <a:effectLst/>
                <a:latin typeface="+mj-lt"/>
              </a:rPr>
              <a:t>0, </a:t>
            </a:r>
            <a:r>
              <a:rPr lang="ko-KR" altLang="en-US" b="0" i="0" dirty="0">
                <a:effectLst/>
                <a:latin typeface="+mj-lt"/>
              </a:rPr>
              <a:t>확률은 </a:t>
            </a:r>
            <a:r>
              <a:rPr lang="en-US" altLang="ko-KR" b="0" i="0" dirty="0">
                <a:effectLst/>
                <a:latin typeface="+mj-lt"/>
              </a:rPr>
              <a:t>92%  </a:t>
            </a:r>
          </a:p>
          <a:p>
            <a:pPr algn="l">
              <a:lnSpc>
                <a:spcPct val="150000"/>
              </a:lnSpc>
            </a:pPr>
            <a:r>
              <a:rPr lang="en" altLang="ko-Kore-KR" b="0" i="0" dirty="0">
                <a:effectLst/>
                <a:latin typeface="+mj-lt"/>
              </a:rPr>
              <a:t>Positive </a:t>
            </a:r>
            <a:r>
              <a:rPr lang="ko-KR" altLang="en-US" b="0" i="0" dirty="0">
                <a:effectLst/>
                <a:latin typeface="+mj-lt"/>
              </a:rPr>
              <a:t>영향을 가장 많이 주는 </a:t>
            </a:r>
            <a:r>
              <a:rPr lang="en-US" altLang="ko-KR" b="0" i="0" dirty="0">
                <a:effectLst/>
                <a:latin typeface="+mj-lt"/>
              </a:rPr>
              <a:t>3</a:t>
            </a:r>
            <a:r>
              <a:rPr lang="ko-KR" altLang="en-US" b="0" i="0" dirty="0">
                <a:effectLst/>
                <a:latin typeface="+mj-lt"/>
              </a:rPr>
              <a:t>가지 요인 </a:t>
            </a:r>
            <a:endParaRPr lang="en-US" altLang="ko-KR" dirty="0">
              <a:latin typeface="+mj-lt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" altLang="ko-Kore-KR" b="0" i="0" dirty="0" err="1">
                <a:effectLst/>
                <a:latin typeface="+mj-lt"/>
              </a:rPr>
              <a:t>market_segment</a:t>
            </a:r>
            <a:r>
              <a:rPr lang="en" altLang="ko-Kore-KR" b="0" i="0" dirty="0">
                <a:effectLst/>
                <a:latin typeface="+mj-lt"/>
              </a:rPr>
              <a:t> : Offline TA/TO </a:t>
            </a:r>
          </a:p>
          <a:p>
            <a:pPr marL="342900" indent="-342900" algn="l">
              <a:buAutoNum type="arabicPeriod"/>
            </a:pPr>
            <a:r>
              <a:rPr lang="en" altLang="ko-Kore-KR" b="0" i="0" dirty="0" err="1">
                <a:effectLst/>
                <a:latin typeface="+mj-lt"/>
              </a:rPr>
              <a:t>total_of_special_requests</a:t>
            </a:r>
            <a:r>
              <a:rPr lang="en" altLang="ko-Kore-KR" b="0" i="0" dirty="0">
                <a:effectLst/>
                <a:latin typeface="+mj-lt"/>
              </a:rPr>
              <a:t> : 1 </a:t>
            </a:r>
            <a:endParaRPr lang="en-US" altLang="ko-Kore-KR" dirty="0">
              <a:latin typeface="+mj-lt"/>
            </a:endParaRPr>
          </a:p>
          <a:p>
            <a:pPr marL="342900" indent="-342900" algn="l">
              <a:buAutoNum type="arabicPeriod"/>
            </a:pPr>
            <a:r>
              <a:rPr lang="en" altLang="ko-Kore-KR" b="0" i="0" dirty="0" err="1">
                <a:effectLst/>
                <a:latin typeface="+mj-lt"/>
              </a:rPr>
              <a:t>deposit_type</a:t>
            </a:r>
            <a:r>
              <a:rPr lang="en" altLang="ko-Kore-KR" b="0" i="0" dirty="0">
                <a:effectLst/>
                <a:latin typeface="+mj-lt"/>
              </a:rPr>
              <a:t> : No Deposit </a:t>
            </a:r>
          </a:p>
          <a:p>
            <a:pPr algn="l">
              <a:lnSpc>
                <a:spcPct val="150000"/>
              </a:lnSpc>
            </a:pPr>
            <a:r>
              <a:rPr lang="en" altLang="ko-Kore-KR" b="0" i="0" dirty="0">
                <a:effectLst/>
                <a:latin typeface="+mj-lt"/>
              </a:rPr>
              <a:t>Negative </a:t>
            </a:r>
            <a:r>
              <a:rPr lang="ko-KR" altLang="en-US" b="0" i="0" dirty="0">
                <a:effectLst/>
                <a:latin typeface="+mj-lt"/>
              </a:rPr>
              <a:t>영향을 가장 많이 주는 </a:t>
            </a:r>
            <a:r>
              <a:rPr lang="en-US" altLang="ko-KR" b="0" i="0" dirty="0">
                <a:effectLst/>
                <a:latin typeface="+mj-lt"/>
              </a:rPr>
              <a:t>3</a:t>
            </a:r>
            <a:r>
              <a:rPr lang="ko-KR" altLang="en-US" b="0" i="0" dirty="0">
                <a:effectLst/>
                <a:latin typeface="+mj-lt"/>
              </a:rPr>
              <a:t>가지 요인 </a:t>
            </a:r>
            <a:r>
              <a:rPr lang="en-US" altLang="ko-KR" b="0" i="0" dirty="0">
                <a:effectLst/>
                <a:latin typeface="+mj-lt"/>
              </a:rPr>
              <a:t> 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" altLang="ko-Kore-KR" b="0" i="0" dirty="0" err="1">
                <a:effectLst/>
                <a:latin typeface="+mj-lt"/>
              </a:rPr>
              <a:t>lead_time</a:t>
            </a:r>
            <a:r>
              <a:rPr lang="en" altLang="ko-Kore-KR" b="0" i="0" dirty="0">
                <a:effectLst/>
                <a:latin typeface="+mj-lt"/>
              </a:rPr>
              <a:t> : 143 </a:t>
            </a:r>
          </a:p>
          <a:p>
            <a:pPr marL="342900" indent="-342900" algn="l">
              <a:buAutoNum type="arabicPeriod"/>
            </a:pPr>
            <a:r>
              <a:rPr lang="en" altLang="ko-Kore-KR" b="0" i="0" dirty="0" err="1">
                <a:effectLst/>
                <a:latin typeface="+mj-lt"/>
              </a:rPr>
              <a:t>booking_changes</a:t>
            </a:r>
            <a:r>
              <a:rPr lang="en" altLang="ko-Kore-KR" b="0" i="0" dirty="0">
                <a:effectLst/>
                <a:latin typeface="+mj-lt"/>
              </a:rPr>
              <a:t> : 0 </a:t>
            </a:r>
          </a:p>
          <a:p>
            <a:pPr marL="342900" indent="-342900" algn="l">
              <a:buAutoNum type="arabicPeriod"/>
            </a:pPr>
            <a:r>
              <a:rPr lang="en" altLang="ko-Kore-KR" b="0" i="0" dirty="0">
                <a:effectLst/>
                <a:latin typeface="+mj-lt"/>
              </a:rPr>
              <a:t>hotel : Resort Hotel 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8844893-F00F-E901-CC5D-F2BCA688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83" y="147427"/>
            <a:ext cx="7335835" cy="1268984"/>
          </a:xfrm>
        </p:spPr>
        <p:txBody>
          <a:bodyPr/>
          <a:lstStyle/>
          <a:p>
            <a:r>
              <a:rPr kumimoji="1" lang="ko-KR" altLang="en-US" dirty="0"/>
              <a:t>특정샘플에 특성이 미치는 영향력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5643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4EE86-CE8B-3E49-6FC6-DB9BF782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40A50-7249-7E3E-2A1C-99F390FC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160017"/>
            <a:ext cx="10428916" cy="3601212"/>
          </a:xfrm>
        </p:spPr>
        <p:txBody>
          <a:bodyPr/>
          <a:lstStyle/>
          <a:p>
            <a:r>
              <a:rPr kumimoji="1" lang="ko-KR" altLang="en-US" dirty="0"/>
              <a:t>호텔 예약을 취소할 확률이 높은 고객 예측가능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&gt;</a:t>
            </a:r>
            <a:r>
              <a:rPr kumimoji="1" lang="ko-KR" altLang="en-US" dirty="0"/>
              <a:t> 미리 확률을 예측하여 </a:t>
            </a:r>
            <a:r>
              <a:rPr kumimoji="1" lang="ko-KR" altLang="en-US" dirty="0" err="1"/>
              <a:t>만실이</a:t>
            </a:r>
            <a:r>
              <a:rPr kumimoji="1" lang="ko-KR" altLang="en-US" dirty="0"/>
              <a:t> 된 경우에도 </a:t>
            </a:r>
            <a:r>
              <a:rPr kumimoji="1" lang="ko-KR" altLang="en-US" dirty="0" err="1"/>
              <a:t>오버부킹을</a:t>
            </a:r>
            <a:r>
              <a:rPr kumimoji="1" lang="ko-KR" altLang="en-US" dirty="0"/>
              <a:t> 통해서</a:t>
            </a:r>
            <a:br>
              <a:rPr kumimoji="1" lang="en-US" altLang="ko-KR" dirty="0"/>
            </a:br>
            <a:r>
              <a:rPr kumimoji="1" lang="ko-KR" altLang="en-US" dirty="0"/>
              <a:t>   최소한의 수익확보 및 최대한의 손실보완 가능</a:t>
            </a:r>
            <a:endParaRPr kumimoji="1" lang="en-US" altLang="ko-KR" dirty="0"/>
          </a:p>
          <a:p>
            <a:r>
              <a:rPr kumimoji="1" lang="ko-KR" altLang="en-US" dirty="0"/>
              <a:t>취소할 고객의 특징 추출 가능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&gt;</a:t>
            </a:r>
            <a:r>
              <a:rPr kumimoji="1" lang="ko-KR" altLang="en-US" dirty="0"/>
              <a:t> 변수들의 셋팅 값을 조절하여 예약 취소 확률을 낮출 수 있음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947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2D5AA7F-7F3E-CA06-DA73-590B4C2437CF}"/>
              </a:ext>
            </a:extLst>
          </p:cNvPr>
          <p:cNvSpPr txBox="1">
            <a:spLocks/>
          </p:cNvSpPr>
          <p:nvPr/>
        </p:nvSpPr>
        <p:spPr>
          <a:xfrm>
            <a:off x="5478674" y="3062399"/>
            <a:ext cx="3478039" cy="1268984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i="0" kern="1200" spc="5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84741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13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276F5-406B-7D38-23A8-18DBC5C6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56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4EE86-CE8B-3E49-6FC6-DB9BF782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문제정의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40A50-7249-7E3E-2A1C-99F390FC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160017"/>
            <a:ext cx="10428916" cy="3601212"/>
          </a:xfrm>
        </p:spPr>
        <p:txBody>
          <a:bodyPr/>
          <a:lstStyle/>
          <a:p>
            <a:r>
              <a:rPr kumimoji="1" lang="ko-KR" altLang="en-US" dirty="0"/>
              <a:t>호텔 예약이 취소되는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만실로</a:t>
            </a:r>
            <a:r>
              <a:rPr kumimoji="1" lang="ko-KR" altLang="en-US" dirty="0"/>
              <a:t> 이용하지 못하는 고객과 숙박비의 수입을 창출할 수 없는 호텔 양측에 모두 피해가 생긴다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&gt;</a:t>
            </a:r>
            <a:r>
              <a:rPr kumimoji="1" lang="ko-KR" altLang="en-US" dirty="0"/>
              <a:t> 미리 전체 </a:t>
            </a:r>
            <a:r>
              <a:rPr kumimoji="1" lang="ko-KR" altLang="en-US" dirty="0" err="1"/>
              <a:t>예약객실</a:t>
            </a:r>
            <a:r>
              <a:rPr kumimoji="1" lang="ko-KR" altLang="en-US" dirty="0"/>
              <a:t> 대비 취소될 확률이 높은 객실의 비율을 예측할 수 있을까</a:t>
            </a:r>
            <a:r>
              <a:rPr kumimoji="1" lang="en-US" altLang="ko-KR" dirty="0"/>
              <a:t>?</a:t>
            </a:r>
          </a:p>
          <a:p>
            <a:pPr marL="0" indent="0">
              <a:buNone/>
            </a:pPr>
            <a:r>
              <a:rPr kumimoji="1" lang="en-US" altLang="ko-KR" dirty="0"/>
              <a:t>&gt;</a:t>
            </a:r>
            <a:r>
              <a:rPr kumimoji="1" lang="ko-KR" altLang="en-US" dirty="0"/>
              <a:t> 호텔 예약을 취소할 확률이 높은 고객을 사전에 예측할 수 있을까</a:t>
            </a:r>
            <a:r>
              <a:rPr kumimoji="1" lang="en-US" altLang="ko-KR" dirty="0"/>
              <a:t>?</a:t>
            </a:r>
          </a:p>
          <a:p>
            <a:pPr marL="0" indent="0">
              <a:buNone/>
            </a:pPr>
            <a:r>
              <a:rPr kumimoji="1" lang="en-US" altLang="ko-KR" dirty="0"/>
              <a:t>&gt;</a:t>
            </a:r>
            <a:r>
              <a:rPr kumimoji="1" lang="ko-KR" altLang="en-US" dirty="0"/>
              <a:t> 취소할 확률이 높은 고객은 어떤 특징들을 가지고 있을까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318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75D35-179D-66F4-A8AC-75E9202F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9DC54-86FD-98BB-E020-9878CAC97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160017"/>
            <a:ext cx="10003614" cy="3601212"/>
          </a:xfrm>
        </p:spPr>
        <p:txBody>
          <a:bodyPr/>
          <a:lstStyle/>
          <a:p>
            <a:r>
              <a:rPr lang="ko-KR" altLang="en-US" b="0" i="0" dirty="0">
                <a:effectLst/>
                <a:latin typeface="Inter"/>
              </a:rPr>
              <a:t>포르투갈에 있는 두 호텔</a:t>
            </a:r>
            <a:r>
              <a:rPr lang="en-US" altLang="ko-KR" b="0" i="0" dirty="0">
                <a:effectLst/>
                <a:latin typeface="Inter"/>
              </a:rPr>
              <a:t>(</a:t>
            </a:r>
            <a:r>
              <a:rPr lang="ko-KR" altLang="en-US" b="0" i="0" dirty="0" err="1">
                <a:effectLst/>
                <a:latin typeface="Inter"/>
              </a:rPr>
              <a:t>알가르브</a:t>
            </a:r>
            <a:r>
              <a:rPr lang="ko-KR" altLang="en-US" b="0" i="0" dirty="0">
                <a:effectLst/>
                <a:latin typeface="Inter"/>
              </a:rPr>
              <a:t> 지역에 있는 리조트 호텔과 리스본시에 있는 시티호텔</a:t>
            </a:r>
            <a:r>
              <a:rPr lang="en-US" altLang="ko-KR" b="0" i="0" dirty="0">
                <a:effectLst/>
                <a:latin typeface="Inter"/>
              </a:rPr>
              <a:t>)</a:t>
            </a:r>
            <a:r>
              <a:rPr lang="ko-KR" altLang="en-US" b="0" i="0" dirty="0">
                <a:effectLst/>
                <a:latin typeface="Inter"/>
              </a:rPr>
              <a:t>의 </a:t>
            </a:r>
            <a:r>
              <a:rPr lang="en-US" altLang="ko-KR" b="0" i="0" dirty="0">
                <a:effectLst/>
                <a:latin typeface="Inter"/>
              </a:rPr>
              <a:t>2015</a:t>
            </a:r>
            <a:r>
              <a:rPr lang="ko-KR" altLang="en-US" b="0" i="0" dirty="0">
                <a:effectLst/>
                <a:latin typeface="Inter"/>
              </a:rPr>
              <a:t>년 </a:t>
            </a:r>
            <a:r>
              <a:rPr lang="ko-KR" altLang="en-US" b="0" i="0" dirty="0" err="1">
                <a:effectLst/>
                <a:latin typeface="Inter"/>
              </a:rPr>
              <a:t>부터</a:t>
            </a:r>
            <a:r>
              <a:rPr lang="ko-KR" altLang="en-US" b="0" i="0" dirty="0">
                <a:effectLst/>
                <a:latin typeface="Inter"/>
              </a:rPr>
              <a:t> </a:t>
            </a:r>
            <a:r>
              <a:rPr lang="en-US" altLang="ko-KR" b="0" i="0" dirty="0">
                <a:effectLst/>
                <a:latin typeface="Inter"/>
              </a:rPr>
              <a:t>2017</a:t>
            </a:r>
            <a:r>
              <a:rPr lang="ko-KR" altLang="en-US" b="0" i="0" dirty="0">
                <a:effectLst/>
                <a:latin typeface="Inter"/>
              </a:rPr>
              <a:t>까지의 호텔 예약 정보</a:t>
            </a:r>
            <a:endParaRPr lang="en-US" altLang="ko-KR" b="0" i="0" dirty="0">
              <a:effectLst/>
              <a:latin typeface="Inter"/>
            </a:endParaRPr>
          </a:p>
          <a:p>
            <a:r>
              <a:rPr lang="ko-KR" altLang="en-US" b="0" i="0" dirty="0">
                <a:effectLst/>
                <a:latin typeface="Inter"/>
              </a:rPr>
              <a:t>호텔과 고객을 식별할 수 있는 데이터는 삭제되었음</a:t>
            </a:r>
            <a:endParaRPr lang="en-US" altLang="ko-KR" b="0" i="0" dirty="0">
              <a:effectLst/>
              <a:latin typeface="Inter"/>
            </a:endParaRPr>
          </a:p>
          <a:p>
            <a:r>
              <a:rPr lang="ko-Kore-KR" altLang="en-US" dirty="0">
                <a:latin typeface="Inter"/>
              </a:rPr>
              <a:t>원본데이터에서</a:t>
            </a:r>
            <a:r>
              <a:rPr lang="ko-KR" altLang="en-US" dirty="0">
                <a:latin typeface="Inter"/>
              </a:rPr>
              <a:t> 분석용이를 위해 </a:t>
            </a:r>
            <a:r>
              <a:rPr lang="en-US" altLang="ko-KR" dirty="0">
                <a:latin typeface="Inter"/>
              </a:rPr>
              <a:t>10</a:t>
            </a:r>
            <a:r>
              <a:rPr lang="ko-KR" altLang="en-US" dirty="0">
                <a:latin typeface="Inter"/>
              </a:rPr>
              <a:t>열로 축소된 데이터를 사용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5461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75D35-179D-66F4-A8AC-75E9202F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5148D-272B-6593-E075-8A6192115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66023"/>
            <a:ext cx="10617716" cy="51066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ore-KR" sz="2000" dirty="0"/>
              <a:t>type of hotel : city hotel or resort hotel</a:t>
            </a:r>
          </a:p>
          <a:p>
            <a:pPr>
              <a:lnSpc>
                <a:spcPct val="100000"/>
              </a:lnSpc>
            </a:pPr>
            <a:r>
              <a:rPr kumimoji="1" lang="en-US" altLang="ko-Kore-KR" sz="2000" dirty="0" err="1"/>
              <a:t>market_segment</a:t>
            </a:r>
            <a:r>
              <a:rPr kumimoji="1" lang="en-US" altLang="ko-Kore-KR" sz="2000" dirty="0"/>
              <a:t> : </a:t>
            </a:r>
            <a:r>
              <a:rPr lang="en" altLang="ko-Kore-KR" sz="2000" dirty="0">
                <a:solidFill>
                  <a:srgbClr val="202124"/>
                </a:solidFill>
                <a:latin typeface="Inter"/>
              </a:rPr>
              <a:t>Where the booking came from</a:t>
            </a:r>
            <a:endParaRPr kumimoji="1" lang="en-US" altLang="ko-Kore-KR" sz="2000" dirty="0"/>
          </a:p>
          <a:p>
            <a:pPr>
              <a:lnSpc>
                <a:spcPct val="100000"/>
              </a:lnSpc>
            </a:pPr>
            <a:r>
              <a:rPr kumimoji="1" lang="en-US" altLang="ko-Kore-KR" sz="2000" dirty="0" err="1"/>
              <a:t>deposit_type</a:t>
            </a:r>
            <a:r>
              <a:rPr kumimoji="1" lang="en-US" altLang="ko-Kore-KR" sz="2000" dirty="0"/>
              <a:t> : </a:t>
            </a:r>
            <a:r>
              <a:rPr lang="en" altLang="ko-Kore-KR" sz="2000" dirty="0">
                <a:solidFill>
                  <a:srgbClr val="202124"/>
                </a:solidFill>
                <a:latin typeface="Inter"/>
              </a:rPr>
              <a:t>What kind of deposit was taken</a:t>
            </a:r>
            <a:endParaRPr kumimoji="1" lang="en-US" altLang="ko-Kore-KR" sz="2000" dirty="0"/>
          </a:p>
          <a:p>
            <a:pPr>
              <a:lnSpc>
                <a:spcPct val="100000"/>
              </a:lnSpc>
            </a:pPr>
            <a:r>
              <a:rPr kumimoji="1" lang="en-US" altLang="ko-Kore-KR" sz="2000" dirty="0" err="1"/>
              <a:t>lead_time</a:t>
            </a:r>
            <a:r>
              <a:rPr kumimoji="1" lang="en-US" altLang="ko-Kore-KR" sz="2000" dirty="0"/>
              <a:t> :</a:t>
            </a:r>
            <a:r>
              <a:rPr lang="en" altLang="ko-Kore-KR" sz="2000" dirty="0">
                <a:solidFill>
                  <a:srgbClr val="202124"/>
                </a:solidFill>
                <a:latin typeface="Inter"/>
              </a:rPr>
              <a:t>How long in advance the booking was made</a:t>
            </a:r>
            <a:endParaRPr kumimoji="1" lang="en-US" altLang="ko-Kore-KR" sz="2000" dirty="0"/>
          </a:p>
          <a:p>
            <a:pPr fontAlgn="base"/>
            <a:r>
              <a:rPr kumimoji="1" lang="en-US" altLang="ko-Kore-KR" sz="2000" dirty="0" err="1"/>
              <a:t>previous_cancellations</a:t>
            </a:r>
            <a:r>
              <a:rPr kumimoji="1" lang="en-US" altLang="ko-Kore-KR" sz="2000" dirty="0"/>
              <a:t> : </a:t>
            </a:r>
            <a:r>
              <a:rPr lang="en" altLang="ko-Kore-KR" sz="2000" dirty="0">
                <a:solidFill>
                  <a:srgbClr val="202124"/>
                </a:solidFill>
                <a:latin typeface="inherit"/>
              </a:rPr>
              <a:t>Number of previous cancellations by the customer</a:t>
            </a:r>
          </a:p>
          <a:p>
            <a:pPr fontAlgn="base"/>
            <a:r>
              <a:rPr kumimoji="1" lang="en-US" altLang="ko-Kore-KR" sz="2000" dirty="0" err="1"/>
              <a:t>previous_bookings_not_canceled</a:t>
            </a:r>
            <a:r>
              <a:rPr kumimoji="1" lang="en-US" altLang="ko-Kore-KR" sz="2000" dirty="0"/>
              <a:t> : </a:t>
            </a:r>
            <a:r>
              <a:rPr lang="en" altLang="ko-Kore-KR" sz="2000" dirty="0">
                <a:solidFill>
                  <a:srgbClr val="202124"/>
                </a:solidFill>
                <a:latin typeface="inherit"/>
              </a:rPr>
              <a:t>Number of previous cancellations by the customer</a:t>
            </a:r>
          </a:p>
          <a:p>
            <a:pPr algn="l" rtl="0" fontAlgn="base"/>
            <a:r>
              <a:rPr kumimoji="1" lang="en-US" altLang="ko-Kore-KR" sz="2000" dirty="0" err="1"/>
              <a:t>days_in_waiting_list</a:t>
            </a:r>
            <a:r>
              <a:rPr kumimoji="1" lang="en-US" altLang="ko-Kore-KR" sz="2000" dirty="0"/>
              <a:t> : </a:t>
            </a:r>
            <a:r>
              <a:rPr lang="en" altLang="ko-Kore-KR" sz="2000" dirty="0">
                <a:solidFill>
                  <a:srgbClr val="202124"/>
                </a:solidFill>
                <a:latin typeface="Inter"/>
              </a:rPr>
              <a:t>How long the customer was waiting to make the booking</a:t>
            </a:r>
          </a:p>
          <a:p>
            <a:pPr algn="l" rtl="0" fontAlgn="base"/>
            <a:r>
              <a:rPr kumimoji="1" lang="en-US" altLang="ko-Kore-KR" sz="2000" dirty="0" err="1"/>
              <a:t>booking_changes</a:t>
            </a:r>
            <a:r>
              <a:rPr kumimoji="1" lang="en-US" altLang="ko-Kore-KR" sz="2000" dirty="0"/>
              <a:t> :</a:t>
            </a:r>
            <a:r>
              <a:rPr lang="en" altLang="ko-Kore-KR" sz="2000" dirty="0">
                <a:solidFill>
                  <a:srgbClr val="202124"/>
                </a:solidFill>
                <a:latin typeface="Inter"/>
              </a:rPr>
              <a:t>How many changes were made by the customer after the initial booking</a:t>
            </a:r>
          </a:p>
          <a:p>
            <a:pPr algn="l" rtl="0" fontAlgn="base"/>
            <a:r>
              <a:rPr kumimoji="1" lang="en-US" altLang="ko-Kore-KR" sz="2000" dirty="0" err="1"/>
              <a:t>total_of_special</a:t>
            </a:r>
            <a:r>
              <a:rPr kumimoji="1" lang="en-US" altLang="ko-Kore-KR" sz="2000" dirty="0"/>
              <a:t> requests : </a:t>
            </a:r>
            <a:r>
              <a:rPr lang="en" altLang="ko-Kore-KR" sz="2000" dirty="0">
                <a:solidFill>
                  <a:srgbClr val="202124"/>
                </a:solidFill>
                <a:latin typeface="Inter"/>
              </a:rPr>
              <a:t>How many special requests were made by the customer</a:t>
            </a:r>
          </a:p>
          <a:p>
            <a:pPr algn="l" rtl="0" fontAlgn="base"/>
            <a:r>
              <a:rPr kumimoji="1" lang="en-US" altLang="ko-Kore-KR" sz="2000" dirty="0" err="1">
                <a:highlight>
                  <a:srgbClr val="FFFF00"/>
                </a:highlight>
              </a:rPr>
              <a:t>is_canceled</a:t>
            </a:r>
            <a:r>
              <a:rPr kumimoji="1" lang="en-US" altLang="ko-Kore-KR" sz="2000" dirty="0"/>
              <a:t>: </a:t>
            </a:r>
            <a:r>
              <a:rPr lang="en" altLang="ko-Kore-KR" sz="2000" dirty="0">
                <a:solidFill>
                  <a:srgbClr val="202124"/>
                </a:solidFill>
                <a:latin typeface="Inter"/>
              </a:rPr>
              <a:t>Whether the booking was cancelled (1) or not (0)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993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4EE86-CE8B-3E49-6FC6-DB9BF782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가설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40A50-7249-7E3E-2A1C-99F390FC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2" y="2160016"/>
            <a:ext cx="8678000" cy="36012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1)</a:t>
            </a:r>
            <a:r>
              <a:rPr kumimoji="1" lang="ko-KR" altLang="en-US" dirty="0"/>
              <a:t> 오래전에 예약한 고객이 취소확률이 높을 것이다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R" dirty="0"/>
              <a:t>2)</a:t>
            </a:r>
            <a:r>
              <a:rPr kumimoji="1" lang="ko-KR" altLang="en-US" dirty="0"/>
              <a:t> 예약하기위해 오래 기다린 고객은 취소확률이 낮을 것이다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3)</a:t>
            </a:r>
            <a:r>
              <a:rPr kumimoji="1" lang="ko-KR" altLang="en-US" dirty="0"/>
              <a:t> 여러</a:t>
            </a:r>
            <a:r>
              <a:rPr kumimoji="1" lang="en-US" altLang="ko-KR" dirty="0"/>
              <a:t> </a:t>
            </a:r>
            <a:r>
              <a:rPr kumimoji="1" lang="ko-KR" altLang="en-US" dirty="0"/>
              <a:t>번 방예약을 변경한 고객은 취소확률이 낮을 것이다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897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FDEBC-0992-4F00-4CCE-21D1201BEA09}"/>
              </a:ext>
            </a:extLst>
          </p:cNvPr>
          <p:cNvSpPr txBox="1">
            <a:spLocks/>
          </p:cNvSpPr>
          <p:nvPr/>
        </p:nvSpPr>
        <p:spPr>
          <a:xfrm>
            <a:off x="565151" y="770891"/>
            <a:ext cx="7335835" cy="12689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i="0" kern="1200" spc="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dirty="0"/>
              <a:t>EDA &gt; </a:t>
            </a:r>
            <a:r>
              <a:rPr kumimoji="1" lang="ko-Kore-KR" altLang="en-US" dirty="0"/>
              <a:t>가설</a:t>
            </a:r>
            <a:r>
              <a:rPr kumimoji="1" lang="ko-KR" altLang="en-US" dirty="0"/>
              <a:t> 타당성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B8D5B-7E91-9B93-70F6-FD67E4EC7781}"/>
              </a:ext>
            </a:extLst>
          </p:cNvPr>
          <p:cNvSpPr txBox="1">
            <a:spLocks/>
          </p:cNvSpPr>
          <p:nvPr/>
        </p:nvSpPr>
        <p:spPr>
          <a:xfrm>
            <a:off x="565151" y="2116992"/>
            <a:ext cx="5367987" cy="39763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800" dirty="0"/>
              <a:t>가설을 검증하기 전에 </a:t>
            </a:r>
            <a:endParaRPr kumimoji="1" lang="en-US" altLang="ko-KR" sz="1800" dirty="0"/>
          </a:p>
          <a:p>
            <a:pPr marL="0" indent="0">
              <a:buNone/>
            </a:pPr>
            <a:r>
              <a:rPr kumimoji="1" lang="ko-KR" altLang="en-US" sz="1800" dirty="0" err="1"/>
              <a:t>히트맵을</a:t>
            </a:r>
            <a:r>
              <a:rPr kumimoji="1" lang="ko-KR" altLang="en-US" sz="1800" dirty="0"/>
              <a:t> 통해 변수간 상관관계 검토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pPr>
              <a:buFont typeface="Wingdings" pitchFamily="2" charset="2"/>
              <a:buChar char="Ø"/>
            </a:pPr>
            <a:r>
              <a:rPr kumimoji="1" lang="en-US" altLang="ko-KR" sz="1800" dirty="0" err="1"/>
              <a:t>lead_time</a:t>
            </a:r>
            <a:r>
              <a:rPr kumimoji="1" lang="ko-KR" altLang="en-US" sz="1800" dirty="0"/>
              <a:t>과 </a:t>
            </a:r>
            <a:r>
              <a:rPr kumimoji="1" lang="en-US" altLang="ko-KR" sz="1800" dirty="0" err="1"/>
              <a:t>is_canceled</a:t>
            </a:r>
            <a:r>
              <a:rPr kumimoji="1" lang="ko-KR" altLang="en-US" sz="1800" dirty="0"/>
              <a:t>의 상관관계가 가장 높은 것을 확인</a:t>
            </a:r>
            <a:endParaRPr kumimoji="1" lang="en-US" altLang="ko-KR" sz="1800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sz="1800" dirty="0"/>
              <a:t>이 외에도 </a:t>
            </a:r>
            <a:r>
              <a:rPr kumimoji="1" lang="en-US" altLang="ko-KR" sz="1800" dirty="0" err="1"/>
              <a:t>days_in_waiting_list</a:t>
            </a:r>
            <a:r>
              <a:rPr kumimoji="1" lang="ko-KR" altLang="en-US" sz="1800" dirty="0"/>
              <a:t>와 </a:t>
            </a:r>
            <a:r>
              <a:rPr kumimoji="1" lang="en-US" altLang="ko-KR" sz="1800" dirty="0" err="1"/>
              <a:t>lead_time</a:t>
            </a:r>
            <a:r>
              <a:rPr kumimoji="1" lang="en-US" altLang="ko-KR" sz="1800" dirty="0"/>
              <a:t> / </a:t>
            </a:r>
            <a:r>
              <a:rPr kumimoji="1" lang="en-US" altLang="ko-KR" sz="1800" dirty="0" err="1"/>
              <a:t>preveious_cancelations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와 </a:t>
            </a:r>
            <a:r>
              <a:rPr kumimoji="1" lang="en-US" altLang="ko-KR" sz="1800" dirty="0" err="1"/>
              <a:t>is_canceled</a:t>
            </a:r>
            <a:r>
              <a:rPr kumimoji="1" lang="ko-KR" altLang="en-US" sz="1800" dirty="0"/>
              <a:t>에서도 약하지만 상관관계를 확인</a:t>
            </a:r>
            <a:endParaRPr kumimoji="1" lang="en-US" altLang="ko-KR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C22F2A-4461-4A4D-98A9-285D94A23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138" y="764650"/>
            <a:ext cx="6096000" cy="610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01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FDEBC-0992-4F00-4CCE-21D1201BEA09}"/>
              </a:ext>
            </a:extLst>
          </p:cNvPr>
          <p:cNvSpPr txBox="1">
            <a:spLocks/>
          </p:cNvSpPr>
          <p:nvPr/>
        </p:nvSpPr>
        <p:spPr>
          <a:xfrm>
            <a:off x="565151" y="770891"/>
            <a:ext cx="7335835" cy="12689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i="0" kern="1200" spc="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dirty="0"/>
              <a:t>EDA &gt; </a:t>
            </a:r>
            <a:r>
              <a:rPr kumimoji="1" lang="ko-Kore-KR" altLang="en-US" dirty="0"/>
              <a:t>가설</a:t>
            </a:r>
            <a:r>
              <a:rPr kumimoji="1" lang="ko-KR" altLang="en-US" dirty="0"/>
              <a:t> 타당성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B8D5B-7E91-9B93-70F6-FD67E4EC7781}"/>
              </a:ext>
            </a:extLst>
          </p:cNvPr>
          <p:cNvSpPr txBox="1">
            <a:spLocks/>
          </p:cNvSpPr>
          <p:nvPr/>
        </p:nvSpPr>
        <p:spPr>
          <a:xfrm>
            <a:off x="6692996" y="2039875"/>
            <a:ext cx="4409197" cy="1129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sz="2000" dirty="0"/>
              <a:t>(</a:t>
            </a:r>
            <a:r>
              <a:rPr kumimoji="1" lang="ko-KR" altLang="en-US" sz="2000" dirty="0"/>
              <a:t>가설</a:t>
            </a:r>
            <a:r>
              <a:rPr kumimoji="1" lang="en-US" altLang="ko-KR" sz="2000" dirty="0"/>
              <a:t>1) </a:t>
            </a:r>
            <a:r>
              <a:rPr kumimoji="1" lang="ko-KR" altLang="en-US" sz="2000" dirty="0"/>
              <a:t>예약을 취소한 고객은 </a:t>
            </a:r>
            <a:r>
              <a:rPr kumimoji="1" lang="en-US" altLang="ko-KR" sz="2000" dirty="0" err="1"/>
              <a:t>lead_time</a:t>
            </a:r>
            <a:r>
              <a:rPr kumimoji="1" lang="ko-KR" altLang="en-US" sz="2000" dirty="0"/>
              <a:t>이 취소하지 않은 고객보다 길었다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br>
              <a:rPr kumimoji="1" lang="en-US" altLang="ko-KR" sz="2000" dirty="0"/>
            </a:br>
            <a:r>
              <a:rPr kumimoji="1" lang="ko-KR" altLang="en-US" sz="2000" dirty="0"/>
              <a:t>오래전에 예약한 고객이 취소할 확률이 높을 것이다는 가설은 </a:t>
            </a:r>
            <a:r>
              <a:rPr kumimoji="1" lang="ko-KR" altLang="en-US" sz="2000" dirty="0" err="1"/>
              <a:t>타당해보인다</a:t>
            </a:r>
            <a:r>
              <a:rPr kumimoji="1" lang="en-US" altLang="ko-KR" sz="2000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F519F9-FB6E-23C3-9F4D-0A7C2E3A9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90" y="2039875"/>
            <a:ext cx="5986213" cy="404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66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FDEBC-0992-4F00-4CCE-21D1201BEA09}"/>
              </a:ext>
            </a:extLst>
          </p:cNvPr>
          <p:cNvSpPr txBox="1">
            <a:spLocks/>
          </p:cNvSpPr>
          <p:nvPr/>
        </p:nvSpPr>
        <p:spPr>
          <a:xfrm>
            <a:off x="565151" y="770891"/>
            <a:ext cx="7335835" cy="12689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i="0" kern="1200" spc="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dirty="0"/>
              <a:t>EDA &gt; </a:t>
            </a:r>
            <a:r>
              <a:rPr kumimoji="1" lang="ko-Kore-KR" altLang="en-US" dirty="0"/>
              <a:t>가설</a:t>
            </a:r>
            <a:r>
              <a:rPr kumimoji="1" lang="ko-KR" altLang="en-US" dirty="0"/>
              <a:t> 타당성</a:t>
            </a:r>
            <a:endParaRPr kumimoji="1" lang="ko-Kore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638494-650C-55A0-AC46-742F8EBD2707}"/>
              </a:ext>
            </a:extLst>
          </p:cNvPr>
          <p:cNvSpPr txBox="1">
            <a:spLocks/>
          </p:cNvSpPr>
          <p:nvPr/>
        </p:nvSpPr>
        <p:spPr>
          <a:xfrm>
            <a:off x="565151" y="5530052"/>
            <a:ext cx="7335835" cy="5570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C48A5EF-1270-EDD2-2EE1-2A533C563F7E}"/>
              </a:ext>
            </a:extLst>
          </p:cNvPr>
          <p:cNvSpPr txBox="1">
            <a:spLocks/>
          </p:cNvSpPr>
          <p:nvPr/>
        </p:nvSpPr>
        <p:spPr>
          <a:xfrm>
            <a:off x="565151" y="5530054"/>
            <a:ext cx="11079455" cy="5570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ko-KR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1C6CEC4-8CE2-DE7C-B14B-A48DF9DEB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1" y="1758950"/>
            <a:ext cx="49149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2706996-6EDA-3D66-D0B4-871E83F7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878" y="1758950"/>
            <a:ext cx="49911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1DB27B-EF8B-3736-3EEF-C5AD41BE48C7}"/>
              </a:ext>
            </a:extLst>
          </p:cNvPr>
          <p:cNvSpPr txBox="1"/>
          <p:nvPr/>
        </p:nvSpPr>
        <p:spPr>
          <a:xfrm>
            <a:off x="565152" y="5168025"/>
            <a:ext cx="4914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/>
              <a:t>예약하기</a:t>
            </a:r>
            <a:r>
              <a:rPr kumimoji="1" lang="ko-KR" altLang="en-US" sz="2000" dirty="0"/>
              <a:t> 위해 오래 기다린 고객이 오히려 취소한 인원이 많은 것을 보아 가설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는 타당하지 않을 수 있다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15F81-9DD4-9B4E-10BF-87D4EE07D039}"/>
              </a:ext>
            </a:extLst>
          </p:cNvPr>
          <p:cNvSpPr txBox="1"/>
          <p:nvPr/>
        </p:nvSpPr>
        <p:spPr>
          <a:xfrm>
            <a:off x="6112303" y="5168025"/>
            <a:ext cx="5532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예약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후 변경을 많이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한 고객이 취소확률이 낮은 것을 보아 가설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은 타당한 것으로 보인다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548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54EE86-CE8B-3E49-6FC6-DB9BF782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541445" cy="1587449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모델링</a:t>
            </a:r>
            <a:endParaRPr kumimoji="1" lang="ko-Kore-KR" alt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7" y="4"/>
            <a:ext cx="1901687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1" y="6087111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7A0A306-E4D4-BFB3-E3D4-6E9DAFC16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78879"/>
              </p:ext>
            </p:extLst>
          </p:nvPr>
        </p:nvGraphicFramePr>
        <p:xfrm>
          <a:off x="662147" y="1934414"/>
          <a:ext cx="10861497" cy="20602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46753">
                  <a:extLst>
                    <a:ext uri="{9D8B030D-6E8A-4147-A177-3AD203B41FA5}">
                      <a16:colId xmlns:a16="http://schemas.microsoft.com/office/drawing/2014/main" val="663062913"/>
                    </a:ext>
                  </a:extLst>
                </a:gridCol>
                <a:gridCol w="2146753">
                  <a:extLst>
                    <a:ext uri="{9D8B030D-6E8A-4147-A177-3AD203B41FA5}">
                      <a16:colId xmlns:a16="http://schemas.microsoft.com/office/drawing/2014/main" val="1671213241"/>
                    </a:ext>
                  </a:extLst>
                </a:gridCol>
                <a:gridCol w="2146753">
                  <a:extLst>
                    <a:ext uri="{9D8B030D-6E8A-4147-A177-3AD203B41FA5}">
                      <a16:colId xmlns:a16="http://schemas.microsoft.com/office/drawing/2014/main" val="1958475617"/>
                    </a:ext>
                  </a:extLst>
                </a:gridCol>
                <a:gridCol w="2146753">
                  <a:extLst>
                    <a:ext uri="{9D8B030D-6E8A-4147-A177-3AD203B41FA5}">
                      <a16:colId xmlns:a16="http://schemas.microsoft.com/office/drawing/2014/main" val="2627744018"/>
                    </a:ext>
                  </a:extLst>
                </a:gridCol>
                <a:gridCol w="2274485">
                  <a:extLst>
                    <a:ext uri="{9D8B030D-6E8A-4147-A177-3AD203B41FA5}">
                      <a16:colId xmlns:a16="http://schemas.microsoft.com/office/drawing/2014/main" val="1722133424"/>
                    </a:ext>
                  </a:extLst>
                </a:gridCol>
              </a:tblGrid>
              <a:tr h="863870">
                <a:tc>
                  <a:txBody>
                    <a:bodyPr/>
                    <a:lstStyle/>
                    <a:p>
                      <a:endParaRPr lang="ko-Kore-KR" altLang="en-US" sz="2800" b="0" dirty="0"/>
                    </a:p>
                  </a:txBody>
                  <a:tcPr marL="144868" marR="144868" marT="72435" marB="72435"/>
                </a:tc>
                <a:tc>
                  <a:txBody>
                    <a:bodyPr/>
                    <a:lstStyle/>
                    <a:p>
                      <a:r>
                        <a:rPr lang="ko-Kore-KR" altLang="en-US" sz="2400" b="0" dirty="0"/>
                        <a:t>기준모델</a:t>
                      </a:r>
                      <a:endParaRPr lang="en-US" altLang="ko-Kore-KR" sz="2400" b="0" dirty="0"/>
                    </a:p>
                    <a:p>
                      <a:r>
                        <a:rPr lang="en-US" altLang="ko-Kore-KR" sz="2400" b="0" dirty="0"/>
                        <a:t>(</a:t>
                      </a:r>
                      <a:r>
                        <a:rPr lang="ko-KR" altLang="en-US" sz="2400" b="0" dirty="0" err="1"/>
                        <a:t>최빈값</a:t>
                      </a:r>
                      <a:r>
                        <a:rPr lang="en-US" altLang="ko-Kore-KR" sz="2400" b="0" dirty="0"/>
                        <a:t>)</a:t>
                      </a:r>
                      <a:endParaRPr lang="ko-Kore-KR" altLang="en-US" sz="2400" b="0" dirty="0"/>
                    </a:p>
                  </a:txBody>
                  <a:tcPr marL="144868" marR="144868" marT="72435" marB="72435"/>
                </a:tc>
                <a:tc>
                  <a:txBody>
                    <a:bodyPr/>
                    <a:lstStyle/>
                    <a:p>
                      <a:r>
                        <a:rPr lang="en-US" altLang="ko-Kore-KR" sz="2400" b="0" dirty="0"/>
                        <a:t>Logistic</a:t>
                      </a:r>
                    </a:p>
                    <a:p>
                      <a:r>
                        <a:rPr lang="en-US" altLang="ko-Kore-KR" sz="2400" b="0" dirty="0"/>
                        <a:t>regression</a:t>
                      </a:r>
                      <a:endParaRPr lang="ko-Kore-KR" altLang="en-US" sz="2400" b="0" dirty="0"/>
                    </a:p>
                  </a:txBody>
                  <a:tcPr marL="144868" marR="144868" marT="72435" marB="72435"/>
                </a:tc>
                <a:tc>
                  <a:txBody>
                    <a:bodyPr/>
                    <a:lstStyle/>
                    <a:p>
                      <a:r>
                        <a:rPr lang="en-US" altLang="ko-Kore-KR" sz="2400" b="0" dirty="0" err="1"/>
                        <a:t>Desicision</a:t>
                      </a:r>
                      <a:endParaRPr lang="en-US" altLang="ko-Kore-KR" sz="2400" b="0" dirty="0"/>
                    </a:p>
                    <a:p>
                      <a:r>
                        <a:rPr lang="en-US" altLang="ko-Kore-KR" sz="2400" b="0" dirty="0"/>
                        <a:t>classifier</a:t>
                      </a:r>
                      <a:endParaRPr lang="ko-Kore-KR" altLang="en-US" sz="2400" b="0" dirty="0"/>
                    </a:p>
                  </a:txBody>
                  <a:tcPr marL="144868" marR="144868" marT="72435" marB="72435"/>
                </a:tc>
                <a:tc>
                  <a:txBody>
                    <a:bodyPr/>
                    <a:lstStyle/>
                    <a:p>
                      <a:r>
                        <a:rPr lang="en-US" altLang="ko-Kore-KR" sz="2400" b="0" dirty="0" err="1"/>
                        <a:t>Randomforest</a:t>
                      </a:r>
                      <a:br>
                        <a:rPr lang="en-US" altLang="ko-Kore-KR" sz="2400" b="0" dirty="0"/>
                      </a:br>
                      <a:r>
                        <a:rPr lang="en-US" altLang="ko-Kore-KR" sz="2400" b="0" dirty="0"/>
                        <a:t>classifier</a:t>
                      </a:r>
                      <a:endParaRPr lang="ko-Kore-KR" altLang="en-US" sz="2400" b="0" dirty="0"/>
                    </a:p>
                  </a:txBody>
                  <a:tcPr marL="144868" marR="144868" marT="72435" marB="72435"/>
                </a:tc>
                <a:extLst>
                  <a:ext uri="{0D108BD9-81ED-4DB2-BD59-A6C34878D82A}">
                    <a16:rowId xmlns:a16="http://schemas.microsoft.com/office/drawing/2014/main" val="2953174874"/>
                  </a:ext>
                </a:extLst>
              </a:tr>
              <a:tr h="5919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900" dirty="0"/>
                        <a:t>accuracy</a:t>
                      </a:r>
                      <a:endParaRPr lang="ko-Kore-KR" altLang="en-US" sz="2900" dirty="0"/>
                    </a:p>
                  </a:txBody>
                  <a:tcPr marL="144868" marR="144868" marT="72435" marB="72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2900" dirty="0"/>
                        <a:t>0.6295</a:t>
                      </a:r>
                      <a:endParaRPr lang="ko-Kore-KR" altLang="en-US" sz="2900" dirty="0"/>
                    </a:p>
                  </a:txBody>
                  <a:tcPr marL="144868" marR="144868" marT="72435" marB="72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2900" dirty="0"/>
                        <a:t>0.7983</a:t>
                      </a:r>
                      <a:endParaRPr lang="ko-Kore-KR" altLang="en-US" sz="2900" dirty="0"/>
                    </a:p>
                  </a:txBody>
                  <a:tcPr marL="144868" marR="144868" marT="72435" marB="72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2900" dirty="0"/>
                        <a:t>0.8080</a:t>
                      </a:r>
                      <a:endParaRPr lang="ko-Kore-KR" altLang="en-US" sz="2900" dirty="0"/>
                    </a:p>
                  </a:txBody>
                  <a:tcPr marL="144868" marR="144868" marT="72435" marB="72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2900" dirty="0"/>
                        <a:t>0.8086</a:t>
                      </a:r>
                      <a:endParaRPr lang="ko-Kore-KR" altLang="en-US" sz="2900" dirty="0"/>
                    </a:p>
                  </a:txBody>
                  <a:tcPr marL="144868" marR="144868" marT="72435" marB="72435"/>
                </a:tc>
                <a:extLst>
                  <a:ext uri="{0D108BD9-81ED-4DB2-BD59-A6C34878D82A}">
                    <a16:rowId xmlns:a16="http://schemas.microsoft.com/office/drawing/2014/main" val="3156171222"/>
                  </a:ext>
                </a:extLst>
              </a:tr>
              <a:tr h="5919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900" dirty="0"/>
                        <a:t>F1-score</a:t>
                      </a:r>
                      <a:endParaRPr lang="ko-Kore-KR" altLang="en-US" sz="2900" dirty="0"/>
                    </a:p>
                  </a:txBody>
                  <a:tcPr marL="144868" marR="144868" marT="72435" marB="72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2900" dirty="0"/>
                        <a:t>0.0</a:t>
                      </a:r>
                      <a:endParaRPr lang="ko-Kore-KR" altLang="en-US" sz="2900" dirty="0"/>
                    </a:p>
                  </a:txBody>
                  <a:tcPr marL="144868" marR="144868" marT="72435" marB="72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2900" dirty="0"/>
                        <a:t>0.6649</a:t>
                      </a:r>
                      <a:endParaRPr lang="ko-Kore-KR" altLang="en-US" sz="2900" dirty="0"/>
                    </a:p>
                  </a:txBody>
                  <a:tcPr marL="144868" marR="144868" marT="72435" marB="72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2900" dirty="0"/>
                        <a:t>0.7194</a:t>
                      </a:r>
                      <a:endParaRPr lang="ko-Kore-KR" altLang="en-US" sz="2900" dirty="0"/>
                    </a:p>
                  </a:txBody>
                  <a:tcPr marL="144868" marR="144868" marT="72435" marB="72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2900" dirty="0"/>
                        <a:t>0.7241</a:t>
                      </a:r>
                      <a:endParaRPr lang="ko-Kore-KR" altLang="en-US" sz="2900" dirty="0"/>
                    </a:p>
                  </a:txBody>
                  <a:tcPr marL="144868" marR="144868" marT="72435" marB="72435"/>
                </a:tc>
                <a:extLst>
                  <a:ext uri="{0D108BD9-81ED-4DB2-BD59-A6C34878D82A}">
                    <a16:rowId xmlns:a16="http://schemas.microsoft.com/office/drawing/2014/main" val="24368290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5FEC8B-3D92-FB8B-930C-6859DFB774F7}"/>
              </a:ext>
            </a:extLst>
          </p:cNvPr>
          <p:cNvSpPr txBox="1"/>
          <p:nvPr/>
        </p:nvSpPr>
        <p:spPr>
          <a:xfrm>
            <a:off x="1238456" y="4810034"/>
            <a:ext cx="10285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최종모델 </a:t>
            </a:r>
            <a:r>
              <a:rPr kumimoji="1" lang="en-US" altLang="ko-KR" sz="2400" dirty="0"/>
              <a:t>&gt;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/>
              <a:t>threshold =0.47</a:t>
            </a:r>
            <a:r>
              <a:rPr kumimoji="1" lang="ko-Kore-KR" altLang="en-US" sz="2400" dirty="0"/>
              <a:t>일때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accuracy =0.81, f1score = 0.73, </a:t>
            </a:r>
            <a:r>
              <a:rPr kumimoji="1" lang="en-US" altLang="ko-KR" sz="2400" dirty="0" err="1"/>
              <a:t>auc</a:t>
            </a:r>
            <a:r>
              <a:rPr kumimoji="1" lang="en-US" altLang="ko-KR" sz="2400" dirty="0"/>
              <a:t> = 0.87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732149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Punchcard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641</Words>
  <Application>Microsoft Macintosh PowerPoint</Application>
  <PresentationFormat>와이드스크린</PresentationFormat>
  <Paragraphs>79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inherit</vt:lpstr>
      <vt:lpstr>Inter</vt:lpstr>
      <vt:lpstr>Microsoft GothicNeo</vt:lpstr>
      <vt:lpstr>Arial</vt:lpstr>
      <vt:lpstr>Wingdings</vt:lpstr>
      <vt:lpstr>PunchcardVTI</vt:lpstr>
      <vt:lpstr>상황 정의</vt:lpstr>
      <vt:lpstr>문제정의</vt:lpstr>
      <vt:lpstr>데이터 </vt:lpstr>
      <vt:lpstr>데이터 </vt:lpstr>
      <vt:lpstr>가설</vt:lpstr>
      <vt:lpstr>PowerPoint 프레젠테이션</vt:lpstr>
      <vt:lpstr>PowerPoint 프레젠테이션</vt:lpstr>
      <vt:lpstr>PowerPoint 프레젠테이션</vt:lpstr>
      <vt:lpstr>모델링</vt:lpstr>
      <vt:lpstr>특성중요도</vt:lpstr>
      <vt:lpstr>PowerPoint 프레젠테이션</vt:lpstr>
      <vt:lpstr>PowerPoint 프레젠테이션</vt:lpstr>
      <vt:lpstr>특정샘플에 특성이 미치는 영향력</vt:lpstr>
      <vt:lpstr>결론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 seeulgi</dc:creator>
  <cp:lastModifiedBy>K seeulgi</cp:lastModifiedBy>
  <cp:revision>7</cp:revision>
  <dcterms:created xsi:type="dcterms:W3CDTF">2022-12-05T00:46:50Z</dcterms:created>
  <dcterms:modified xsi:type="dcterms:W3CDTF">2022-12-08T01:50:41Z</dcterms:modified>
</cp:coreProperties>
</file>