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4" r:id="rId18"/>
    <p:sldId id="277" r:id="rId19"/>
    <p:sldId id="278" r:id="rId20"/>
    <p:sldId id="279" r:id="rId21"/>
    <p:sldId id="280" r:id="rId22"/>
    <p:sldId id="281" r:id="rId23"/>
    <p:sldId id="282" r:id="rId24"/>
    <p:sldId id="265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0" d="100"/>
          <a:sy n="80" d="100"/>
        </p:scale>
        <p:origin x="4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8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4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6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3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4377-C539-4BD9-A0BA-0F3418955BB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0A25-CC38-47C8-9195-CD0A0E936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using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Dr.Parkavi.A</a:t>
            </a:r>
            <a:endParaRPr lang="en-US" dirty="0" smtClean="0"/>
          </a:p>
          <a:p>
            <a:r>
              <a:rPr lang="en-US" dirty="0" smtClean="0"/>
              <a:t>Unit 2</a:t>
            </a:r>
          </a:p>
          <a:p>
            <a:r>
              <a:rPr lang="en-US" dirty="0" err="1" smtClean="0"/>
              <a:t>Lec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5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Boxplots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79" y="15285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used to display information in the form of distribution by drawing </a:t>
            </a:r>
            <a:r>
              <a:rPr lang="en-US" dirty="0" smtClean="0"/>
              <a:t>boxplots</a:t>
            </a:r>
          </a:p>
          <a:p>
            <a:r>
              <a:rPr lang="en-US" dirty="0"/>
              <a:t> This distribution of data is based on five sets (minimum, first quartile, median, third quartile, and maximum</a:t>
            </a:r>
            <a:r>
              <a:rPr lang="en-US" dirty="0" smtClean="0"/>
              <a:t>).</a:t>
            </a:r>
          </a:p>
          <a:p>
            <a:pPr fontAlgn="base"/>
            <a:r>
              <a:rPr lang="en-US" b="1" i="1" dirty="0"/>
              <a:t>x: </a:t>
            </a:r>
            <a:r>
              <a:rPr lang="en-US" i="1" dirty="0"/>
              <a:t>This parameter sets as a vector or a formula.</a:t>
            </a:r>
          </a:p>
          <a:p>
            <a:pPr fontAlgn="base"/>
            <a:r>
              <a:rPr lang="en-US" b="1" i="1" dirty="0"/>
              <a:t>data: </a:t>
            </a:r>
            <a:r>
              <a:rPr lang="en-US" i="1" dirty="0"/>
              <a:t>This parameter sets the data frame.</a:t>
            </a:r>
          </a:p>
          <a:p>
            <a:pPr fontAlgn="base"/>
            <a:r>
              <a:rPr lang="en-US" b="1" i="1" dirty="0"/>
              <a:t>notch: </a:t>
            </a:r>
            <a:r>
              <a:rPr lang="en-US" i="1" dirty="0"/>
              <a:t>This parameter is the label for horizontal axis.</a:t>
            </a:r>
          </a:p>
          <a:p>
            <a:pPr fontAlgn="base"/>
            <a:r>
              <a:rPr lang="en-US" b="1" i="1" dirty="0" err="1"/>
              <a:t>varwidth</a:t>
            </a:r>
            <a:r>
              <a:rPr lang="en-US" b="1" i="1" dirty="0"/>
              <a:t>: </a:t>
            </a:r>
            <a:r>
              <a:rPr lang="en-US" i="1" dirty="0"/>
              <a:t>This parameter is a logical value. Set as true to draw width of the box proportionate to the sample size.</a:t>
            </a:r>
          </a:p>
          <a:p>
            <a:pPr fontAlgn="base"/>
            <a:r>
              <a:rPr lang="en-US" b="1" i="1" dirty="0"/>
              <a:t>main: </a:t>
            </a:r>
            <a:r>
              <a:rPr lang="en-US" i="1" dirty="0"/>
              <a:t>This parameter is the title of the chart.</a:t>
            </a:r>
          </a:p>
          <a:p>
            <a:pPr fontAlgn="base"/>
            <a:r>
              <a:rPr lang="en-US" b="1" i="1" dirty="0"/>
              <a:t>names: </a:t>
            </a:r>
            <a:r>
              <a:rPr lang="en-US" i="1" dirty="0"/>
              <a:t>This parameter are the group labels that will be showed under each boxplot.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5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input &lt;- </a:t>
            </a:r>
            <a:r>
              <a:rPr lang="en-US" dirty="0" err="1" smtClean="0"/>
              <a:t>mtcars</a:t>
            </a:r>
            <a:r>
              <a:rPr lang="en-US" dirty="0" smtClean="0"/>
              <a:t>[, c('mpg', '</a:t>
            </a:r>
            <a:r>
              <a:rPr lang="en-US" dirty="0" err="1" smtClean="0"/>
              <a:t>cyl</a:t>
            </a:r>
            <a:r>
              <a:rPr lang="en-US" dirty="0" smtClean="0"/>
              <a:t>')]</a:t>
            </a:r>
          </a:p>
          <a:p>
            <a:pPr marL="0" indent="0">
              <a:buNone/>
            </a:pPr>
            <a:r>
              <a:rPr lang="en-US" dirty="0" smtClean="0"/>
              <a:t>print(head(input))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34" y="1027906"/>
            <a:ext cx="4565580" cy="32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4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0389" cy="39495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# Load the dataset</a:t>
            </a:r>
          </a:p>
          <a:p>
            <a:pPr marL="0" indent="0">
              <a:buNone/>
            </a:pPr>
            <a:r>
              <a:rPr lang="en-US" dirty="0" smtClean="0"/>
              <a:t>data(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Create the box plot</a:t>
            </a:r>
          </a:p>
          <a:p>
            <a:pPr marL="0" indent="0">
              <a:buNone/>
            </a:pPr>
            <a:r>
              <a:rPr lang="en-US" dirty="0" smtClean="0"/>
              <a:t>boxplot(</a:t>
            </a:r>
            <a:r>
              <a:rPr lang="en-US" dirty="0" err="1" smtClean="0"/>
              <a:t>disp</a:t>
            </a:r>
            <a:r>
              <a:rPr lang="en-US" dirty="0" smtClean="0"/>
              <a:t> ~ gear, data = </a:t>
            </a:r>
            <a:r>
              <a:rPr lang="en-US" dirty="0" err="1" smtClean="0"/>
              <a:t>mtcars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main = "Displacement by Gear",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xlab</a:t>
            </a:r>
            <a:r>
              <a:rPr lang="en-US" dirty="0" smtClean="0"/>
              <a:t> = "Gear",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ylab</a:t>
            </a:r>
            <a:r>
              <a:rPr lang="en-US" dirty="0" smtClean="0"/>
              <a:t> = "Displacement")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34" y="1027906"/>
            <a:ext cx="6152692" cy="41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0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Boxplot using notch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out how the medians of different data groups match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56079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1368424"/>
            <a:ext cx="10591800" cy="54895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 Load the dataset</a:t>
            </a:r>
          </a:p>
          <a:p>
            <a:pPr marL="0" indent="0">
              <a:buNone/>
            </a:pPr>
            <a:r>
              <a:rPr lang="en-US" dirty="0" smtClean="0"/>
              <a:t>data(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Set up plot colors</a:t>
            </a:r>
          </a:p>
          <a:p>
            <a:pPr marL="0" indent="0">
              <a:buNone/>
            </a:pPr>
            <a:r>
              <a:rPr lang="en-US" dirty="0" err="1" smtClean="0"/>
              <a:t>my_colors</a:t>
            </a:r>
            <a:r>
              <a:rPr lang="en-US" dirty="0" smtClean="0"/>
              <a:t> &lt;- c("#FFA500", "#008000", "#1E90FF", "#FF1493")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Create the box plot with customized aesthetics</a:t>
            </a:r>
          </a:p>
          <a:p>
            <a:pPr marL="0" indent="0">
              <a:buNone/>
            </a:pPr>
            <a:r>
              <a:rPr lang="en-US" dirty="0" smtClean="0"/>
              <a:t>boxplot(</a:t>
            </a:r>
            <a:r>
              <a:rPr lang="en-US" dirty="0" err="1" smtClean="0"/>
              <a:t>disp</a:t>
            </a:r>
            <a:r>
              <a:rPr lang="en-US" dirty="0" smtClean="0"/>
              <a:t> ~ gear, data = </a:t>
            </a:r>
            <a:r>
              <a:rPr lang="en-US" dirty="0" err="1" smtClean="0"/>
              <a:t>mtcars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main = "Displacement by Gear", </a:t>
            </a:r>
            <a:r>
              <a:rPr lang="en-US" dirty="0" err="1" smtClean="0"/>
              <a:t>xlab</a:t>
            </a:r>
            <a:r>
              <a:rPr lang="en-US" dirty="0" smtClean="0"/>
              <a:t> = "Gear", </a:t>
            </a:r>
            <a:r>
              <a:rPr lang="en-US" dirty="0" err="1" smtClean="0"/>
              <a:t>ylab</a:t>
            </a:r>
            <a:r>
              <a:rPr lang="en-US" dirty="0" smtClean="0"/>
              <a:t> = "Displacement",</a:t>
            </a:r>
          </a:p>
          <a:p>
            <a:pPr marL="0" indent="0">
              <a:buNone/>
            </a:pPr>
            <a:r>
              <a:rPr lang="en-US" dirty="0" smtClean="0"/>
              <a:t>		col = </a:t>
            </a:r>
            <a:r>
              <a:rPr lang="en-US" dirty="0" err="1" smtClean="0"/>
              <a:t>my_colors</a:t>
            </a:r>
            <a:r>
              <a:rPr lang="en-US" dirty="0" smtClean="0"/>
              <a:t>, border = "black", notch = TRUE, </a:t>
            </a:r>
            <a:r>
              <a:rPr lang="en-US" dirty="0" err="1" smtClean="0"/>
              <a:t>notchwidth</a:t>
            </a:r>
            <a:r>
              <a:rPr lang="en-US" dirty="0" smtClean="0"/>
              <a:t> = 0.5,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medcol</a:t>
            </a:r>
            <a:r>
              <a:rPr lang="en-US" dirty="0" smtClean="0"/>
              <a:t> = "white", </a:t>
            </a:r>
            <a:r>
              <a:rPr lang="en-US" dirty="0" err="1" smtClean="0"/>
              <a:t>whiskcol</a:t>
            </a:r>
            <a:r>
              <a:rPr lang="en-US" dirty="0" smtClean="0"/>
              <a:t> = "black", </a:t>
            </a:r>
            <a:r>
              <a:rPr lang="en-US" dirty="0" err="1" smtClean="0"/>
              <a:t>boxwex</a:t>
            </a:r>
            <a:r>
              <a:rPr lang="en-US" dirty="0" smtClean="0"/>
              <a:t> = 0.5, </a:t>
            </a:r>
            <a:r>
              <a:rPr lang="en-US" dirty="0" err="1" smtClean="0"/>
              <a:t>outpch</a:t>
            </a:r>
            <a:r>
              <a:rPr lang="en-US" dirty="0" smtClean="0"/>
              <a:t> = 19,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outcol</a:t>
            </a:r>
            <a:r>
              <a:rPr lang="en-US" dirty="0" smtClean="0"/>
              <a:t> = "black")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Add a legend</a:t>
            </a:r>
          </a:p>
          <a:p>
            <a:pPr marL="0" indent="0">
              <a:buNone/>
            </a:pPr>
            <a:r>
              <a:rPr lang="en-US" dirty="0" smtClean="0"/>
              <a:t>legend("</a:t>
            </a:r>
            <a:r>
              <a:rPr lang="en-US" dirty="0" err="1" smtClean="0"/>
              <a:t>topright</a:t>
            </a:r>
            <a:r>
              <a:rPr lang="en-US" dirty="0" smtClean="0"/>
              <a:t>", legend = unique(</a:t>
            </a:r>
            <a:r>
              <a:rPr lang="en-US" dirty="0" err="1" smtClean="0"/>
              <a:t>mtcars$gear</a:t>
            </a:r>
            <a:r>
              <a:rPr lang="en-US" dirty="0" smtClean="0"/>
              <a:t>), </a:t>
            </a:r>
          </a:p>
          <a:p>
            <a:pPr marL="0" indent="0">
              <a:buNone/>
            </a:pPr>
            <a:r>
              <a:rPr lang="en-US" dirty="0" smtClean="0"/>
              <a:t>	fill = </a:t>
            </a:r>
            <a:r>
              <a:rPr lang="en-US" dirty="0" err="1" smtClean="0"/>
              <a:t>my_colors</a:t>
            </a:r>
            <a:r>
              <a:rPr lang="en-US" dirty="0" smtClean="0"/>
              <a:t>, border = "black", title = "Gear")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059" y="460291"/>
            <a:ext cx="4190499" cy="28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2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col: </a:t>
            </a:r>
            <a:r>
              <a:rPr lang="en-US" dirty="0"/>
              <a:t>Uses a vector of </a:t>
            </a:r>
            <a:r>
              <a:rPr lang="en-US" dirty="0" err="1"/>
              <a:t>colours</a:t>
            </a:r>
            <a:r>
              <a:rPr lang="en-US" dirty="0"/>
              <a:t> (</a:t>
            </a:r>
            <a:r>
              <a:rPr lang="en-US" dirty="0" err="1"/>
              <a:t>my_colors</a:t>
            </a:r>
            <a:r>
              <a:rPr lang="en-US" dirty="0"/>
              <a:t>) to change the fill </a:t>
            </a:r>
            <a:r>
              <a:rPr lang="en-US" dirty="0" err="1"/>
              <a:t>colour</a:t>
            </a:r>
            <a:r>
              <a:rPr lang="en-US" dirty="0"/>
              <a:t> of the boxes.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borders:</a:t>
            </a:r>
            <a:r>
              <a:rPr lang="en-US" dirty="0"/>
              <a:t> Sets the box borders’ </a:t>
            </a:r>
            <a:r>
              <a:rPr lang="en-US" dirty="0" err="1"/>
              <a:t>colour</a:t>
            </a:r>
            <a:r>
              <a:rPr lang="en-US" dirty="0"/>
              <a:t> to black.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notch:</a:t>
            </a:r>
            <a:r>
              <a:rPr lang="en-US" dirty="0"/>
              <a:t> To illustrate confidence intervals, a notch is added to the boxes.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notchwidth</a:t>
            </a:r>
            <a:r>
              <a:rPr lang="en-US" b="1" dirty="0"/>
              <a:t>:</a:t>
            </a:r>
            <a:r>
              <a:rPr lang="en-US" dirty="0"/>
              <a:t> Manages the notches’ width.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medcol</a:t>
            </a:r>
            <a:r>
              <a:rPr lang="en-US" b="1" dirty="0"/>
              <a:t>: </a:t>
            </a:r>
            <a:r>
              <a:rPr lang="en-US" dirty="0"/>
              <a:t>Makes the median line’s </a:t>
            </a:r>
            <a:r>
              <a:rPr lang="en-US" dirty="0" err="1"/>
              <a:t>colour</a:t>
            </a:r>
            <a:r>
              <a:rPr lang="en-US" dirty="0"/>
              <a:t> white.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whiskcol</a:t>
            </a:r>
            <a:r>
              <a:rPr lang="en-US" b="1" dirty="0"/>
              <a:t>: </a:t>
            </a:r>
            <a:r>
              <a:rPr lang="en-US" dirty="0"/>
              <a:t>Sets the whiskers’ </a:t>
            </a:r>
            <a:r>
              <a:rPr lang="en-US" dirty="0" err="1"/>
              <a:t>colour</a:t>
            </a:r>
            <a:r>
              <a:rPr lang="en-US" dirty="0"/>
              <a:t> to black with the </a:t>
            </a:r>
            <a:r>
              <a:rPr lang="en-US" dirty="0" err="1"/>
              <a:t>whiskcol</a:t>
            </a:r>
            <a:r>
              <a:rPr lang="en-US" dirty="0"/>
              <a:t> command.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boxwex</a:t>
            </a:r>
            <a:r>
              <a:rPr lang="en-US" b="1" dirty="0"/>
              <a:t>:</a:t>
            </a:r>
            <a:r>
              <a:rPr lang="en-US" dirty="0"/>
              <a:t> Modifies the boxes’ width.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outpch</a:t>
            </a:r>
            <a:r>
              <a:rPr lang="en-US" dirty="0"/>
              <a:t>: Sets the outliers’ shapes to solid circles.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outcol</a:t>
            </a:r>
            <a:r>
              <a:rPr lang="en-US" b="1" dirty="0"/>
              <a:t>:</a:t>
            </a:r>
            <a:r>
              <a:rPr lang="en-US" dirty="0"/>
              <a:t> Changes the outliers’ </a:t>
            </a:r>
            <a:r>
              <a:rPr lang="en-US" dirty="0" err="1"/>
              <a:t>colour</a:t>
            </a:r>
            <a:r>
              <a:rPr lang="en-US" dirty="0"/>
              <a:t> to black.</a:t>
            </a:r>
          </a:p>
        </p:txBody>
      </p:sp>
    </p:spTree>
    <p:extLst>
      <p:ext uri="{BB962C8B-B14F-4D97-AF65-F5344CB8AC3E}">
        <p14:creationId xmlns:p14="http://schemas.microsoft.com/office/powerpoint/2010/main" val="218300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Boxplot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1027905"/>
            <a:ext cx="5625727" cy="55035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 Load the dataset</a:t>
            </a:r>
          </a:p>
          <a:p>
            <a:pPr marL="0" indent="0">
              <a:buNone/>
            </a:pPr>
            <a:r>
              <a:rPr lang="en-US" dirty="0" smtClean="0"/>
              <a:t>data(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 Define the variables for the box plots</a:t>
            </a:r>
          </a:p>
          <a:p>
            <a:pPr marL="0" indent="0">
              <a:buNone/>
            </a:pPr>
            <a:r>
              <a:rPr lang="en-US" dirty="0" smtClean="0"/>
              <a:t>variables &lt;- c("mpg", "</a:t>
            </a:r>
            <a:r>
              <a:rPr lang="en-US" dirty="0" err="1" smtClean="0"/>
              <a:t>disp</a:t>
            </a:r>
            <a:r>
              <a:rPr lang="en-US" dirty="0" smtClean="0"/>
              <a:t>", "</a:t>
            </a:r>
            <a:r>
              <a:rPr lang="en-US" dirty="0" err="1" smtClean="0"/>
              <a:t>hp</a:t>
            </a:r>
            <a:r>
              <a:rPr lang="en-US" dirty="0" smtClean="0"/>
              <a:t>", "</a:t>
            </a:r>
            <a:r>
              <a:rPr lang="en-US" dirty="0" err="1" smtClean="0"/>
              <a:t>wt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# Set up the plotting layout</a:t>
            </a:r>
          </a:p>
          <a:p>
            <a:pPr marL="0" indent="0">
              <a:buNone/>
            </a:pPr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 = c(1, length(variables)))</a:t>
            </a:r>
          </a:p>
          <a:p>
            <a:pPr marL="0" indent="0">
              <a:buNone/>
            </a:pPr>
            <a:r>
              <a:rPr lang="en-US" dirty="0" smtClean="0"/>
              <a:t># Create the box plots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in variables) {</a:t>
            </a:r>
          </a:p>
          <a:p>
            <a:pPr marL="0" indent="0">
              <a:buNone/>
            </a:pPr>
            <a:r>
              <a:rPr lang="en-US" dirty="0" smtClean="0"/>
              <a:t>boxplot(get(</a:t>
            </a:r>
            <a:r>
              <a:rPr lang="en-US" dirty="0" err="1" smtClean="0"/>
              <a:t>var</a:t>
            </a:r>
            <a:r>
              <a:rPr lang="en-US" dirty="0" smtClean="0"/>
              <a:t>) ~ gear, data = </a:t>
            </a:r>
            <a:r>
              <a:rPr lang="en-US" dirty="0" err="1" smtClean="0"/>
              <a:t>mtcars,main</a:t>
            </a:r>
            <a:r>
              <a:rPr lang="en-US" dirty="0" smtClean="0"/>
              <a:t> = paste("Box Plot of", </a:t>
            </a:r>
            <a:r>
              <a:rPr lang="en-US" dirty="0" err="1" smtClean="0"/>
              <a:t>var</a:t>
            </a:r>
            <a:r>
              <a:rPr lang="en-US" dirty="0" smtClean="0"/>
              <a:t>),</a:t>
            </a:r>
            <a:r>
              <a:rPr lang="en-US" dirty="0" err="1" smtClean="0"/>
              <a:t>xlab</a:t>
            </a:r>
            <a:r>
              <a:rPr lang="en-US" dirty="0" smtClean="0"/>
              <a:t> = "Gear",</a:t>
            </a:r>
            <a:r>
              <a:rPr lang="en-US" dirty="0" err="1" smtClean="0"/>
              <a:t>ylab</a:t>
            </a:r>
            <a:r>
              <a:rPr lang="en-US" dirty="0" smtClean="0"/>
              <a:t> = </a:t>
            </a:r>
            <a:r>
              <a:rPr lang="en-US" dirty="0" err="1" smtClean="0"/>
              <a:t>var</a:t>
            </a:r>
            <a:r>
              <a:rPr lang="en-US" dirty="0" smtClean="0"/>
              <a:t>,	col = "</a:t>
            </a:r>
            <a:r>
              <a:rPr lang="en-US" dirty="0" err="1" smtClean="0"/>
              <a:t>skyblue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border = "black",	notch = TRUE,	</a:t>
            </a:r>
            <a:r>
              <a:rPr lang="en-US" dirty="0" err="1" smtClean="0"/>
              <a:t>notchwidth</a:t>
            </a:r>
            <a:r>
              <a:rPr lang="en-US" dirty="0" smtClean="0"/>
              <a:t> = 0.5,medcol = "white",</a:t>
            </a:r>
          </a:p>
          <a:p>
            <a:pPr marL="0" indent="0">
              <a:buNone/>
            </a:pPr>
            <a:r>
              <a:rPr lang="en-US" dirty="0" err="1" smtClean="0"/>
              <a:t>whiskcol</a:t>
            </a:r>
            <a:r>
              <a:rPr lang="en-US" dirty="0" smtClean="0"/>
              <a:t> = "black",</a:t>
            </a:r>
            <a:r>
              <a:rPr lang="en-US" dirty="0" err="1" smtClean="0"/>
              <a:t>boxwex</a:t>
            </a:r>
            <a:r>
              <a:rPr lang="en-US" dirty="0" smtClean="0"/>
              <a:t> = 0.5,	</a:t>
            </a:r>
            <a:r>
              <a:rPr lang="en-US" dirty="0" err="1" smtClean="0"/>
              <a:t>outpch</a:t>
            </a:r>
            <a:r>
              <a:rPr lang="en-US" dirty="0" smtClean="0"/>
              <a:t> = 19,	</a:t>
            </a:r>
            <a:r>
              <a:rPr lang="en-US" dirty="0" err="1" smtClean="0"/>
              <a:t>outcol</a:t>
            </a:r>
            <a:r>
              <a:rPr lang="en-US" dirty="0" smtClean="0"/>
              <a:t> = "black")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# Reset the plotting layout</a:t>
            </a:r>
          </a:p>
          <a:p>
            <a:pPr marL="0" indent="0">
              <a:buNone/>
            </a:pPr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 = c(1, 1))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130" y="1027905"/>
            <a:ext cx="5583817" cy="37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9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Scatter Plot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13" y="1158651"/>
            <a:ext cx="5723965" cy="5134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Scatter plot for Ozone Concentration per month </a:t>
            </a:r>
          </a:p>
          <a:p>
            <a:pPr marL="0" indent="0">
              <a:buNone/>
            </a:pPr>
            <a:r>
              <a:rPr lang="en-US" dirty="0" smtClean="0"/>
              <a:t>data(</a:t>
            </a:r>
            <a:r>
              <a:rPr lang="en-US" dirty="0" err="1" smtClean="0"/>
              <a:t>airquality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plot(</a:t>
            </a:r>
            <a:r>
              <a:rPr lang="en-US" dirty="0" err="1" smtClean="0"/>
              <a:t>airquality$Ozone</a:t>
            </a:r>
            <a:r>
              <a:rPr lang="en-US" dirty="0" smtClean="0"/>
              <a:t>, </a:t>
            </a:r>
            <a:r>
              <a:rPr lang="en-US" dirty="0" err="1" smtClean="0"/>
              <a:t>airquality$Month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	main ="Scatterplot Example",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xlab</a:t>
            </a:r>
            <a:r>
              <a:rPr lang="en-US" dirty="0" smtClean="0"/>
              <a:t> ="Ozone Concentration in parts per billion",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ylab</a:t>
            </a:r>
            <a:r>
              <a:rPr lang="en-US" dirty="0" smtClean="0"/>
              <a:t> =" Month of observation ", </a:t>
            </a:r>
            <a:r>
              <a:rPr lang="en-US" dirty="0" err="1" smtClean="0"/>
              <a:t>pch</a:t>
            </a:r>
            <a:r>
              <a:rPr lang="en-US" dirty="0" smtClean="0"/>
              <a:t> = 19)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141" y="785308"/>
            <a:ext cx="4600013" cy="39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9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Scatterplot Graph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 are using the required parameters to plot the graph.</a:t>
            </a:r>
          </a:p>
          <a:p>
            <a:pPr fontAlgn="base"/>
            <a:r>
              <a:rPr lang="en-US" dirty="0"/>
              <a:t>In this ‘</a:t>
            </a:r>
            <a:r>
              <a:rPr lang="en-US" dirty="0" err="1"/>
              <a:t>xlab</a:t>
            </a:r>
            <a:r>
              <a:rPr lang="en-US" dirty="0"/>
              <a:t>’ describes the X-axis and ‘</a:t>
            </a:r>
            <a:r>
              <a:rPr lang="en-US" dirty="0" err="1"/>
              <a:t>ylab</a:t>
            </a:r>
            <a:r>
              <a:rPr lang="en-US" dirty="0"/>
              <a:t>’ describes the Y-axis.</a:t>
            </a:r>
          </a:p>
          <a:p>
            <a:pPr marL="0" indent="0">
              <a:buNone/>
            </a:pPr>
            <a:r>
              <a:rPr lang="en-US" dirty="0" smtClean="0"/>
              <a:t>input &lt;- </a:t>
            </a:r>
            <a:r>
              <a:rPr lang="en-US" dirty="0" err="1" smtClean="0"/>
              <a:t>mtcars</a:t>
            </a:r>
            <a:r>
              <a:rPr lang="en-US" dirty="0" smtClean="0"/>
              <a:t>[, c('</a:t>
            </a:r>
            <a:r>
              <a:rPr lang="en-US" dirty="0" err="1" smtClean="0"/>
              <a:t>wt</a:t>
            </a:r>
            <a:r>
              <a:rPr lang="en-US" dirty="0" smtClean="0"/>
              <a:t>', 'mpg')]</a:t>
            </a:r>
          </a:p>
          <a:p>
            <a:pPr marL="0" indent="0">
              <a:buNone/>
            </a:pPr>
            <a:r>
              <a:rPr lang="en-US" dirty="0" smtClean="0"/>
              <a:t>print(head(input))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13" y="3325338"/>
            <a:ext cx="5154543" cy="26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8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# Get the input values.</a:t>
            </a:r>
          </a:p>
          <a:p>
            <a:pPr marL="0" indent="0">
              <a:buNone/>
            </a:pPr>
            <a:r>
              <a:rPr lang="en-US" sz="1800" dirty="0" smtClean="0"/>
              <a:t>input &lt;- </a:t>
            </a:r>
            <a:r>
              <a:rPr lang="en-US" sz="1800" dirty="0" err="1" smtClean="0"/>
              <a:t>mtcars</a:t>
            </a:r>
            <a:r>
              <a:rPr lang="en-US" sz="1800" dirty="0" smtClean="0"/>
              <a:t>[, c('</a:t>
            </a:r>
            <a:r>
              <a:rPr lang="en-US" sz="1800" dirty="0" err="1" smtClean="0"/>
              <a:t>wt</a:t>
            </a:r>
            <a:r>
              <a:rPr lang="en-US" sz="1800" dirty="0" smtClean="0"/>
              <a:t>', 'mpg')]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 Plot the chart for cars with</a:t>
            </a:r>
          </a:p>
          <a:p>
            <a:pPr marL="0" indent="0">
              <a:buNone/>
            </a:pPr>
            <a:r>
              <a:rPr lang="en-US" sz="1800" dirty="0" smtClean="0"/>
              <a:t># weight between 1.5 to 4 and</a:t>
            </a:r>
          </a:p>
          <a:p>
            <a:pPr marL="0" indent="0">
              <a:buNone/>
            </a:pPr>
            <a:r>
              <a:rPr lang="en-US" sz="1800" dirty="0" smtClean="0"/>
              <a:t># mileage between 10 and 25.</a:t>
            </a:r>
          </a:p>
          <a:p>
            <a:pPr marL="0" indent="0">
              <a:buNone/>
            </a:pPr>
            <a:r>
              <a:rPr lang="en-US" sz="1800" dirty="0" smtClean="0"/>
              <a:t>plot(x = </a:t>
            </a:r>
            <a:r>
              <a:rPr lang="en-US" sz="1800" dirty="0" err="1" smtClean="0"/>
              <a:t>input$wt</a:t>
            </a:r>
            <a:r>
              <a:rPr lang="en-US" sz="1800" dirty="0" smtClean="0"/>
              <a:t>, y = </a:t>
            </a:r>
            <a:r>
              <a:rPr lang="en-US" sz="1800" dirty="0" err="1" smtClean="0"/>
              <a:t>input$mpg</a:t>
            </a:r>
            <a:r>
              <a:rPr lang="en-US" sz="1800" dirty="0" smtClean="0"/>
              <a:t>,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xlab</a:t>
            </a:r>
            <a:r>
              <a:rPr lang="en-US" sz="1800" dirty="0" smtClean="0"/>
              <a:t> = "Weight",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ylab</a:t>
            </a:r>
            <a:r>
              <a:rPr lang="en-US" sz="1800" dirty="0" smtClean="0"/>
              <a:t> = "</a:t>
            </a:r>
            <a:r>
              <a:rPr lang="en-US" sz="1800" dirty="0" err="1" smtClean="0"/>
              <a:t>Milage</a:t>
            </a:r>
            <a:r>
              <a:rPr lang="en-US" sz="1800" dirty="0" smtClean="0"/>
              <a:t>",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xlim</a:t>
            </a:r>
            <a:r>
              <a:rPr lang="en-US" sz="1800" dirty="0" smtClean="0"/>
              <a:t> = c(1.5, 4),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ylim</a:t>
            </a:r>
            <a:r>
              <a:rPr lang="en-US" sz="1800" dirty="0" smtClean="0"/>
              <a:t> = c(10, 25),	 </a:t>
            </a:r>
          </a:p>
          <a:p>
            <a:pPr marL="0" indent="0">
              <a:buNone/>
            </a:pPr>
            <a:r>
              <a:rPr lang="en-US" sz="1800" dirty="0" smtClean="0"/>
              <a:t>	main = "Weight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Milage</a:t>
            </a:r>
            <a:r>
              <a:rPr lang="en-US" sz="1800" dirty="0" smtClean="0"/>
              <a:t>"</a:t>
            </a:r>
          </a:p>
          <a:p>
            <a:pPr marL="0" indent="0">
              <a:buNone/>
            </a:pP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43012"/>
            <a:ext cx="5915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in 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graphs, charts, </a:t>
            </a:r>
            <a:r>
              <a:rPr lang="en-US" dirty="0" smtClean="0"/>
              <a:t>maps</a:t>
            </a:r>
          </a:p>
          <a:p>
            <a:r>
              <a:rPr lang="en-US" dirty="0"/>
              <a:t>decisions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0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Scatterplot Matrices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5727" cy="44445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Plot the matrices between</a:t>
            </a:r>
          </a:p>
          <a:p>
            <a:pPr marL="0" indent="0">
              <a:buNone/>
            </a:pPr>
            <a:r>
              <a:rPr lang="en-US" dirty="0" smtClean="0"/>
              <a:t># 4 variables giving 12 plots.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One variable with 3 others</a:t>
            </a:r>
          </a:p>
          <a:p>
            <a:pPr marL="0" indent="0">
              <a:buNone/>
            </a:pPr>
            <a:r>
              <a:rPr lang="en-US" dirty="0" smtClean="0"/>
              <a:t># and total 4 variables.</a:t>
            </a:r>
          </a:p>
          <a:p>
            <a:pPr marL="0" indent="0">
              <a:buNone/>
            </a:pPr>
            <a:r>
              <a:rPr lang="en-US" dirty="0" smtClean="0"/>
              <a:t>pairs(~</a:t>
            </a:r>
            <a:r>
              <a:rPr lang="en-US" dirty="0" err="1" smtClean="0"/>
              <a:t>wt</a:t>
            </a:r>
            <a:r>
              <a:rPr lang="en-US" dirty="0" smtClean="0"/>
              <a:t> + mpg + </a:t>
            </a:r>
            <a:r>
              <a:rPr lang="en-US" dirty="0" err="1" smtClean="0"/>
              <a:t>disp</a:t>
            </a:r>
            <a:r>
              <a:rPr lang="en-US" dirty="0" smtClean="0"/>
              <a:t> + </a:t>
            </a:r>
            <a:r>
              <a:rPr lang="en-US" dirty="0" err="1" smtClean="0"/>
              <a:t>cyl</a:t>
            </a:r>
            <a:r>
              <a:rPr lang="en-US" dirty="0" smtClean="0"/>
              <a:t>, data = </a:t>
            </a:r>
            <a:r>
              <a:rPr lang="en-US" dirty="0" err="1" smtClean="0"/>
              <a:t>mtcars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main = "Scatterplot Matrix")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22" y="605641"/>
            <a:ext cx="5154622" cy="38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8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Scatterplot with fitted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60" y="1303111"/>
            <a:ext cx="6512626" cy="53945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 Loading ggplot2 package</a:t>
            </a:r>
          </a:p>
          <a:p>
            <a:pPr marL="0" indent="0">
              <a:buNone/>
            </a:pPr>
            <a:r>
              <a:rPr lang="en-US" dirty="0" smtClean="0"/>
              <a:t>library(ggplot2)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# Creating scatterplot with fitted values.</a:t>
            </a:r>
          </a:p>
          <a:p>
            <a:pPr marL="0" indent="0">
              <a:buNone/>
            </a:pPr>
            <a:r>
              <a:rPr lang="en-US" dirty="0" smtClean="0"/>
              <a:t># An additional function </a:t>
            </a:r>
            <a:r>
              <a:rPr lang="en-US" dirty="0" err="1" smtClean="0"/>
              <a:t>stst_smooth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is used for linear regression.</a:t>
            </a:r>
          </a:p>
          <a:p>
            <a:pPr marL="0" indent="0"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(x = log(mpg), y = log(drat))) +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geom_point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(color = factor(gear))) +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stat_smooth</a:t>
            </a:r>
            <a:r>
              <a:rPr lang="en-US" dirty="0" smtClean="0"/>
              <a:t>(method = "lm",</a:t>
            </a:r>
          </a:p>
          <a:p>
            <a:pPr marL="0" indent="0">
              <a:buNone/>
            </a:pPr>
            <a:r>
              <a:rPr lang="en-US" dirty="0" smtClean="0"/>
              <a:t>		col = "#C42126", se = FALSE, size = 1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6" y="1303111"/>
            <a:ext cx="5274145" cy="38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2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title with dynamic name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940" y="1027905"/>
            <a:ext cx="5954486" cy="5705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# Loading ggplot2 package</a:t>
            </a:r>
          </a:p>
          <a:p>
            <a:pPr marL="0" indent="0">
              <a:buNone/>
            </a:pPr>
            <a:r>
              <a:rPr lang="en-US" sz="1400" dirty="0" smtClean="0"/>
              <a:t>library(ggplot2)</a:t>
            </a:r>
          </a:p>
          <a:p>
            <a:pPr marL="0" indent="0">
              <a:buNone/>
            </a:pPr>
            <a:r>
              <a:rPr lang="en-US" sz="1400" dirty="0" smtClean="0"/>
              <a:t># Creating scatterplot with fitted values.</a:t>
            </a:r>
          </a:p>
          <a:p>
            <a:pPr marL="0" indent="0">
              <a:buNone/>
            </a:pPr>
            <a:r>
              <a:rPr lang="en-US" sz="1400" dirty="0" smtClean="0"/>
              <a:t># An additional function </a:t>
            </a:r>
            <a:r>
              <a:rPr lang="en-US" sz="1400" dirty="0" err="1" smtClean="0"/>
              <a:t>stst_smooth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# is used for linear regression.</a:t>
            </a:r>
          </a:p>
          <a:p>
            <a:pPr marL="0" indent="0">
              <a:buNone/>
            </a:pPr>
            <a:r>
              <a:rPr lang="en-US" sz="1400" dirty="0" err="1" smtClean="0"/>
              <a:t>new_graph</a:t>
            </a:r>
            <a:r>
              <a:rPr lang="en-US" sz="1400" dirty="0" smtClean="0"/>
              <a:t>&lt;-</a:t>
            </a:r>
            <a:r>
              <a:rPr lang="en-US" sz="1400" dirty="0" err="1" smtClean="0"/>
              <a:t>ggplot</a:t>
            </a:r>
            <a:r>
              <a:rPr lang="en-US" sz="1400" dirty="0" smtClean="0"/>
              <a:t>(</a:t>
            </a:r>
            <a:r>
              <a:rPr lang="en-US" sz="1400" dirty="0" err="1" smtClean="0"/>
              <a:t>mtcars</a:t>
            </a:r>
            <a:r>
              <a:rPr lang="en-US" sz="1400" dirty="0" smtClean="0"/>
              <a:t>, </a:t>
            </a:r>
            <a:r>
              <a:rPr lang="en-US" sz="1400" dirty="0" err="1" smtClean="0"/>
              <a:t>aes</a:t>
            </a:r>
            <a:r>
              <a:rPr lang="en-US" sz="1400" dirty="0" smtClean="0"/>
              <a:t>(x = log(mpg),y = log(drat))) +</a:t>
            </a:r>
            <a:r>
              <a:rPr lang="en-US" sz="1400" dirty="0" err="1" smtClean="0"/>
              <a:t>geom_point</a:t>
            </a:r>
            <a:r>
              <a:rPr lang="en-US" sz="1400" dirty="0" smtClean="0"/>
              <a:t>(</a:t>
            </a:r>
            <a:r>
              <a:rPr lang="en-US" sz="1400" dirty="0" err="1" smtClean="0"/>
              <a:t>aes</a:t>
            </a:r>
            <a:r>
              <a:rPr lang="en-US" sz="1400" dirty="0" smtClean="0"/>
              <a:t>(color = factor(gear))) + </a:t>
            </a:r>
            <a:r>
              <a:rPr lang="en-US" sz="1400" dirty="0" err="1" smtClean="0"/>
              <a:t>stat_smooth</a:t>
            </a:r>
            <a:r>
              <a:rPr lang="en-US" sz="1400" dirty="0" smtClean="0"/>
              <a:t>(method = "</a:t>
            </a:r>
            <a:r>
              <a:rPr lang="en-US" sz="1400" dirty="0" err="1" smtClean="0"/>
              <a:t>lm",col</a:t>
            </a:r>
            <a:r>
              <a:rPr lang="en-US" sz="1400" dirty="0" smtClean="0"/>
              <a:t> = "#C42126",se = FALSE, size = 1)</a:t>
            </a:r>
          </a:p>
          <a:p>
            <a:pPr marL="0" indent="0">
              <a:buNone/>
            </a:pPr>
            <a:r>
              <a:rPr lang="en-US" sz="1400" dirty="0" smtClean="0"/>
              <a:t># in above example lm is used for linear regression</a:t>
            </a:r>
          </a:p>
          <a:p>
            <a:pPr marL="0" indent="0">
              <a:buNone/>
            </a:pPr>
            <a:r>
              <a:rPr lang="en-US" sz="1400" dirty="0" smtClean="0"/>
              <a:t># and se stands for standard error.</a:t>
            </a:r>
          </a:p>
          <a:p>
            <a:pPr marL="0" indent="0">
              <a:buNone/>
            </a:pPr>
            <a:r>
              <a:rPr lang="en-US" sz="1400" dirty="0" smtClean="0"/>
              <a:t># Adding title with dynamic name</a:t>
            </a:r>
          </a:p>
          <a:p>
            <a:pPr marL="0" indent="0">
              <a:buNone/>
            </a:pPr>
            <a:r>
              <a:rPr lang="en-US" sz="1400" dirty="0" err="1" smtClean="0"/>
              <a:t>new_graph</a:t>
            </a:r>
            <a:r>
              <a:rPr lang="en-US" sz="1400" dirty="0" smtClean="0"/>
              <a:t> + labs(title = "Relation between Mile per hours and drat",</a:t>
            </a:r>
          </a:p>
          <a:p>
            <a:pPr marL="0" indent="0">
              <a:buNone/>
            </a:pPr>
            <a:r>
              <a:rPr lang="en-US" sz="1400" dirty="0" smtClean="0"/>
              <a:t>		subtitle = "Relationship break down by gear class",</a:t>
            </a:r>
          </a:p>
          <a:p>
            <a:pPr marL="0" indent="0">
              <a:buNone/>
            </a:pPr>
            <a:r>
              <a:rPr lang="en-US" sz="1400" dirty="0" smtClean="0"/>
              <a:t>		caption = "Authors own computation"</a:t>
            </a:r>
          </a:p>
          <a:p>
            <a:pPr marL="0" indent="0">
              <a:buNone/>
            </a:pP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6" y="1377538"/>
            <a:ext cx="5301984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Scatterplots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895" cy="42864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3D Scatterplot</a:t>
            </a:r>
          </a:p>
          <a:p>
            <a:pPr marL="0" indent="0"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plotly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attach(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plot_ly</a:t>
            </a:r>
            <a:r>
              <a:rPr lang="en-US" dirty="0" smtClean="0"/>
              <a:t>(data=</a:t>
            </a:r>
            <a:r>
              <a:rPr lang="en-US" dirty="0" err="1" smtClean="0"/>
              <a:t>mtcars,x</a:t>
            </a:r>
            <a:r>
              <a:rPr lang="en-US" dirty="0" smtClean="0"/>
              <a:t>=~</a:t>
            </a:r>
            <a:r>
              <a:rPr lang="en-US" dirty="0" err="1" smtClean="0"/>
              <a:t>mpg,y</a:t>
            </a:r>
            <a:r>
              <a:rPr lang="en-US" dirty="0" smtClean="0"/>
              <a:t>=~</a:t>
            </a:r>
            <a:r>
              <a:rPr lang="en-US" dirty="0" err="1" smtClean="0"/>
              <a:t>hp,z</a:t>
            </a:r>
            <a:r>
              <a:rPr lang="en-US" dirty="0" smtClean="0"/>
              <a:t>=~</a:t>
            </a:r>
            <a:r>
              <a:rPr lang="en-US" dirty="0" err="1" smtClean="0"/>
              <a:t>cyl,color</a:t>
            </a:r>
            <a:r>
              <a:rPr lang="en-US" dirty="0" smtClean="0"/>
              <a:t>=~gear)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56959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7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0934" cy="3606987"/>
          </a:xfrm>
        </p:spPr>
        <p:txBody>
          <a:bodyPr/>
          <a:lstStyle/>
          <a:p>
            <a:pPr fontAlgn="base"/>
            <a:r>
              <a:rPr lang="en-US" dirty="0"/>
              <a:t>To show whether an association exists between bivariate data.</a:t>
            </a:r>
          </a:p>
          <a:p>
            <a:pPr fontAlgn="base"/>
            <a:r>
              <a:rPr lang="en-US" dirty="0"/>
              <a:t>To measure the strength and direction of such a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9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Heat Map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28" y="1330773"/>
            <a:ext cx="5153810" cy="54142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graphical representation of data using colors to visualize the value of the matrix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# Set seed for reproducibility 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set.seed</a:t>
            </a:r>
            <a:r>
              <a:rPr lang="en-US" dirty="0" smtClean="0"/>
              <a:t>(110)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Create example data </a:t>
            </a:r>
          </a:p>
          <a:p>
            <a:pPr marL="0" indent="0">
              <a:buNone/>
            </a:pPr>
            <a:r>
              <a:rPr lang="en-US" dirty="0" smtClean="0"/>
              <a:t>data &lt;- matrix(</a:t>
            </a:r>
            <a:r>
              <a:rPr lang="en-US" dirty="0" err="1" smtClean="0"/>
              <a:t>rnorm</a:t>
            </a:r>
            <a:r>
              <a:rPr lang="en-US" dirty="0" smtClean="0"/>
              <a:t>(50, 0, 5), </a:t>
            </a:r>
            <a:r>
              <a:rPr lang="en-US" dirty="0" err="1" smtClean="0"/>
              <a:t>nrow</a:t>
            </a:r>
            <a:r>
              <a:rPr lang="en-US" dirty="0" smtClean="0"/>
              <a:t> = 5, </a:t>
            </a:r>
            <a:r>
              <a:rPr lang="en-US" dirty="0" err="1" smtClean="0"/>
              <a:t>ncol</a:t>
            </a:r>
            <a:r>
              <a:rPr lang="en-US" dirty="0" smtClean="0"/>
              <a:t> = 5)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Column names </a:t>
            </a:r>
          </a:p>
          <a:p>
            <a:pPr marL="0" indent="0">
              <a:buNone/>
            </a:pPr>
            <a:r>
              <a:rPr lang="en-US" dirty="0" err="1" smtClean="0"/>
              <a:t>colnames</a:t>
            </a:r>
            <a:r>
              <a:rPr lang="en-US" dirty="0" smtClean="0"/>
              <a:t>(data) &lt;- paste0("col", 1:5) </a:t>
            </a:r>
          </a:p>
          <a:p>
            <a:pPr marL="0" indent="0">
              <a:buNone/>
            </a:pPr>
            <a:r>
              <a:rPr lang="en-US" dirty="0" err="1" smtClean="0"/>
              <a:t>rownames</a:t>
            </a:r>
            <a:r>
              <a:rPr lang="en-US" dirty="0" smtClean="0"/>
              <a:t>(data) &lt;- paste0("row", 1:5)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Draw a </a:t>
            </a:r>
            <a:r>
              <a:rPr lang="en-US" dirty="0" err="1" smtClean="0"/>
              <a:t>heatmap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(data)		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36" y="402711"/>
            <a:ext cx="5010576" cy="487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97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visualization in 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("maps")</a:t>
            </a:r>
          </a:p>
          <a:p>
            <a:pPr marL="0" indent="0">
              <a:buNone/>
            </a:pPr>
            <a:r>
              <a:rPr lang="en-US" dirty="0" smtClean="0"/>
              <a:t># Read dataset and convert it into 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data &lt;- read.csv("worldcities.csv") 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(data)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Load the required libraries </a:t>
            </a:r>
          </a:p>
          <a:p>
            <a:pPr marL="0" indent="0">
              <a:buNone/>
            </a:pPr>
            <a:r>
              <a:rPr lang="en-US" dirty="0" smtClean="0"/>
              <a:t>library(maps) </a:t>
            </a:r>
          </a:p>
          <a:p>
            <a:pPr marL="0" indent="0">
              <a:buNone/>
            </a:pPr>
            <a:r>
              <a:rPr lang="en-US" dirty="0" smtClean="0"/>
              <a:t>map(database = "world")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# marking points on map </a:t>
            </a:r>
          </a:p>
          <a:p>
            <a:pPr marL="0" indent="0">
              <a:buNone/>
            </a:pPr>
            <a:r>
              <a:rPr lang="en-US" dirty="0" smtClean="0"/>
              <a:t>points(x = </a:t>
            </a:r>
            <a:r>
              <a:rPr lang="en-US" dirty="0" err="1" smtClean="0"/>
              <a:t>df$lat</a:t>
            </a:r>
            <a:r>
              <a:rPr lang="en-US" dirty="0" smtClean="0"/>
              <a:t>[1:500], y = </a:t>
            </a:r>
            <a:r>
              <a:rPr lang="en-US" dirty="0" err="1" smtClean="0"/>
              <a:t>df$lng</a:t>
            </a:r>
            <a:r>
              <a:rPr lang="en-US" dirty="0" smtClean="0"/>
              <a:t>[1:500], col = "Red")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53" y="1027905"/>
            <a:ext cx="6328615" cy="35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73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Graphs in R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1" y="1180166"/>
            <a:ext cx="10661725" cy="551109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preps() </a:t>
            </a:r>
            <a:r>
              <a:rPr lang="en-US" dirty="0" smtClean="0"/>
              <a:t>function</a:t>
            </a:r>
          </a:p>
          <a:p>
            <a:r>
              <a:rPr lang="en-US" dirty="0"/>
              <a:t>create 3D </a:t>
            </a:r>
            <a:r>
              <a:rPr lang="en-US" dirty="0" smtClean="0"/>
              <a:t>surfaces</a:t>
            </a:r>
          </a:p>
          <a:p>
            <a:pPr marL="0" indent="0">
              <a:buNone/>
            </a:pPr>
            <a:r>
              <a:rPr lang="en-US" dirty="0" smtClean="0"/>
              <a:t># Adding Titles and Labeling Axes to Plot </a:t>
            </a:r>
          </a:p>
          <a:p>
            <a:pPr marL="0" indent="0">
              <a:buNone/>
            </a:pPr>
            <a:r>
              <a:rPr lang="en-US" dirty="0" smtClean="0"/>
              <a:t>cone &lt;- function(x, y){ </a:t>
            </a:r>
          </a:p>
          <a:p>
            <a:pPr marL="0" indent="0">
              <a:buNone/>
            </a:pPr>
            <a:r>
              <a:rPr lang="en-US" dirty="0" err="1" smtClean="0"/>
              <a:t>sqrt</a:t>
            </a:r>
            <a:r>
              <a:rPr lang="en-US" dirty="0" smtClean="0"/>
              <a:t>(x ^ 2 + y ^ 2)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# prepare variables. </a:t>
            </a:r>
          </a:p>
          <a:p>
            <a:pPr marL="0" indent="0">
              <a:buNone/>
            </a:pPr>
            <a:r>
              <a:rPr lang="en-US" dirty="0" smtClean="0"/>
              <a:t>x &lt;- y &lt;- </a:t>
            </a:r>
            <a:r>
              <a:rPr lang="en-US" dirty="0" err="1" smtClean="0"/>
              <a:t>seq</a:t>
            </a:r>
            <a:r>
              <a:rPr lang="en-US" dirty="0" smtClean="0"/>
              <a:t>(-1, 1, length = 30) </a:t>
            </a:r>
          </a:p>
          <a:p>
            <a:pPr marL="0" indent="0">
              <a:buNone/>
            </a:pPr>
            <a:r>
              <a:rPr lang="en-US" dirty="0" smtClean="0"/>
              <a:t>z &lt;- outer(x, y, cone)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# plot the 3D surface </a:t>
            </a:r>
          </a:p>
          <a:p>
            <a:pPr marL="0" indent="0">
              <a:buNone/>
            </a:pPr>
            <a:r>
              <a:rPr lang="en-US" dirty="0" smtClean="0"/>
              <a:t># Adding Titles and Labeling Axes to Plot </a:t>
            </a:r>
          </a:p>
          <a:p>
            <a:pPr marL="0" indent="0">
              <a:buNone/>
            </a:pPr>
            <a:r>
              <a:rPr lang="en-US" dirty="0" err="1" smtClean="0"/>
              <a:t>persp</a:t>
            </a:r>
            <a:r>
              <a:rPr lang="en-US" dirty="0" smtClean="0"/>
              <a:t>(x, y, z, </a:t>
            </a:r>
          </a:p>
          <a:p>
            <a:pPr marL="0" indent="0">
              <a:buNone/>
            </a:pPr>
            <a:r>
              <a:rPr lang="en-US" dirty="0" smtClean="0"/>
              <a:t>main="Perspective Plot of a Cone", </a:t>
            </a:r>
          </a:p>
          <a:p>
            <a:pPr marL="0" indent="0">
              <a:buNone/>
            </a:pPr>
            <a:r>
              <a:rPr lang="en-US" dirty="0" err="1" smtClean="0"/>
              <a:t>zlab</a:t>
            </a:r>
            <a:r>
              <a:rPr lang="en-US" dirty="0" smtClean="0"/>
              <a:t> = "Height", </a:t>
            </a:r>
          </a:p>
          <a:p>
            <a:pPr marL="0" indent="0">
              <a:buNone/>
            </a:pPr>
            <a:r>
              <a:rPr lang="en-US" dirty="0" smtClean="0"/>
              <a:t>theta = 30, phi = 15, </a:t>
            </a:r>
          </a:p>
          <a:p>
            <a:pPr marL="0" indent="0">
              <a:buNone/>
            </a:pPr>
            <a:r>
              <a:rPr lang="en-US" dirty="0" smtClean="0"/>
              <a:t>col = "orange", shade = 0.4)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30" y="1466850"/>
            <a:ext cx="507274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0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Airquality</a:t>
            </a:r>
            <a:r>
              <a:rPr lang="en-US" b="1" dirty="0"/>
              <a:t> data set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29089"/>
              </p:ext>
            </p:extLst>
          </p:nvPr>
        </p:nvGraphicFramePr>
        <p:xfrm>
          <a:off x="590774" y="1690688"/>
          <a:ext cx="10515600" cy="374142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Ozone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</a:rPr>
                        <a:t>Solar R.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</a:rPr>
                        <a:t>Wind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</a:rPr>
                        <a:t>Temp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</a:rPr>
                        <a:t>Month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</a:rPr>
                        <a:t>Day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41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190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7.4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67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36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118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8.0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72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149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12.6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74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3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313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11.5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62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4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NA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NA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14.3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56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28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NA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14.9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66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6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5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Data Visualizations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3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94" y="1690688"/>
            <a:ext cx="66787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Bar Plot</a:t>
            </a:r>
          </a:p>
          <a:p>
            <a:pPr lvl="1"/>
            <a:r>
              <a:rPr lang="en-US" dirty="0" smtClean="0"/>
              <a:t>horizontal </a:t>
            </a:r>
            <a:r>
              <a:rPr lang="en-US" dirty="0"/>
              <a:t>and vertical </a:t>
            </a:r>
            <a:endParaRPr lang="en-US" dirty="0" smtClean="0"/>
          </a:p>
          <a:p>
            <a:pPr fontAlgn="base"/>
            <a:r>
              <a:rPr lang="en-US" dirty="0"/>
              <a:t>To perform a comparative study between the various data categories in the data set.</a:t>
            </a:r>
          </a:p>
          <a:p>
            <a:pPr fontAlgn="base"/>
            <a:r>
              <a:rPr lang="en-US" dirty="0"/>
              <a:t>To analyze the change of a variable over time in months or years.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# Horizontal Bar Plot for </a:t>
            </a:r>
          </a:p>
          <a:p>
            <a:pPr marL="457200" lvl="1" indent="0">
              <a:buNone/>
            </a:pPr>
            <a:r>
              <a:rPr lang="en-US" dirty="0" smtClean="0"/>
              <a:t># Ozone concentration in air </a:t>
            </a:r>
          </a:p>
          <a:p>
            <a:pPr marL="457200" lvl="1" indent="0">
              <a:buNone/>
            </a:pPr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airquality$Ozone</a:t>
            </a:r>
            <a:r>
              <a:rPr lang="en-US" dirty="0" smtClean="0"/>
              <a:t>, </a:t>
            </a:r>
          </a:p>
          <a:p>
            <a:pPr marL="457200" lvl="1" indent="0">
              <a:buNone/>
            </a:pPr>
            <a:r>
              <a:rPr lang="en-US" dirty="0" smtClean="0"/>
              <a:t>		main = 'Ozone </a:t>
            </a:r>
            <a:r>
              <a:rPr lang="en-US" dirty="0" err="1" smtClean="0"/>
              <a:t>Concenteration</a:t>
            </a:r>
            <a:r>
              <a:rPr lang="en-US" dirty="0" smtClean="0"/>
              <a:t> in air', 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xlab</a:t>
            </a:r>
            <a:r>
              <a:rPr lang="en-US" dirty="0" smtClean="0"/>
              <a:t> = 'ozone levels', </a:t>
            </a:r>
            <a:r>
              <a:rPr lang="en-US" dirty="0" err="1" smtClean="0"/>
              <a:t>horiz</a:t>
            </a:r>
            <a:r>
              <a:rPr lang="en-US" dirty="0" smtClean="0"/>
              <a:t> = TRUE)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02" y="1225195"/>
            <a:ext cx="4267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14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71" y="1115620"/>
            <a:ext cx="6454588" cy="46182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Vertical Bar Plot for </a:t>
            </a:r>
          </a:p>
          <a:p>
            <a:pPr marL="0" indent="0">
              <a:buNone/>
            </a:pPr>
            <a:r>
              <a:rPr lang="en-US" dirty="0" smtClean="0"/>
              <a:t># Ozone concentration in air </a:t>
            </a:r>
          </a:p>
          <a:p>
            <a:pPr marL="0" indent="0">
              <a:buNone/>
            </a:pPr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airquality$Ozone</a:t>
            </a:r>
            <a:r>
              <a:rPr lang="en-US" dirty="0" smtClean="0"/>
              <a:t>, main = 'Ozone </a:t>
            </a:r>
            <a:r>
              <a:rPr lang="en-US" dirty="0" err="1" smtClean="0"/>
              <a:t>Concenteration</a:t>
            </a:r>
            <a:r>
              <a:rPr lang="en-US" dirty="0" smtClean="0"/>
              <a:t> in air', </a:t>
            </a:r>
            <a:r>
              <a:rPr lang="en-US" dirty="0" err="1" smtClean="0"/>
              <a:t>xlab</a:t>
            </a:r>
            <a:r>
              <a:rPr lang="en-US" dirty="0" smtClean="0"/>
              <a:t> = 'ozone levels', col ='blue', </a:t>
            </a:r>
            <a:r>
              <a:rPr lang="en-US" dirty="0" err="1" smtClean="0"/>
              <a:t>horiz</a:t>
            </a:r>
            <a:r>
              <a:rPr lang="en-US" dirty="0" smtClean="0"/>
              <a:t> = FALSE)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759" y="876133"/>
            <a:ext cx="4429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13" y="1188459"/>
            <a:ext cx="5508811" cy="48590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like a bar chart as it uses bars of varying height to represent data distribution</a:t>
            </a:r>
            <a:r>
              <a:rPr lang="en-US" dirty="0" smtClean="0"/>
              <a:t>.</a:t>
            </a:r>
          </a:p>
          <a:p>
            <a:r>
              <a:rPr lang="en-US" dirty="0"/>
              <a:t>values are grouped into consecutive intervals called </a:t>
            </a:r>
            <a:r>
              <a:rPr lang="en-US" dirty="0" smtClean="0"/>
              <a:t>bins</a:t>
            </a:r>
          </a:p>
          <a:p>
            <a:pPr fontAlgn="base"/>
            <a:r>
              <a:rPr lang="en-US" dirty="0"/>
              <a:t>To verify an equal and symmetric distribution of the data.</a:t>
            </a:r>
          </a:p>
          <a:p>
            <a:pPr fontAlgn="base"/>
            <a:r>
              <a:rPr lang="en-US" dirty="0"/>
              <a:t>To identify deviations from expected values.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Histogram for Maximum Daily Temperature </a:t>
            </a:r>
          </a:p>
          <a:p>
            <a:pPr marL="0" indent="0">
              <a:buNone/>
            </a:pPr>
            <a:r>
              <a:rPr lang="en-US" dirty="0" smtClean="0"/>
              <a:t>data(</a:t>
            </a:r>
            <a:r>
              <a:rPr lang="en-US" dirty="0" err="1" smtClean="0"/>
              <a:t>airquality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airquality$Temp</a:t>
            </a:r>
            <a:r>
              <a:rPr lang="en-US" dirty="0" smtClean="0"/>
              <a:t>, main ="La Guardia Airport's\ </a:t>
            </a:r>
          </a:p>
          <a:p>
            <a:pPr marL="0" indent="0">
              <a:buNone/>
            </a:pPr>
            <a:r>
              <a:rPr lang="en-US" dirty="0" smtClean="0"/>
              <a:t>Maximum Temperature(Daily)",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xlab</a:t>
            </a:r>
            <a:r>
              <a:rPr lang="en-US" dirty="0" smtClean="0"/>
              <a:t> ="Temperature(Fahrenheit)",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xlim</a:t>
            </a:r>
            <a:r>
              <a:rPr lang="en-US" dirty="0" smtClean="0"/>
              <a:t> = c(50, 125), col ="yellow",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freq</a:t>
            </a:r>
            <a:r>
              <a:rPr lang="en-US" dirty="0" smtClean="0"/>
              <a:t> = TRUE)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158" y="904818"/>
            <a:ext cx="5558969" cy="47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1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1325563"/>
          </a:xfrm>
        </p:spPr>
        <p:txBody>
          <a:bodyPr/>
          <a:lstStyle/>
          <a:p>
            <a:r>
              <a:rPr lang="en-US" b="1" dirty="0"/>
              <a:t>Box Plot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7" y="900466"/>
            <a:ext cx="6444727" cy="57370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is presented graphically using a </a:t>
            </a:r>
            <a:r>
              <a:rPr lang="en-US" dirty="0" smtClean="0"/>
              <a:t>boxplot</a:t>
            </a:r>
          </a:p>
          <a:p>
            <a:r>
              <a:rPr lang="en-US" dirty="0"/>
              <a:t>minimum and maximum data point, the median value, first and third quartile, and interquartile range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# Box plot for average wind speed </a:t>
            </a:r>
          </a:p>
          <a:p>
            <a:pPr marL="0" indent="0">
              <a:buNone/>
            </a:pPr>
            <a:r>
              <a:rPr lang="en-US" dirty="0" smtClean="0"/>
              <a:t>data(</a:t>
            </a:r>
            <a:r>
              <a:rPr lang="en-US" dirty="0" err="1" smtClean="0"/>
              <a:t>airquality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boxplot(</a:t>
            </a:r>
            <a:r>
              <a:rPr lang="en-US" dirty="0" err="1" smtClean="0"/>
              <a:t>airquality$Wind</a:t>
            </a:r>
            <a:r>
              <a:rPr lang="en-US" dirty="0" smtClean="0"/>
              <a:t>, main = "Average wind speed\ </a:t>
            </a:r>
          </a:p>
          <a:p>
            <a:pPr marL="0" indent="0">
              <a:buNone/>
            </a:pPr>
            <a:r>
              <a:rPr lang="en-US" dirty="0" smtClean="0"/>
              <a:t>at La Guardia Airport",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xlab</a:t>
            </a:r>
            <a:r>
              <a:rPr lang="en-US" dirty="0" smtClean="0"/>
              <a:t> = "Miles per hour", </a:t>
            </a:r>
            <a:r>
              <a:rPr lang="en-US" dirty="0" err="1" smtClean="0"/>
              <a:t>ylab</a:t>
            </a:r>
            <a:r>
              <a:rPr lang="en-US" dirty="0" smtClean="0"/>
              <a:t> = "Wind", </a:t>
            </a:r>
          </a:p>
          <a:p>
            <a:pPr marL="0" indent="0">
              <a:buNone/>
            </a:pPr>
            <a:r>
              <a:rPr lang="en-US" dirty="0" smtClean="0"/>
              <a:t>		col = "orange", border = "brown", </a:t>
            </a:r>
          </a:p>
          <a:p>
            <a:pPr marL="0" indent="0">
              <a:buNone/>
            </a:pPr>
            <a:r>
              <a:rPr lang="en-US" dirty="0" smtClean="0"/>
              <a:t>		horizontal = TRUE, notch = TRUE)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370" y="1183340"/>
            <a:ext cx="4555034" cy="392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2294" cy="41879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To give a comprehensive statistical description of the data through a visual cue.</a:t>
            </a:r>
          </a:p>
          <a:p>
            <a:pPr fontAlgn="base"/>
            <a:r>
              <a:rPr lang="en-US" dirty="0"/>
              <a:t>To identify the outlier points that do not lie in the inter-quartile range of data.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Multiple Box plots, each representing </a:t>
            </a:r>
          </a:p>
          <a:p>
            <a:pPr marL="0" indent="0">
              <a:buNone/>
            </a:pPr>
            <a:r>
              <a:rPr lang="en-US" dirty="0" smtClean="0"/>
              <a:t># an Air Quality Parameter </a:t>
            </a:r>
          </a:p>
          <a:p>
            <a:pPr marL="0" indent="0">
              <a:buNone/>
            </a:pPr>
            <a:r>
              <a:rPr lang="en-US" dirty="0" smtClean="0"/>
              <a:t>boxplot(</a:t>
            </a:r>
            <a:r>
              <a:rPr lang="en-US" dirty="0" err="1" smtClean="0"/>
              <a:t>airquality</a:t>
            </a:r>
            <a:r>
              <a:rPr lang="en-US" dirty="0" smtClean="0"/>
              <a:t>[, 0:4], </a:t>
            </a:r>
          </a:p>
          <a:p>
            <a:pPr marL="0" indent="0">
              <a:buNone/>
            </a:pPr>
            <a:r>
              <a:rPr lang="en-US" dirty="0" smtClean="0"/>
              <a:t>		main ='Box Plots for Air Quality Parameters')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46" y="674556"/>
            <a:ext cx="4875254" cy="41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901</Words>
  <Application>Microsoft Office PowerPoint</Application>
  <PresentationFormat>Widescreen</PresentationFormat>
  <Paragraphs>269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Data Analysis using R</vt:lpstr>
      <vt:lpstr>Data Visualization in R </vt:lpstr>
      <vt:lpstr>Airquality data set </vt:lpstr>
      <vt:lpstr>Types of Data Visualizations </vt:lpstr>
      <vt:lpstr>PowerPoint Presentation</vt:lpstr>
      <vt:lpstr>Eg </vt:lpstr>
      <vt:lpstr>Histogram </vt:lpstr>
      <vt:lpstr>Box Plot </vt:lpstr>
      <vt:lpstr>eg</vt:lpstr>
      <vt:lpstr>Boxplots </vt:lpstr>
      <vt:lpstr>eg</vt:lpstr>
      <vt:lpstr>eg</vt:lpstr>
      <vt:lpstr>Boxplot using notch </vt:lpstr>
      <vt:lpstr>eg</vt:lpstr>
      <vt:lpstr>Contd..</vt:lpstr>
      <vt:lpstr>Multiple Boxplot </vt:lpstr>
      <vt:lpstr>Scatter Plot </vt:lpstr>
      <vt:lpstr>Creating a Scatterplot Graph </vt:lpstr>
      <vt:lpstr>eg</vt:lpstr>
      <vt:lpstr>Scatterplot Matrices </vt:lpstr>
      <vt:lpstr>Scatterplot with fitted values </vt:lpstr>
      <vt:lpstr>Adding title with dynamic name </vt:lpstr>
      <vt:lpstr>3D Scatterplots </vt:lpstr>
      <vt:lpstr>Contd..</vt:lpstr>
      <vt:lpstr>Heat Map </vt:lpstr>
      <vt:lpstr>Map visualization in R </vt:lpstr>
      <vt:lpstr>3D Graphs in R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R</dc:title>
  <dc:creator>Admin</dc:creator>
  <cp:lastModifiedBy>Admin</cp:lastModifiedBy>
  <cp:revision>18</cp:revision>
  <dcterms:created xsi:type="dcterms:W3CDTF">2024-05-21T10:22:51Z</dcterms:created>
  <dcterms:modified xsi:type="dcterms:W3CDTF">2024-05-21T11:01:06Z</dcterms:modified>
</cp:coreProperties>
</file>