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8" r:id="rId4"/>
    <p:sldId id="282" r:id="rId5"/>
    <p:sldId id="279" r:id="rId6"/>
    <p:sldId id="280" r:id="rId7"/>
    <p:sldId id="283" r:id="rId8"/>
    <p:sldId id="284" r:id="rId9"/>
    <p:sldId id="285" r:id="rId10"/>
    <p:sldId id="258" r:id="rId11"/>
    <p:sldId id="259" r:id="rId12"/>
    <p:sldId id="260" r:id="rId13"/>
    <p:sldId id="274" r:id="rId14"/>
    <p:sldId id="261" r:id="rId15"/>
    <p:sldId id="275" r:id="rId16"/>
    <p:sldId id="263" r:id="rId17"/>
    <p:sldId id="264" r:id="rId18"/>
    <p:sldId id="276" r:id="rId19"/>
    <p:sldId id="277" r:id="rId20"/>
    <p:sldId id="265" r:id="rId21"/>
    <p:sldId id="270" r:id="rId22"/>
    <p:sldId id="271" r:id="rId23"/>
    <p:sldId id="272" r:id="rId24"/>
    <p:sldId id="273" r:id="rId25"/>
    <p:sldId id="269" r:id="rId26"/>
    <p:sldId id="266" r:id="rId27"/>
    <p:sldId id="262" r:id="rId28"/>
    <p:sldId id="267" r:id="rId29"/>
    <p:sldId id="268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147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985B4-8A36-9F30-87F7-E88EC77977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0EDD09-0406-C20E-EEDE-F57948798A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4FD0E-CEE4-6E4D-EE07-154AB190B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49DB3-AB35-4397-A89E-BBFF6D35C424}" type="datetimeFigureOut">
              <a:rPr lang="en-IN" smtClean="0"/>
              <a:t>18-07-2024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62BFA1-F647-80F9-EE81-4B5C2A03F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3C2B86-47D3-4FB4-EC4A-88F53E9B1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F8DE6-9255-409E-95AF-350435936D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2750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22F62-3551-B518-4E27-31F9877CC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11F05E-08C6-B680-0C01-C4187316CC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D211C5-2534-8A17-F61D-59048A97E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49DB3-AB35-4397-A89E-BBFF6D35C424}" type="datetimeFigureOut">
              <a:rPr lang="en-IN" smtClean="0"/>
              <a:t>18-07-2024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454346-9C8F-863D-5640-76DB1196F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7F4D07-F1B8-FC0E-A1B6-FFADE571C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F8DE6-9255-409E-95AF-350435936D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6013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716D35-C5F5-F095-7C82-7023856060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DD791D-2A70-9FA8-C0BB-6F0DF27172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75DE71-F110-B876-23C5-3E20EEB30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49DB3-AB35-4397-A89E-BBFF6D35C424}" type="datetimeFigureOut">
              <a:rPr lang="en-IN" smtClean="0"/>
              <a:t>18-07-2024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51CAE0-5216-9D35-463C-AF2D2B751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09BE70-AAA7-CE66-CE5E-3CA0DD2CD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F8DE6-9255-409E-95AF-350435936D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410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EB3A4-3B7A-667E-6836-A949BB8D1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652094-AB93-E330-0C85-9AF61F1C6C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810931-B42A-CD9A-F7BC-C726A310F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49DB3-AB35-4397-A89E-BBFF6D35C424}" type="datetimeFigureOut">
              <a:rPr lang="en-IN" smtClean="0"/>
              <a:t>18-07-2024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54645B-552E-BF41-CA1A-82F8F9135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38850-F926-7F7B-C904-382504726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F8DE6-9255-409E-95AF-350435936D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1279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513DD-95B0-9A41-A738-3899E5153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D069FC-2E8D-28CE-1FAD-7B8BB0B385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FDD3EE-D727-9E50-9980-36206AB9F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49DB3-AB35-4397-A89E-BBFF6D35C424}" type="datetimeFigureOut">
              <a:rPr lang="en-IN" smtClean="0"/>
              <a:t>18-07-2024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508F5A-06A5-84E4-9E9A-7122B820A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4481CB-98E0-BFA6-9285-EC5CCFD2F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F8DE6-9255-409E-95AF-350435936D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5459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7FC71-1A61-F3AE-B890-A70A15CC3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27DAE7-8C16-8B00-6B4B-C81123A777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031ABE-232D-DBE5-2384-3881C00D5A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BD00FF-F7DD-2DF1-E8F4-E7FD122B2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49DB3-AB35-4397-A89E-BBFF6D35C424}" type="datetimeFigureOut">
              <a:rPr lang="en-IN" smtClean="0"/>
              <a:t>18-07-2024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A7787C-E70F-FA14-B69C-737639149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D66A95-18BB-3E89-F55E-AE91BBDA2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F8DE6-9255-409E-95AF-350435936D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3142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95356-0013-3843-ADE6-77FAE9499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B85443-62FB-4572-738B-9FFADE4812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D3F106-86E2-63AD-1294-4E32DEDEE3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A16432-1F36-5F64-D8A5-5B6421B13E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786C37-74AF-3C8D-30BF-A3F0ACCE4A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94E9CE-3B21-7C94-1EFD-458CF2B00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49DB3-AB35-4397-A89E-BBFF6D35C424}" type="datetimeFigureOut">
              <a:rPr lang="en-IN" smtClean="0"/>
              <a:t>18-07-2024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08E8D1-F8DA-B884-08E8-C288C3B49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DD58EB-B938-289F-3431-141841E23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F8DE6-9255-409E-95AF-350435936D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8999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3493C-196C-DD7C-D380-C5AA1095C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04425E-BACE-B944-D5E8-7394024D9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49DB3-AB35-4397-A89E-BBFF6D35C424}" type="datetimeFigureOut">
              <a:rPr lang="en-IN" smtClean="0"/>
              <a:t>18-07-2024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62B807-9339-6300-F1CC-BF48AC8F3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38C399-B8A2-CF6E-2683-63A355313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F8DE6-9255-409E-95AF-350435936D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9146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EEC5BF-12A6-15E0-F7A6-DA6F09FBD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49DB3-AB35-4397-A89E-BBFF6D35C424}" type="datetimeFigureOut">
              <a:rPr lang="en-IN" smtClean="0"/>
              <a:t>18-07-2024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842393-D8A5-4B1B-0163-13212168B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1CA488-666D-BAE6-27CF-94B9B6A4B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F8DE6-9255-409E-95AF-350435936D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1037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88CA9-0162-8C6F-54F3-B5895B29C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2EB5E6-1BBE-E524-E6C5-4463361EF9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2EE682-B066-9AB1-00DE-7905819609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0C8818-1EFA-40FB-8493-4F5E72685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49DB3-AB35-4397-A89E-BBFF6D35C424}" type="datetimeFigureOut">
              <a:rPr lang="en-IN" smtClean="0"/>
              <a:t>18-07-2024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404393-8CA8-F4D4-1D06-04035F5E5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7E6A80-AE28-3858-074E-F12DBFD20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F8DE6-9255-409E-95AF-350435936D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980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21916-EC75-71DB-2229-CCE4CD3D8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79817A-8FEC-2F13-09FF-112AA298F5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110CBE-9FDC-AAFF-8AF3-0280802698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B590D6-2EAE-BD97-3967-EF752BCCD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49DB3-AB35-4397-A89E-BBFF6D35C424}" type="datetimeFigureOut">
              <a:rPr lang="en-IN" smtClean="0"/>
              <a:t>18-07-2024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DCC865-90C2-5D89-B047-49FCE6B12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42ECAA-DD84-F2E3-1316-803BCB96C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F8DE6-9255-409E-95AF-350435936D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6953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615EC7-54A0-72D4-9FA0-1390B8D55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5A9437-58F8-4300-F3E1-F744C8B85A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A63B68-D22D-2715-095D-84959936EB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549DB3-AB35-4397-A89E-BBFF6D35C424}" type="datetimeFigureOut">
              <a:rPr lang="en-IN" smtClean="0"/>
              <a:t>18-07-2024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01D4FD-E825-0B8A-25E9-E41FBBA28D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23AF60-2B7E-778A-B8BD-DF96EE61AB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9F8DE6-9255-409E-95AF-350435936D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6389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cran.r-project.org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C2C24-F525-28A6-14D2-EB0873A002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/>
              <a:t>SQL and R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256B2A-EEC9-57A2-EF77-F8CCE89BEC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Unit V</a:t>
            </a:r>
          </a:p>
          <a:p>
            <a:r>
              <a:rPr lang="en-IN" dirty="0"/>
              <a:t>Data Analysis Using R Programming </a:t>
            </a:r>
          </a:p>
        </p:txBody>
      </p:sp>
    </p:spTree>
    <p:extLst>
      <p:ext uri="{BB962C8B-B14F-4D97-AF65-F5344CB8AC3E}">
        <p14:creationId xmlns:p14="http://schemas.microsoft.com/office/powerpoint/2010/main" val="35209839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6AE11-C5E5-9412-B834-899BFD2A6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 err="1"/>
              <a:t>sqldf</a:t>
            </a:r>
            <a:r>
              <a:rPr lang="en-IN" b="1" dirty="0"/>
              <a:t> package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13A720-2DDD-021F-ED09-E316CCE05F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3022"/>
            <a:ext cx="10515600" cy="4573941"/>
          </a:xfrm>
        </p:spPr>
        <p:txBody>
          <a:bodyPr/>
          <a:lstStyle/>
          <a:p>
            <a:pPr algn="just"/>
            <a:r>
              <a:rPr lang="en-US" dirty="0"/>
              <a:t>We can also  use </a:t>
            </a:r>
            <a:r>
              <a:rPr lang="en-US" dirty="0" err="1">
                <a:solidFill>
                  <a:srgbClr val="FF0000"/>
                </a:solidFill>
              </a:rPr>
              <a:t>sqldf</a:t>
            </a:r>
            <a:r>
              <a:rPr lang="en-US" dirty="0">
                <a:solidFill>
                  <a:srgbClr val="FF0000"/>
                </a:solidFill>
              </a:rPr>
              <a:t> package </a:t>
            </a:r>
            <a:r>
              <a:rPr lang="en-US" dirty="0"/>
              <a:t>to run SQL queries in R. </a:t>
            </a:r>
          </a:p>
          <a:p>
            <a:pPr algn="just"/>
            <a:r>
              <a:rPr lang="en-US" dirty="0" err="1"/>
              <a:t>Sqldf</a:t>
            </a:r>
            <a:r>
              <a:rPr lang="en-US" dirty="0"/>
              <a:t> is a convenient R tool that allows the </a:t>
            </a:r>
            <a:r>
              <a:rPr lang="en-US" dirty="0">
                <a:solidFill>
                  <a:srgbClr val="00B0F0"/>
                </a:solidFill>
              </a:rPr>
              <a:t>execution of SQL operations on R data frames</a:t>
            </a:r>
            <a:r>
              <a:rPr lang="en-US" dirty="0"/>
              <a:t>. </a:t>
            </a:r>
          </a:p>
          <a:p>
            <a:pPr algn="just"/>
            <a:r>
              <a:rPr lang="en-US" dirty="0"/>
              <a:t>The databases </a:t>
            </a:r>
            <a:r>
              <a:rPr lang="en-US" dirty="0">
                <a:solidFill>
                  <a:srgbClr val="FF0000"/>
                </a:solidFill>
              </a:rPr>
              <a:t>MySQL, PostgreSQL, H2, and SQLite </a:t>
            </a:r>
            <a:r>
              <a:rPr lang="en-US" dirty="0"/>
              <a:t>can all be used with </a:t>
            </a:r>
            <a:r>
              <a:rPr lang="en-US" dirty="0" err="1"/>
              <a:t>sqldf</a:t>
            </a:r>
            <a:r>
              <a:rPr lang="en-US" dirty="0"/>
              <a:t>. </a:t>
            </a:r>
          </a:p>
          <a:p>
            <a:pPr algn="just"/>
            <a:r>
              <a:rPr lang="en-US" dirty="0"/>
              <a:t>We can </a:t>
            </a:r>
            <a:r>
              <a:rPr lang="en-US" dirty="0">
                <a:solidFill>
                  <a:srgbClr val="00B0F0"/>
                </a:solidFill>
              </a:rPr>
              <a:t>run SQL queries </a:t>
            </a:r>
            <a:r>
              <a:rPr lang="en-US" dirty="0"/>
              <a:t>in R using </a:t>
            </a:r>
            <a:r>
              <a:rPr lang="en-US" dirty="0" err="1"/>
              <a:t>sqldf</a:t>
            </a:r>
            <a:r>
              <a:rPr lang="en-US" dirty="0"/>
              <a:t> package.</a:t>
            </a:r>
          </a:p>
          <a:p>
            <a:pPr algn="just"/>
            <a:endParaRPr lang="en-US" dirty="0"/>
          </a:p>
          <a:p>
            <a:pPr marL="0" indent="0" algn="ctr">
              <a:buNone/>
            </a:pPr>
            <a:r>
              <a:rPr lang="en-IN" dirty="0" err="1">
                <a:solidFill>
                  <a:srgbClr val="FF0000"/>
                </a:solidFill>
              </a:rPr>
              <a:t>install.packages</a:t>
            </a:r>
            <a:r>
              <a:rPr lang="en-IN" dirty="0">
                <a:solidFill>
                  <a:srgbClr val="FF0000"/>
                </a:solidFill>
              </a:rPr>
              <a:t>("</a:t>
            </a:r>
            <a:r>
              <a:rPr lang="en-IN" dirty="0" err="1">
                <a:solidFill>
                  <a:srgbClr val="FF0000"/>
                </a:solidFill>
              </a:rPr>
              <a:t>sqldf</a:t>
            </a:r>
            <a:r>
              <a:rPr lang="en-IN" dirty="0">
                <a:solidFill>
                  <a:srgbClr val="FF0000"/>
                </a:solidFill>
              </a:rPr>
              <a:t>")</a:t>
            </a:r>
          </a:p>
        </p:txBody>
      </p:sp>
    </p:spTree>
    <p:extLst>
      <p:ext uri="{BB962C8B-B14F-4D97-AF65-F5344CB8AC3E}">
        <p14:creationId xmlns:p14="http://schemas.microsoft.com/office/powerpoint/2010/main" val="26898042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6AE11-C5E5-9412-B834-899BFD2A6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 err="1"/>
              <a:t>sqldf</a:t>
            </a:r>
            <a:r>
              <a:rPr lang="en-IN" b="1" dirty="0"/>
              <a:t> package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13A720-2DDD-021F-ED09-E316CCE05F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 after the installation of </a:t>
            </a:r>
            <a:r>
              <a:rPr lang="en-US" dirty="0" err="1"/>
              <a:t>sqldf</a:t>
            </a:r>
            <a:r>
              <a:rPr lang="en-US" dirty="0"/>
              <a:t> package we have to import it to use its functionalities.</a:t>
            </a:r>
          </a:p>
          <a:p>
            <a:endParaRPr lang="en-US" dirty="0"/>
          </a:p>
          <a:p>
            <a:pPr marL="0" indent="0" algn="ctr">
              <a:buNone/>
            </a:pPr>
            <a:r>
              <a:rPr lang="en-US" dirty="0">
                <a:solidFill>
                  <a:srgbClr val="FF0000"/>
                </a:solidFill>
              </a:rPr>
              <a:t>library(</a:t>
            </a:r>
            <a:r>
              <a:rPr lang="en-US" dirty="0" err="1">
                <a:solidFill>
                  <a:srgbClr val="FF0000"/>
                </a:solidFill>
              </a:rPr>
              <a:t>sqldf</a:t>
            </a:r>
            <a:r>
              <a:rPr lang="en-US" dirty="0">
                <a:solidFill>
                  <a:srgbClr val="FF0000"/>
                </a:solidFill>
              </a:rPr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1562198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6AE11-C5E5-9412-B834-899BFD2A6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Reading data using SQL query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13A720-2DDD-021F-ED09-E316CCE05F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8309" y="1825625"/>
            <a:ext cx="10515600" cy="4351338"/>
          </a:xfrm>
        </p:spPr>
        <p:txBody>
          <a:bodyPr/>
          <a:lstStyle/>
          <a:p>
            <a:r>
              <a:rPr lang="en-US" dirty="0"/>
              <a:t>we are going to use the </a:t>
            </a:r>
            <a:r>
              <a:rPr lang="en-US" b="1" dirty="0">
                <a:solidFill>
                  <a:srgbClr val="00B0F0"/>
                </a:solidFill>
              </a:rPr>
              <a:t>SQL select command </a:t>
            </a:r>
            <a:r>
              <a:rPr lang="en-US" dirty="0"/>
              <a:t>to view the data of the data frame. </a:t>
            </a:r>
          </a:p>
          <a:p>
            <a:r>
              <a:rPr lang="en-US" dirty="0"/>
              <a:t>First, we import the </a:t>
            </a:r>
            <a:r>
              <a:rPr lang="en-US" dirty="0" err="1"/>
              <a:t>sqldf</a:t>
            </a:r>
            <a:r>
              <a:rPr lang="en-US" dirty="0"/>
              <a:t> library, then read the CSV file and store it into a variable “</a:t>
            </a:r>
            <a:r>
              <a:rPr lang="en-US" dirty="0" err="1"/>
              <a:t>df</a:t>
            </a:r>
            <a:r>
              <a:rPr lang="en-US" dirty="0"/>
              <a:t>” as a data frame. </a:t>
            </a:r>
          </a:p>
          <a:p>
            <a:r>
              <a:rPr lang="en-US" b="1" u="sng" dirty="0"/>
              <a:t>Select Statement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</a:rPr>
              <a:t>df</a:t>
            </a:r>
            <a:r>
              <a:rPr lang="en-US" dirty="0">
                <a:solidFill>
                  <a:srgbClr val="FF0000"/>
                </a:solidFill>
              </a:rPr>
              <a:t> &lt;- iris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head(</a:t>
            </a:r>
            <a:r>
              <a:rPr lang="en-US" dirty="0" err="1">
                <a:solidFill>
                  <a:srgbClr val="FF0000"/>
                </a:solidFill>
              </a:rPr>
              <a:t>df</a:t>
            </a:r>
            <a:r>
              <a:rPr lang="en-US" dirty="0">
                <a:solidFill>
                  <a:srgbClr val="FF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43610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6AE11-C5E5-9412-B834-899BFD2A6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Reading data using SQL query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13A720-2DDD-021F-ED09-E316CCE05F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# Importing </a:t>
            </a:r>
            <a:r>
              <a:rPr lang="en-US" b="1" dirty="0" err="1">
                <a:solidFill>
                  <a:srgbClr val="FF0000"/>
                </a:solidFill>
              </a:rPr>
              <a:t>sqldf</a:t>
            </a:r>
            <a:r>
              <a:rPr lang="en-US" b="1" dirty="0">
                <a:solidFill>
                  <a:srgbClr val="FF0000"/>
                </a:solidFill>
              </a:rPr>
              <a:t> library </a:t>
            </a:r>
          </a:p>
          <a:p>
            <a:pPr marL="0" indent="0">
              <a:buNone/>
            </a:pPr>
            <a:r>
              <a:rPr lang="en-US" dirty="0"/>
              <a:t>library(</a:t>
            </a:r>
            <a:r>
              <a:rPr lang="en-US" dirty="0" err="1"/>
              <a:t>sqldf</a:t>
            </a:r>
            <a:r>
              <a:rPr lang="en-US" dirty="0"/>
              <a:t>)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#Creating </a:t>
            </a:r>
            <a:r>
              <a:rPr lang="en-US" b="1" dirty="0" err="1">
                <a:solidFill>
                  <a:srgbClr val="FF0000"/>
                </a:solidFill>
              </a:rPr>
              <a:t>Dataframe</a:t>
            </a:r>
            <a:r>
              <a:rPr lang="en-US" b="1" dirty="0">
                <a:solidFill>
                  <a:srgbClr val="FF0000"/>
                </a:solidFill>
              </a:rPr>
              <a:t> </a:t>
            </a:r>
          </a:p>
          <a:p>
            <a:pPr marL="0" indent="0">
              <a:buNone/>
            </a:pPr>
            <a:r>
              <a:rPr lang="en-US" dirty="0" err="1"/>
              <a:t>df</a:t>
            </a:r>
            <a:r>
              <a:rPr lang="en-US" dirty="0"/>
              <a:t> &lt;- iris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# Reading data from data frame using SQL select query </a:t>
            </a:r>
          </a:p>
          <a:p>
            <a:pPr marL="0" indent="0">
              <a:buNone/>
            </a:pPr>
            <a:r>
              <a:rPr lang="en-US" dirty="0" err="1"/>
              <a:t>sqldf</a:t>
            </a:r>
            <a:r>
              <a:rPr lang="en-US" dirty="0"/>
              <a:t>("select * from </a:t>
            </a:r>
            <a:r>
              <a:rPr lang="en-US" dirty="0" err="1"/>
              <a:t>df</a:t>
            </a:r>
            <a:r>
              <a:rPr lang="en-US" dirty="0"/>
              <a:t>")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9879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6AE11-C5E5-9412-B834-899BFD2A6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Example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13A720-2DDD-021F-ED09-E316CCE05F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89030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In this example, we are going to read a particular column from the data frame by selecting a particular column using the SQL query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err="1"/>
              <a:t>sqldf</a:t>
            </a:r>
            <a:r>
              <a:rPr lang="en-US" dirty="0"/>
              <a:t>("select [</a:t>
            </a:r>
            <a:r>
              <a:rPr lang="en-US" dirty="0" err="1"/>
              <a:t>sepal.length</a:t>
            </a:r>
            <a:r>
              <a:rPr lang="en-US" dirty="0"/>
              <a:t>], [</a:t>
            </a:r>
            <a:r>
              <a:rPr lang="en-US" dirty="0" err="1"/>
              <a:t>sepal.width</a:t>
            </a:r>
            <a:r>
              <a:rPr lang="en-US" dirty="0"/>
              <a:t>], [Species] from </a:t>
            </a:r>
            <a:r>
              <a:rPr lang="en-US" dirty="0" err="1"/>
              <a:t>df</a:t>
            </a:r>
            <a:r>
              <a:rPr lang="en-US" dirty="0"/>
              <a:t>")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we are using order by clause in SQL select statement due to which our data is displayed by sorting the data of the “</a:t>
            </a:r>
            <a:r>
              <a:rPr lang="en-US" dirty="0" err="1">
                <a:solidFill>
                  <a:srgbClr val="FF0000"/>
                </a:solidFill>
              </a:rPr>
              <a:t>sepal_length</a:t>
            </a:r>
            <a:r>
              <a:rPr lang="en-US" dirty="0">
                <a:solidFill>
                  <a:srgbClr val="FF0000"/>
                </a:solidFill>
              </a:rPr>
              <a:t>” column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lvl="0" indent="0">
              <a:buNone/>
            </a:pPr>
            <a:r>
              <a:rPr lang="en-US" altLang="en-US" dirty="0" err="1"/>
              <a:t>sqldf</a:t>
            </a:r>
            <a:r>
              <a:rPr lang="en-US" altLang="en-US" dirty="0"/>
              <a:t>("select * from </a:t>
            </a:r>
            <a:r>
              <a:rPr lang="en-US" altLang="en-US" dirty="0" err="1"/>
              <a:t>df</a:t>
            </a:r>
            <a:r>
              <a:rPr lang="en-US" altLang="en-US" dirty="0"/>
              <a:t> order by </a:t>
            </a:r>
            <a:r>
              <a:rPr lang="en-US" altLang="en-US" dirty="0" err="1"/>
              <a:t>sepal_length</a:t>
            </a:r>
            <a:r>
              <a:rPr lang="en-US" altLang="en-US" dirty="0"/>
              <a:t>")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94407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6AE11-C5E5-9412-B834-899BFD2A6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Example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13A720-2DDD-021F-ED09-E316CCE05F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89030"/>
          </a:xfrm>
        </p:spPr>
        <p:txBody>
          <a:bodyPr>
            <a:normAutofit/>
          </a:bodyPr>
          <a:lstStyle/>
          <a:p>
            <a:endParaRPr lang="en-US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 err="1">
                <a:solidFill>
                  <a:srgbClr val="FF1493"/>
                </a:solidFill>
                <a:latin typeface="Consolas" panose="020B0609020204030204" pitchFamily="49" charset="0"/>
              </a:rPr>
              <a:t>sqldf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"select max(</a:t>
            </a:r>
            <a:r>
              <a:rPr lang="en-US" alt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sepal_length</a:t>
            </a: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) from </a:t>
            </a:r>
            <a:r>
              <a:rPr lang="en-US" alt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df</a:t>
            </a: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 err="1">
                <a:solidFill>
                  <a:srgbClr val="FF1493"/>
                </a:solidFill>
                <a:latin typeface="Consolas" panose="020B0609020204030204" pitchFamily="49" charset="0"/>
              </a:rPr>
              <a:t>sqldf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"select min(</a:t>
            </a:r>
            <a:r>
              <a:rPr lang="en-US" alt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sepal_length</a:t>
            </a: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) from </a:t>
            </a:r>
            <a:r>
              <a:rPr lang="en-US" alt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df</a:t>
            </a: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4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41260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6AE11-C5E5-9412-B834-899BFD2A6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i="0" dirty="0">
                <a:solidFill>
                  <a:srgbClr val="9F2042"/>
                </a:solidFill>
                <a:effectLst/>
                <a:highlight>
                  <a:srgbClr val="FCFCFC"/>
                </a:highlight>
                <a:latin typeface="Roboto Slab" panose="020F0502020204030204" pitchFamily="2" charset="0"/>
              </a:rPr>
              <a:t>WHERE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13A720-2DDD-021F-ED09-E316CCE05F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Conditional statements </a:t>
            </a:r>
            <a:r>
              <a:rPr lang="en-US" dirty="0"/>
              <a:t>can be added via WHERE </a:t>
            </a:r>
          </a:p>
          <a:p>
            <a:endParaRPr lang="en-US" dirty="0"/>
          </a:p>
          <a:p>
            <a:pPr marL="0" indent="0" algn="just">
              <a:buNone/>
            </a:pP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sqldf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(“select * from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df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where 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species='Iris-</a:t>
            </a:r>
            <a:r>
              <a:rPr lang="en-US" alt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virginica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’”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447688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6AE11-C5E5-9412-B834-899BFD2A6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i="0" dirty="0">
                <a:solidFill>
                  <a:srgbClr val="9F2042"/>
                </a:solidFill>
                <a:effectLst/>
                <a:highlight>
                  <a:srgbClr val="FCFCFC"/>
                </a:highlight>
                <a:latin typeface="Roboto Slab" panose="020F0502020204030204" pitchFamily="2" charset="0"/>
              </a:rPr>
              <a:t>WHERE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13A720-2DDD-021F-ED09-E316CCE05F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Both AND </a:t>
            </a:r>
            <a:r>
              <a:rPr lang="en-US" dirty="0" err="1"/>
              <a:t>and</a:t>
            </a:r>
            <a:r>
              <a:rPr lang="en-US" dirty="0"/>
              <a:t> OR are valid, along with </a:t>
            </a:r>
            <a:r>
              <a:rPr lang="en-US" dirty="0" err="1"/>
              <a:t>paranthese</a:t>
            </a:r>
            <a:r>
              <a:rPr lang="en-US" dirty="0"/>
              <a:t> to affect order of operations.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/>
              <a:t>sqldf</a:t>
            </a:r>
            <a:r>
              <a:rPr lang="en-US" dirty="0"/>
              <a:t>('SELECT * FROM rock WHERE (peri &gt; 5000 AND shape &lt; .05) OR perm &gt; 1000')</a:t>
            </a:r>
          </a:p>
        </p:txBody>
      </p:sp>
    </p:spTree>
    <p:extLst>
      <p:ext uri="{BB962C8B-B14F-4D97-AF65-F5344CB8AC3E}">
        <p14:creationId xmlns:p14="http://schemas.microsoft.com/office/powerpoint/2010/main" val="2302472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6AE11-C5E5-9412-B834-899BFD2A6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Example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13A720-2DDD-021F-ED09-E316CCE05F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565564"/>
            <a:ext cx="11049000" cy="4849091"/>
          </a:xfrm>
        </p:spPr>
        <p:txBody>
          <a:bodyPr>
            <a:normAutofit/>
          </a:bodyPr>
          <a:lstStyle/>
          <a:p>
            <a:endParaRPr lang="en-US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b="1" dirty="0">
                <a:latin typeface="Consolas" panose="020B0609020204030204" pitchFamily="49" charset="0"/>
              </a:rPr>
              <a:t># Deleting rows where species is Iris-</a:t>
            </a:r>
            <a:r>
              <a:rPr lang="en-US" altLang="en-US" b="1" dirty="0" err="1">
                <a:latin typeface="Consolas" panose="020B0609020204030204" pitchFamily="49" charset="0"/>
              </a:rPr>
              <a:t>virginica</a:t>
            </a:r>
            <a:r>
              <a:rPr lang="en-US" altLang="en-US" b="1" dirty="0">
                <a:latin typeface="Consolas" panose="020B0609020204030204" pitchFamily="49" charset="0"/>
              </a:rPr>
              <a:t>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 err="1">
                <a:latin typeface="Consolas" panose="020B0609020204030204" pitchFamily="49" charset="0"/>
              </a:rPr>
              <a:t>df</a:t>
            </a:r>
            <a:r>
              <a:rPr lang="en-US" altLang="en-US" dirty="0">
                <a:latin typeface="Consolas" panose="020B0609020204030204" pitchFamily="49" charset="0"/>
              </a:rPr>
              <a:t>&lt;-</a:t>
            </a:r>
            <a:r>
              <a:rPr lang="en-US" altLang="en-US" dirty="0" err="1">
                <a:latin typeface="Consolas" panose="020B0609020204030204" pitchFamily="49" charset="0"/>
              </a:rPr>
              <a:t>sqldf</a:t>
            </a:r>
            <a:r>
              <a:rPr lang="en-US" altLang="en-US" dirty="0">
                <a:latin typeface="Consolas" panose="020B0609020204030204" pitchFamily="49" charset="0"/>
              </a:rPr>
              <a:t>(c("delete from </a:t>
            </a:r>
            <a:r>
              <a:rPr lang="en-US" altLang="en-US" dirty="0" err="1">
                <a:latin typeface="Consolas" panose="020B0609020204030204" pitchFamily="49" charset="0"/>
              </a:rPr>
              <a:t>df</a:t>
            </a:r>
            <a:r>
              <a:rPr lang="en-US" altLang="en-US" dirty="0">
                <a:latin typeface="Consolas" panose="020B0609020204030204" pitchFamily="49" charset="0"/>
              </a:rPr>
              <a:t> where species='Iris-</a:t>
            </a:r>
            <a:r>
              <a:rPr lang="en-US" altLang="en-US" dirty="0" err="1">
                <a:latin typeface="Consolas" panose="020B0609020204030204" pitchFamily="49" charset="0"/>
              </a:rPr>
              <a:t>virginica</a:t>
            </a:r>
            <a:r>
              <a:rPr lang="en-US" altLang="en-US" dirty="0">
                <a:latin typeface="Consolas" panose="020B0609020204030204" pitchFamily="49" charset="0"/>
              </a:rPr>
              <a:t>'", "select * from </a:t>
            </a:r>
            <a:r>
              <a:rPr lang="en-US" altLang="en-US" dirty="0" err="1">
                <a:latin typeface="Consolas" panose="020B0609020204030204" pitchFamily="49" charset="0"/>
              </a:rPr>
              <a:t>df</a:t>
            </a:r>
            <a:r>
              <a:rPr lang="en-US" altLang="en-US" dirty="0">
                <a:latin typeface="Consolas" panose="020B0609020204030204" pitchFamily="49" charset="0"/>
              </a:rPr>
              <a:t>"))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latin typeface="Consolas" panose="020B0609020204030204" pitchFamily="49" charset="0"/>
              </a:rPr>
              <a:t>print("After delete rows")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b="1" dirty="0">
                <a:latin typeface="Consolas" panose="020B0609020204030204" pitchFamily="49" charset="0"/>
              </a:rPr>
              <a:t># Displaying data frame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 err="1">
                <a:latin typeface="Consolas" panose="020B0609020204030204" pitchFamily="49" charset="0"/>
              </a:rPr>
              <a:t>sqldf</a:t>
            </a:r>
            <a:r>
              <a:rPr lang="en-US" altLang="en-US" dirty="0">
                <a:latin typeface="Consolas" panose="020B0609020204030204" pitchFamily="49" charset="0"/>
              </a:rPr>
              <a:t>("select * from </a:t>
            </a:r>
            <a:r>
              <a:rPr lang="en-US" altLang="en-US" dirty="0" err="1">
                <a:latin typeface="Consolas" panose="020B0609020204030204" pitchFamily="49" charset="0"/>
              </a:rPr>
              <a:t>df</a:t>
            </a:r>
            <a:r>
              <a:rPr lang="en-US" altLang="en-US" dirty="0">
                <a:latin typeface="Consolas" panose="020B0609020204030204" pitchFamily="49" charset="0"/>
              </a:rPr>
              <a:t>")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22757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6AE11-C5E5-9412-B834-899BFD2A6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Example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13A720-2DDD-021F-ED09-E316CCE05F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565564"/>
            <a:ext cx="11887200" cy="4849091"/>
          </a:xfrm>
        </p:spPr>
        <p:txBody>
          <a:bodyPr>
            <a:normAutofit/>
          </a:bodyPr>
          <a:lstStyle/>
          <a:p>
            <a:endParaRPr lang="en-US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008200"/>
                </a:solidFill>
                <a:latin typeface="Consolas" panose="020B0609020204030204" pitchFamily="49" charset="0"/>
              </a:rPr>
              <a:t># Update species name from Iris-versicolor to versicolor </a:t>
            </a:r>
            <a:endParaRPr lang="en-US" altLang="en-US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FF1493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"Before update"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endParaRPr lang="en-US" altLang="en-US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 err="1">
                <a:solidFill>
                  <a:srgbClr val="FF1493"/>
                </a:solidFill>
                <a:latin typeface="Consolas" panose="020B0609020204030204" pitchFamily="49" charset="0"/>
              </a:rPr>
              <a:t>sqldf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"select * from </a:t>
            </a:r>
            <a:r>
              <a:rPr lang="en-US" alt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df</a:t>
            </a: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endParaRPr lang="en-US" altLang="en-US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008200"/>
                </a:solidFill>
                <a:latin typeface="Consolas" panose="020B0609020204030204" pitchFamily="49" charset="0"/>
              </a:rPr>
              <a:t># Updating values </a:t>
            </a:r>
            <a:endParaRPr lang="en-US" altLang="en-US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&lt;- </a:t>
            </a:r>
            <a:r>
              <a:rPr lang="en-US" altLang="en-US" dirty="0" err="1">
                <a:solidFill>
                  <a:srgbClr val="FF1493"/>
                </a:solidFill>
                <a:latin typeface="Consolas" panose="020B0609020204030204" pitchFamily="49" charset="0"/>
              </a:rPr>
              <a:t>sqldf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FF1493"/>
                </a:solidFill>
                <a:latin typeface="Consolas" panose="020B0609020204030204" pitchFamily="49" charset="0"/>
              </a:rPr>
              <a:t>c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("update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set species=</a:t>
            </a: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'versicolor'</a:t>
            </a:r>
            <a:endParaRPr lang="en-US" altLang="en-US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273239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where species=</a:t>
            </a: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'Iris-versicolor'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", </a:t>
            </a:r>
            <a:endParaRPr lang="en-US" altLang="en-US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273239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"select * from </a:t>
            </a:r>
            <a:r>
              <a:rPr lang="en-US" alt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df</a:t>
            </a: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 </a:t>
            </a:r>
            <a:endParaRPr lang="en-US" altLang="en-US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FF1493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"After update"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endParaRPr lang="en-US" altLang="en-US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 err="1">
                <a:solidFill>
                  <a:srgbClr val="FF1493"/>
                </a:solidFill>
                <a:latin typeface="Consolas" panose="020B0609020204030204" pitchFamily="49" charset="0"/>
              </a:rPr>
              <a:t>sqldf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"select * from </a:t>
            </a:r>
            <a:r>
              <a:rPr lang="en-US" alt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df</a:t>
            </a: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4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9169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6AE11-C5E5-9412-B834-899BFD2A6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13A720-2DDD-021F-ED09-E316CCE05F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SQL stands for Structured Query Language. </a:t>
            </a:r>
          </a:p>
          <a:p>
            <a:pPr algn="just"/>
            <a:r>
              <a:rPr lang="en-US" dirty="0"/>
              <a:t>SQL queries are used for interacting with a database. </a:t>
            </a:r>
          </a:p>
          <a:p>
            <a:pPr algn="just"/>
            <a:r>
              <a:rPr lang="en-US" dirty="0"/>
              <a:t>Using SQL queries we can access and manipulate data stored in the database. </a:t>
            </a:r>
          </a:p>
          <a:p>
            <a:pPr algn="just"/>
            <a:r>
              <a:rPr lang="en-US" dirty="0"/>
              <a:t>With the help of SQL queries, we can create, read, update and delete data on databases and perform lots more operations on the database.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09272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6AE11-C5E5-9412-B834-899BFD2A6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i="0" dirty="0">
                <a:solidFill>
                  <a:srgbClr val="9F2042"/>
                </a:solidFill>
                <a:effectLst/>
                <a:highlight>
                  <a:srgbClr val="FCFCFC"/>
                </a:highlight>
                <a:latin typeface="Roboto Slab" panose="020F0502020204030204" pitchFamily="2" charset="0"/>
              </a:rPr>
              <a:t>IN</a:t>
            </a:r>
            <a:br>
              <a:rPr lang="en-IN" b="1" i="0" dirty="0">
                <a:solidFill>
                  <a:srgbClr val="9F2042"/>
                </a:solidFill>
                <a:effectLst/>
                <a:highlight>
                  <a:srgbClr val="FCFCFC"/>
                </a:highlight>
                <a:latin typeface="Roboto Slab" panose="020F0502020204030204" pitchFamily="2" charset="0"/>
              </a:rPr>
            </a:br>
            <a:endParaRPr lang="en-IN" b="1" i="0" dirty="0">
              <a:solidFill>
                <a:srgbClr val="9F2042"/>
              </a:solidFill>
              <a:effectLst/>
              <a:highlight>
                <a:srgbClr val="FCFCFC"/>
              </a:highlight>
              <a:latin typeface="Roboto Slab" panose="020F0502020204030204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13A720-2DDD-021F-ED09-E316CCE05F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%in% , is used to check if an element exists within a vector, list, or other data structure. </a:t>
            </a:r>
          </a:p>
          <a:p>
            <a:r>
              <a:rPr lang="en-US" dirty="0"/>
              <a:t>It returns a logical vector indicating whether a match was found</a:t>
            </a:r>
          </a:p>
          <a:p>
            <a:endParaRPr lang="en-US" dirty="0"/>
          </a:p>
          <a:p>
            <a:r>
              <a:rPr lang="en-US" dirty="0"/>
              <a:t># Check value in a Vector</a:t>
            </a:r>
          </a:p>
          <a:p>
            <a:r>
              <a:rPr lang="en-US" dirty="0"/>
              <a:t>67 %in% c(2,5,8,23,67,34)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#Check one vector elements in another vector</a:t>
            </a:r>
          </a:p>
          <a:p>
            <a:r>
              <a:rPr lang="en-US" dirty="0"/>
              <a:t>vec1 &lt;- c(2,5,8,23,67,34)</a:t>
            </a:r>
          </a:p>
          <a:p>
            <a:r>
              <a:rPr lang="en-US" dirty="0"/>
              <a:t>vec2 &lt;- c(1,2,8,34) </a:t>
            </a:r>
          </a:p>
          <a:p>
            <a:r>
              <a:rPr lang="en-US" dirty="0"/>
              <a:t>vec2 %in% vec1</a:t>
            </a:r>
          </a:p>
        </p:txBody>
      </p:sp>
    </p:spTree>
    <p:extLst>
      <p:ext uri="{BB962C8B-B14F-4D97-AF65-F5344CB8AC3E}">
        <p14:creationId xmlns:p14="http://schemas.microsoft.com/office/powerpoint/2010/main" val="29868590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6AE11-C5E5-9412-B834-899BFD2A6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i="0" dirty="0">
                <a:solidFill>
                  <a:srgbClr val="9F2042"/>
                </a:solidFill>
                <a:effectLst/>
                <a:highlight>
                  <a:srgbClr val="FCFCFC"/>
                </a:highlight>
                <a:latin typeface="Roboto Slab" panose="020F0502020204030204" pitchFamily="2" charset="0"/>
              </a:rPr>
              <a:t>IN</a:t>
            </a:r>
            <a:br>
              <a:rPr lang="en-IN" b="1" i="0" dirty="0">
                <a:solidFill>
                  <a:srgbClr val="9F2042"/>
                </a:solidFill>
                <a:effectLst/>
                <a:highlight>
                  <a:srgbClr val="FCFCFC"/>
                </a:highlight>
                <a:latin typeface="Roboto Slab" panose="020F0502020204030204" pitchFamily="2" charset="0"/>
              </a:rPr>
            </a:br>
            <a:endParaRPr lang="en-IN" b="1" i="0" dirty="0">
              <a:solidFill>
                <a:srgbClr val="9F2042"/>
              </a:solidFill>
              <a:effectLst/>
              <a:highlight>
                <a:srgbClr val="FCFCFC"/>
              </a:highlight>
              <a:latin typeface="Roboto Slab" panose="020F0502020204030204" pitchFamily="2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CF4775A-3FC6-9701-60BC-95EE98666A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9121" y="1690688"/>
            <a:ext cx="8340567" cy="2529813"/>
          </a:xfrm>
        </p:spPr>
      </p:pic>
    </p:spTree>
    <p:extLst>
      <p:ext uri="{BB962C8B-B14F-4D97-AF65-F5344CB8AC3E}">
        <p14:creationId xmlns:p14="http://schemas.microsoft.com/office/powerpoint/2010/main" val="18407652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6AE11-C5E5-9412-B834-899BFD2A6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i="0" dirty="0">
                <a:solidFill>
                  <a:srgbClr val="9F2042"/>
                </a:solidFill>
                <a:effectLst/>
                <a:highlight>
                  <a:srgbClr val="FCFCFC"/>
                </a:highlight>
                <a:latin typeface="Roboto Slab" panose="020F0502020204030204" pitchFamily="2" charset="0"/>
              </a:rPr>
              <a:t>IN</a:t>
            </a:r>
            <a:br>
              <a:rPr lang="en-IN" b="1" i="0" dirty="0">
                <a:solidFill>
                  <a:srgbClr val="9F2042"/>
                </a:solidFill>
                <a:effectLst/>
                <a:highlight>
                  <a:srgbClr val="FCFCFC"/>
                </a:highlight>
                <a:latin typeface="Roboto Slab" panose="020F0502020204030204" pitchFamily="2" charset="0"/>
              </a:rPr>
            </a:br>
            <a:endParaRPr lang="en-IN" b="1" i="0" dirty="0">
              <a:solidFill>
                <a:srgbClr val="9F2042"/>
              </a:solidFill>
              <a:effectLst/>
              <a:highlight>
                <a:srgbClr val="FCFCFC"/>
              </a:highlight>
              <a:latin typeface="Roboto Slab" panose="020F0502020204030204" pitchFamily="2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0249679-5805-AA46-621E-DFF033AF6A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51378"/>
            <a:ext cx="10515600" cy="2985150"/>
          </a:xfrm>
        </p:spPr>
      </p:pic>
    </p:spTree>
    <p:extLst>
      <p:ext uri="{BB962C8B-B14F-4D97-AF65-F5344CB8AC3E}">
        <p14:creationId xmlns:p14="http://schemas.microsoft.com/office/powerpoint/2010/main" val="38618259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6AE11-C5E5-9412-B834-899BFD2A6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i="0" dirty="0">
                <a:solidFill>
                  <a:srgbClr val="9F2042"/>
                </a:solidFill>
                <a:effectLst/>
                <a:highlight>
                  <a:srgbClr val="FCFCFC"/>
                </a:highlight>
                <a:latin typeface="Roboto Slab" panose="020F0502020204030204" pitchFamily="2" charset="0"/>
              </a:rPr>
              <a:t>IN</a:t>
            </a:r>
            <a:br>
              <a:rPr lang="en-IN" b="1" i="0" dirty="0">
                <a:solidFill>
                  <a:srgbClr val="9F2042"/>
                </a:solidFill>
                <a:effectLst/>
                <a:highlight>
                  <a:srgbClr val="FCFCFC"/>
                </a:highlight>
                <a:latin typeface="Roboto Slab" panose="020F0502020204030204" pitchFamily="2" charset="0"/>
              </a:rPr>
            </a:br>
            <a:endParaRPr lang="en-IN" b="1" i="0" dirty="0">
              <a:solidFill>
                <a:srgbClr val="9F2042"/>
              </a:solidFill>
              <a:effectLst/>
              <a:highlight>
                <a:srgbClr val="FCFCFC"/>
              </a:highlight>
              <a:latin typeface="Roboto Slab" panose="020F0502020204030204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D9F5643-0857-2BEC-E2C3-A4423D4F8A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711" y="2020711"/>
            <a:ext cx="11074400" cy="2351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1420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6AE11-C5E5-9412-B834-899BFD2A6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i="0" dirty="0">
                <a:solidFill>
                  <a:srgbClr val="9F2042"/>
                </a:solidFill>
                <a:effectLst/>
                <a:highlight>
                  <a:srgbClr val="FCFCFC"/>
                </a:highlight>
                <a:latin typeface="Roboto Slab" panose="020F0502020204030204" pitchFamily="2" charset="0"/>
              </a:rPr>
              <a:t>IN</a:t>
            </a:r>
            <a:br>
              <a:rPr lang="en-IN" b="1" i="0" dirty="0">
                <a:solidFill>
                  <a:srgbClr val="9F2042"/>
                </a:solidFill>
                <a:effectLst/>
                <a:highlight>
                  <a:srgbClr val="FCFCFC"/>
                </a:highlight>
                <a:latin typeface="Roboto Slab" panose="020F0502020204030204" pitchFamily="2" charset="0"/>
              </a:rPr>
            </a:br>
            <a:endParaRPr lang="en-IN" b="1" i="0" dirty="0">
              <a:solidFill>
                <a:srgbClr val="9F2042"/>
              </a:solidFill>
              <a:effectLst/>
              <a:highlight>
                <a:srgbClr val="FCFCFC"/>
              </a:highlight>
              <a:latin typeface="Roboto Slab" panose="020F0502020204030204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3118C7-89A7-4817-9431-784A5B2DB6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071" y="2328709"/>
            <a:ext cx="11345858" cy="2200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0865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6AE11-C5E5-9412-B834-899BFD2A6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i="0" dirty="0">
                <a:solidFill>
                  <a:srgbClr val="9F2042"/>
                </a:solidFill>
                <a:effectLst/>
                <a:highlight>
                  <a:srgbClr val="FCFCFC"/>
                </a:highlight>
                <a:latin typeface="Roboto Slab" panose="020F0502020204030204" pitchFamily="2" charset="0"/>
              </a:rPr>
              <a:t>WHERE --IN</a:t>
            </a:r>
            <a:br>
              <a:rPr lang="en-IN" b="1" i="0" dirty="0">
                <a:solidFill>
                  <a:srgbClr val="9F2042"/>
                </a:solidFill>
                <a:effectLst/>
                <a:highlight>
                  <a:srgbClr val="FCFCFC"/>
                </a:highlight>
                <a:latin typeface="Roboto Slab" panose="020F0502020204030204" pitchFamily="2" charset="0"/>
              </a:rPr>
            </a:br>
            <a:endParaRPr lang="en-IN" b="1" i="0" dirty="0">
              <a:solidFill>
                <a:srgbClr val="9F2042"/>
              </a:solidFill>
              <a:effectLst/>
              <a:highlight>
                <a:srgbClr val="FCFCFC"/>
              </a:highlight>
              <a:latin typeface="Roboto Slab" panose="020F0502020204030204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13A720-2DDD-021F-ED09-E316CCE05F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7936"/>
            <a:ext cx="10515600" cy="4351338"/>
          </a:xfrm>
        </p:spPr>
        <p:txBody>
          <a:bodyPr/>
          <a:lstStyle/>
          <a:p>
            <a:r>
              <a:rPr lang="en-US" dirty="0"/>
              <a:t>WHERE IN is used similar to R’s %in%. It also supports NOT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B7638E-FB7B-E48E-F2CE-427DC3934C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3756" y="2028451"/>
            <a:ext cx="9764488" cy="169653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B2EE7CE-E76E-F596-0798-585A325273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3756" y="4156242"/>
            <a:ext cx="10012172" cy="2372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9316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6AE11-C5E5-9412-B834-899BFD2A6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br>
              <a:rPr lang="en-IN" b="1" i="0" dirty="0">
                <a:solidFill>
                  <a:srgbClr val="9F2042"/>
                </a:solidFill>
                <a:effectLst/>
                <a:highlight>
                  <a:srgbClr val="FCFCFC"/>
                </a:highlight>
                <a:latin typeface="Roboto Slab" panose="020F0502020204030204" pitchFamily="2" charset="0"/>
              </a:rPr>
            </a:br>
            <a:r>
              <a:rPr lang="en-IN" b="1" i="0" dirty="0">
                <a:solidFill>
                  <a:srgbClr val="9F2042"/>
                </a:solidFill>
                <a:effectLst/>
                <a:highlight>
                  <a:srgbClr val="FCFCFC"/>
                </a:highlight>
                <a:latin typeface="Roboto Slab" panose="020F0502020204030204" pitchFamily="2" charset="0"/>
              </a:rPr>
              <a:t>WHERE --LIKE</a:t>
            </a:r>
            <a:br>
              <a:rPr lang="en-IN" b="1" i="0" dirty="0">
                <a:solidFill>
                  <a:srgbClr val="9F2042"/>
                </a:solidFill>
                <a:effectLst/>
                <a:highlight>
                  <a:srgbClr val="FCFCFC"/>
                </a:highlight>
                <a:latin typeface="Roboto Slab" panose="020F0502020204030204" pitchFamily="2" charset="0"/>
              </a:rPr>
            </a:br>
            <a:br>
              <a:rPr lang="en-IN" b="1" i="0" dirty="0">
                <a:solidFill>
                  <a:srgbClr val="9F2042"/>
                </a:solidFill>
                <a:effectLst/>
                <a:highlight>
                  <a:srgbClr val="FCFCFC"/>
                </a:highlight>
                <a:latin typeface="Roboto Slab" panose="020F0502020204030204" pitchFamily="2" charset="0"/>
              </a:rPr>
            </a:br>
            <a:endParaRPr lang="en-IN" b="1" i="0" dirty="0">
              <a:solidFill>
                <a:srgbClr val="9F2042"/>
              </a:solidFill>
              <a:effectLst/>
              <a:highlight>
                <a:srgbClr val="FCFCFC"/>
              </a:highlight>
              <a:latin typeface="Roboto Slab" panose="020F0502020204030204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13A720-2DDD-021F-ED09-E316CCE05F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2400"/>
            <a:ext cx="10515600" cy="220133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LIKE can be thought of as a </a:t>
            </a:r>
            <a:r>
              <a:rPr lang="en-US" dirty="0">
                <a:solidFill>
                  <a:srgbClr val="FF0000"/>
                </a:solidFill>
              </a:rPr>
              <a:t>weak regular expression </a:t>
            </a:r>
            <a:r>
              <a:rPr lang="en-US" dirty="0"/>
              <a:t>command.</a:t>
            </a:r>
          </a:p>
          <a:p>
            <a:r>
              <a:rPr lang="en-US" dirty="0"/>
              <a:t> It only allows the single wildcard % which matches any number of characters. </a:t>
            </a:r>
          </a:p>
          <a:p>
            <a:r>
              <a:rPr lang="en-US" dirty="0"/>
              <a:t>For example, to extract the data where the feed ends and does not end with “bean”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D4DB93B-4F65-C2B1-0CB4-69633701AA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7963986"/>
              </p:ext>
            </p:extLst>
          </p:nvPr>
        </p:nvGraphicFramePr>
        <p:xfrm>
          <a:off x="1794934" y="3914422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6071929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sqldf</a:t>
                      </a:r>
                      <a:r>
                        <a:rPr lang="en-US" dirty="0"/>
                        <a:t>(</a:t>
                      </a:r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'SELECT * FROM </a:t>
                      </a:r>
                      <a:r>
                        <a:rPr lang="en-US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chickwts</a:t>
                      </a:r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WHERE feed LIKE "%bean" LIMIT 5'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795019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7BF0190-7E9E-4B44-4B80-71C9E7015B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5399727"/>
              </p:ext>
            </p:extLst>
          </p:nvPr>
        </p:nvGraphicFramePr>
        <p:xfrm>
          <a:off x="1580445" y="4885266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11382233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sqldf</a:t>
                      </a:r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('SELECT * FROM </a:t>
                      </a:r>
                      <a:r>
                        <a:rPr lang="en-US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chickwts</a:t>
                      </a:r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WHERE feed NOT LIKE "%bean" LIMIT 5')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74550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47523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6AE11-C5E5-9412-B834-899BFD2A6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Sorting the data using SQL query </a:t>
            </a:r>
            <a:br>
              <a:rPr lang="en-US" dirty="0"/>
            </a:br>
            <a:r>
              <a:rPr lang="en-US" dirty="0"/>
              <a:t>(Order by Clause)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13A720-2DDD-021F-ED09-E316CCE05F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order variables, use the syntax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 err="1"/>
              <a:t>sqldf</a:t>
            </a:r>
            <a:r>
              <a:rPr lang="en-US" dirty="0"/>
              <a:t>("SELECT * FROM Orange ORDER BY age ASC, circumference DESC LIMIT 5")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BFF930C-4001-76A3-BA39-8BBF0B87B8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1560829"/>
              </p:ext>
            </p:extLst>
          </p:nvPr>
        </p:nvGraphicFramePr>
        <p:xfrm>
          <a:off x="3093155" y="2593622"/>
          <a:ext cx="4696178" cy="5446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96178">
                  <a:extLst>
                    <a:ext uri="{9D8B030D-6E8A-4147-A177-3AD203B41FA5}">
                      <a16:colId xmlns:a16="http://schemas.microsoft.com/office/drawing/2014/main" val="3273699989"/>
                    </a:ext>
                  </a:extLst>
                </a:gridCol>
              </a:tblGrid>
              <a:tr h="544689">
                <a:tc>
                  <a:txBody>
                    <a:bodyPr/>
                    <a:lstStyle/>
                    <a:p>
                      <a:r>
                        <a:rPr lang="en-IN" dirty="0"/>
                        <a:t>ORDER BY var1 {ASC/DESC}, var2 {ASC/DESC}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01847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52215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6AE11-C5E5-9412-B834-899BFD2A6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LIMIT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13A720-2DDD-021F-ED09-E316CCE05F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control the number of results returned, use LIMIT #.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               </a:t>
            </a:r>
            <a:r>
              <a:rPr lang="en-US" dirty="0" err="1"/>
              <a:t>sqldf</a:t>
            </a:r>
            <a:r>
              <a:rPr lang="en-US" dirty="0"/>
              <a:t>('SELECT * FROM iris LIMIT 10') </a:t>
            </a:r>
          </a:p>
        </p:txBody>
      </p:sp>
    </p:spTree>
    <p:extLst>
      <p:ext uri="{BB962C8B-B14F-4D97-AF65-F5344CB8AC3E}">
        <p14:creationId xmlns:p14="http://schemas.microsoft.com/office/powerpoint/2010/main" val="26297452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6AE11-C5E5-9412-B834-899BFD2A6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i="0" dirty="0">
                <a:solidFill>
                  <a:srgbClr val="9F2042"/>
                </a:solidFill>
                <a:effectLst/>
                <a:highlight>
                  <a:srgbClr val="FCFCFC"/>
                </a:highlight>
                <a:latin typeface="Roboto Slab" pitchFamily="2" charset="0"/>
              </a:rPr>
              <a:t>Aggregated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13A720-2DDD-021F-ED09-E316CCE05F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statements can create aggregated data using AVG, MEDIAN, MAX, MIN, and SUM as functions in the list of variables to select. </a:t>
            </a:r>
          </a:p>
          <a:p>
            <a:r>
              <a:rPr lang="en-US" dirty="0"/>
              <a:t>The GROUP BY statement can be added to aggregate by groups.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AC2BB84-D12B-C877-9B8D-2733CEB61D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7943140"/>
              </p:ext>
            </p:extLst>
          </p:nvPr>
        </p:nvGraphicFramePr>
        <p:xfrm>
          <a:off x="2223911" y="3555135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33514052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sqldf</a:t>
                      </a:r>
                      <a:r>
                        <a:rPr lang="en-US" dirty="0"/>
                        <a:t>("SELECT AVG(circumference) FROM Orange")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717904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09F9C6F-7358-EF37-EEBA-24264EE8DE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3584527"/>
              </p:ext>
            </p:extLst>
          </p:nvPr>
        </p:nvGraphicFramePr>
        <p:xfrm>
          <a:off x="1619955" y="5470065"/>
          <a:ext cx="895208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52089">
                  <a:extLst>
                    <a:ext uri="{9D8B030D-6E8A-4147-A177-3AD203B41FA5}">
                      <a16:colId xmlns:a16="http://schemas.microsoft.com/office/drawing/2014/main" val="36762000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sqldf</a:t>
                      </a:r>
                      <a:r>
                        <a:rPr lang="en-US" dirty="0"/>
                        <a:t>(</a:t>
                      </a:r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"SELECT tree, AVG(circumference) AS </a:t>
                      </a:r>
                      <a:r>
                        <a:rPr lang="en-US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meancirc</a:t>
                      </a:r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FROM Orange GROUP BY tree"</a:t>
                      </a:r>
                      <a:r>
                        <a:rPr lang="en-US" dirty="0"/>
                        <a:t>)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8115303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5D28F69-CC35-3118-5843-7A31AB95B1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9677141"/>
              </p:ext>
            </p:extLst>
          </p:nvPr>
        </p:nvGraphicFramePr>
        <p:xfrm>
          <a:off x="1806222" y="4512600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3459782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sqldf</a:t>
                      </a:r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("SELECT max(circumference)AND min(circumference) FROM Orange")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61039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2739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6AE11-C5E5-9412-B834-899BFD2A6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SQL : R Database Interface (DBI)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13A720-2DDD-021F-ED09-E316CCE05F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2711"/>
            <a:ext cx="10515600" cy="4980164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en-US" dirty="0"/>
              <a:t>The DBI package helps connecting R to database management systems (DBMS). </a:t>
            </a:r>
          </a:p>
          <a:p>
            <a:pPr algn="just"/>
            <a:r>
              <a:rPr lang="en-US" dirty="0"/>
              <a:t>DBI separates the connectivity to the DBMS into a “front-end” and a “back-end”.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The interface defines a small set of classes and methods similar in spirit to Perl’s DBI, Java’s JDBC, Python’s DB-API, and Microsoft’s ODBC. It supports the following operations:</a:t>
            </a:r>
          </a:p>
          <a:p>
            <a:pPr algn="just"/>
            <a:r>
              <a:rPr lang="en-US" dirty="0"/>
              <a:t>connect/disconnect to the DBMS</a:t>
            </a:r>
          </a:p>
          <a:p>
            <a:pPr algn="just"/>
            <a:r>
              <a:rPr lang="en-US" dirty="0"/>
              <a:t>create and execute statements in the DBMS</a:t>
            </a:r>
          </a:p>
          <a:p>
            <a:pPr algn="just"/>
            <a:r>
              <a:rPr lang="en-US" dirty="0"/>
              <a:t>extract results/output from statements</a:t>
            </a:r>
          </a:p>
          <a:p>
            <a:pPr algn="just"/>
            <a:r>
              <a:rPr lang="en-US" dirty="0"/>
              <a:t>error/exception handling</a:t>
            </a:r>
          </a:p>
          <a:p>
            <a:pPr algn="just"/>
            <a:r>
              <a:rPr lang="en-US" dirty="0"/>
              <a:t>information (meta-data) from database objects</a:t>
            </a:r>
          </a:p>
          <a:p>
            <a:pPr algn="just"/>
            <a:r>
              <a:rPr lang="en-US" dirty="0"/>
              <a:t>transaction management (optional)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90688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6AE11-C5E5-9412-B834-899BFD2A6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SQL : R Database Interface (DBI)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13A720-2DDD-021F-ED09-E316CCE05F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2711"/>
            <a:ext cx="10515600" cy="4980164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Most users who want to access a database do not need to install DBI directly. It will be installed automatically when you install one of the database backends:</a:t>
            </a:r>
          </a:p>
          <a:p>
            <a:pPr algn="just"/>
            <a:endParaRPr lang="en-US" dirty="0"/>
          </a:p>
          <a:p>
            <a:pPr algn="just"/>
            <a:r>
              <a:rPr lang="en-US" dirty="0" err="1"/>
              <a:t>RPostgres</a:t>
            </a:r>
            <a:r>
              <a:rPr lang="en-US" dirty="0"/>
              <a:t> for PostgreSQL,</a:t>
            </a:r>
          </a:p>
          <a:p>
            <a:pPr algn="just"/>
            <a:r>
              <a:rPr lang="en-US" dirty="0" err="1"/>
              <a:t>RMariaDB</a:t>
            </a:r>
            <a:r>
              <a:rPr lang="en-US" dirty="0"/>
              <a:t> for MariaDB or MySQL,</a:t>
            </a:r>
          </a:p>
          <a:p>
            <a:pPr algn="just"/>
            <a:r>
              <a:rPr lang="en-US" dirty="0" err="1"/>
              <a:t>RSQLite</a:t>
            </a:r>
            <a:r>
              <a:rPr lang="en-US" dirty="0"/>
              <a:t> for SQLite,</a:t>
            </a:r>
          </a:p>
          <a:p>
            <a:pPr algn="just"/>
            <a:r>
              <a:rPr lang="en-US" dirty="0" err="1"/>
              <a:t>odbc</a:t>
            </a:r>
            <a:r>
              <a:rPr lang="en-US" dirty="0"/>
              <a:t> for databases that you can access via ODBC,</a:t>
            </a:r>
          </a:p>
          <a:p>
            <a:pPr algn="just"/>
            <a:r>
              <a:rPr lang="en-US" dirty="0" err="1"/>
              <a:t>bigrquery</a:t>
            </a:r>
            <a:r>
              <a:rPr lang="en-US" dirty="0"/>
              <a:t>,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51555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6AE11-C5E5-9412-B834-899BFD2A6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R Database Interface (DBI) Installation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13A720-2DDD-021F-ED09-E316CCE05F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2711"/>
            <a:ext cx="10515600" cy="4980164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You can install the released version of DBI from </a:t>
            </a:r>
            <a:r>
              <a:rPr lang="en-US" u="sng" dirty="0">
                <a:hlinkClick r:id="rId2"/>
              </a:rPr>
              <a:t>CRAN</a:t>
            </a:r>
            <a:r>
              <a:rPr lang="en-US" dirty="0"/>
              <a:t> with:</a:t>
            </a:r>
          </a:p>
          <a:p>
            <a:pPr algn="just"/>
            <a:endParaRPr lang="en-US" dirty="0"/>
          </a:p>
          <a:p>
            <a:pPr marL="0" indent="0" algn="just">
              <a:buNone/>
            </a:pPr>
            <a:r>
              <a:rPr lang="en-IN" dirty="0"/>
              <a:t>                  </a:t>
            </a:r>
            <a:r>
              <a:rPr lang="en-IN" dirty="0" err="1"/>
              <a:t>install.packages</a:t>
            </a:r>
            <a:r>
              <a:rPr lang="en-IN" dirty="0"/>
              <a:t>("DBI“)</a:t>
            </a:r>
          </a:p>
          <a:p>
            <a:pPr marL="0" indent="0" algn="just">
              <a:buNone/>
            </a:pPr>
            <a:endParaRPr lang="en-IN" dirty="0"/>
          </a:p>
          <a:p>
            <a:pPr marL="0" indent="0" algn="just">
              <a:buNone/>
            </a:pPr>
            <a:r>
              <a:rPr lang="en-US" dirty="0"/>
              <a:t>The following example illustrates some of the DBI capabilities: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68345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99FFC-4CF1-9A7A-61F1-C5C14AC94D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534" y="166511"/>
            <a:ext cx="11819466" cy="65249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#Connection using DBI</a:t>
            </a:r>
          </a:p>
          <a:p>
            <a:pPr marL="0" indent="0">
              <a:buNone/>
            </a:pPr>
            <a:r>
              <a:rPr lang="en-IN" dirty="0"/>
              <a:t>library(DBI)</a:t>
            </a:r>
          </a:p>
          <a:p>
            <a:pPr marL="0" indent="0">
              <a:buNone/>
            </a:pPr>
            <a:r>
              <a:rPr lang="en-IN" dirty="0"/>
              <a:t># Create an ephemeral in-memory </a:t>
            </a:r>
            <a:r>
              <a:rPr lang="en-IN" dirty="0" err="1"/>
              <a:t>RSQLite</a:t>
            </a:r>
            <a:r>
              <a:rPr lang="en-IN" dirty="0"/>
              <a:t> database</a:t>
            </a:r>
          </a:p>
          <a:p>
            <a:pPr marL="0" indent="0">
              <a:buNone/>
            </a:pPr>
            <a:r>
              <a:rPr lang="en-IN" dirty="0"/>
              <a:t>con &lt;- </a:t>
            </a:r>
            <a:r>
              <a:rPr lang="en-IN" dirty="0" err="1"/>
              <a:t>dbConnect</a:t>
            </a:r>
            <a:r>
              <a:rPr lang="en-IN" dirty="0"/>
              <a:t>(</a:t>
            </a:r>
            <a:r>
              <a:rPr lang="en-IN" dirty="0" err="1"/>
              <a:t>RSQLite</a:t>
            </a:r>
            <a:r>
              <a:rPr lang="en-IN" dirty="0"/>
              <a:t>::SQLite(), </a:t>
            </a:r>
            <a:r>
              <a:rPr lang="en-IN" dirty="0" err="1"/>
              <a:t>dbname</a:t>
            </a:r>
            <a:r>
              <a:rPr lang="en-IN" dirty="0"/>
              <a:t> = ":memory:")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# Listing of tables in DB</a:t>
            </a:r>
          </a:p>
          <a:p>
            <a:pPr marL="0" indent="0">
              <a:buNone/>
            </a:pPr>
            <a:r>
              <a:rPr lang="en-IN" dirty="0" err="1"/>
              <a:t>dbListTables</a:t>
            </a:r>
            <a:r>
              <a:rPr lang="en-IN" dirty="0"/>
              <a:t>(con)</a:t>
            </a: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# Create of tables in DB</a:t>
            </a:r>
          </a:p>
          <a:p>
            <a:pPr marL="0" indent="0">
              <a:buNone/>
            </a:pPr>
            <a:r>
              <a:rPr lang="en-IN" dirty="0" err="1"/>
              <a:t>dbWriteTable</a:t>
            </a:r>
            <a:r>
              <a:rPr lang="en-IN" dirty="0"/>
              <a:t>(con, "</a:t>
            </a:r>
            <a:r>
              <a:rPr lang="en-IN" dirty="0" err="1"/>
              <a:t>mtcars</a:t>
            </a:r>
            <a:r>
              <a:rPr lang="en-IN" dirty="0"/>
              <a:t>", </a:t>
            </a:r>
            <a:r>
              <a:rPr lang="en-IN" dirty="0" err="1"/>
              <a:t>mtcars</a:t>
            </a:r>
            <a:r>
              <a:rPr lang="en-IN" dirty="0"/>
              <a:t>)</a:t>
            </a:r>
          </a:p>
          <a:p>
            <a:pPr marL="0" indent="0">
              <a:buNone/>
            </a:pPr>
            <a:r>
              <a:rPr lang="en-IN" dirty="0" err="1"/>
              <a:t>dbListTables</a:t>
            </a:r>
            <a:r>
              <a:rPr lang="en-IN" dirty="0"/>
              <a:t>(con)</a:t>
            </a:r>
          </a:p>
          <a:p>
            <a:pPr marL="0" indent="0">
              <a:buNone/>
            </a:pPr>
            <a:r>
              <a:rPr lang="en-IN" b="1" u="sng" dirty="0"/>
              <a:t>OUTPUT</a:t>
            </a:r>
          </a:p>
          <a:p>
            <a:pPr marL="0" indent="0">
              <a:buNone/>
            </a:pPr>
            <a:r>
              <a:rPr lang="en-IN" dirty="0"/>
              <a:t>[1] "</a:t>
            </a:r>
            <a:r>
              <a:rPr lang="en-IN" dirty="0" err="1"/>
              <a:t>mtcars</a:t>
            </a:r>
            <a:r>
              <a:rPr lang="en-IN" dirty="0"/>
              <a:t>"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786477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99FFC-4CF1-9A7A-61F1-C5C14AC94D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3201" y="248356"/>
            <a:ext cx="11819466" cy="66096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 err="1"/>
              <a:t>dbListFields</a:t>
            </a:r>
            <a:r>
              <a:rPr lang="en-IN" dirty="0"/>
              <a:t>(con, "</a:t>
            </a:r>
            <a:r>
              <a:rPr lang="en-IN" dirty="0" err="1"/>
              <a:t>mtcars</a:t>
            </a:r>
            <a:r>
              <a:rPr lang="en-IN" dirty="0"/>
              <a:t>")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err="1"/>
              <a:t>dbReadTable</a:t>
            </a:r>
            <a:r>
              <a:rPr lang="en-IN" dirty="0"/>
              <a:t>(con, "</a:t>
            </a:r>
            <a:r>
              <a:rPr lang="en-IN" dirty="0" err="1"/>
              <a:t>mtcars</a:t>
            </a:r>
            <a:r>
              <a:rPr lang="en-IN" dirty="0"/>
              <a:t>")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IN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IN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IN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IN" dirty="0">
              <a:solidFill>
                <a:srgbClr val="FF0000"/>
              </a:solidFill>
            </a:endParaRP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678AFE-C5F4-C8FC-ED2F-A0B5A7B44E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95527"/>
            <a:ext cx="12192000" cy="41912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AC42FED-D54E-6CA1-6417-0EB4C4A146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748" y="2628136"/>
            <a:ext cx="10860016" cy="3362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2473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99FFC-4CF1-9A7A-61F1-C5C14AC94D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3201" y="248356"/>
            <a:ext cx="11819466" cy="660964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IN" dirty="0">
              <a:solidFill>
                <a:srgbClr val="FF0000"/>
              </a:solidFill>
            </a:endParaRP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6F298E-4AC6-8337-3419-C094D89041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268" y="553156"/>
            <a:ext cx="10205154" cy="5870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127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99FFC-4CF1-9A7A-61F1-C5C14AC94D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3201" y="248356"/>
            <a:ext cx="11819466" cy="660964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IN" dirty="0">
              <a:solidFill>
                <a:srgbClr val="FF0000"/>
              </a:solidFill>
            </a:endParaRP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95E22A-3339-E487-5D25-10A318834F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090" y="891822"/>
            <a:ext cx="9968088" cy="5260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5033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739</TotalTime>
  <Words>1153</Words>
  <Application>Microsoft Office PowerPoint</Application>
  <PresentationFormat>Widescreen</PresentationFormat>
  <Paragraphs>172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Arial</vt:lpstr>
      <vt:lpstr>Calibri</vt:lpstr>
      <vt:lpstr>Calibri Light</vt:lpstr>
      <vt:lpstr>Consolas</vt:lpstr>
      <vt:lpstr>Roboto Slab</vt:lpstr>
      <vt:lpstr>Times New Roman</vt:lpstr>
      <vt:lpstr>Office Theme</vt:lpstr>
      <vt:lpstr>SQL and R </vt:lpstr>
      <vt:lpstr>SQL</vt:lpstr>
      <vt:lpstr>SQL : R Database Interface (DBI)</vt:lpstr>
      <vt:lpstr>SQL : R Database Interface (DBI)</vt:lpstr>
      <vt:lpstr>R Database Interface (DBI) Installation </vt:lpstr>
      <vt:lpstr>PowerPoint Presentation</vt:lpstr>
      <vt:lpstr>PowerPoint Presentation</vt:lpstr>
      <vt:lpstr>PowerPoint Presentation</vt:lpstr>
      <vt:lpstr>PowerPoint Presentation</vt:lpstr>
      <vt:lpstr>sqldf package</vt:lpstr>
      <vt:lpstr>sqldf package</vt:lpstr>
      <vt:lpstr>Reading data using SQL query</vt:lpstr>
      <vt:lpstr>Reading data using SQL query</vt:lpstr>
      <vt:lpstr>Example </vt:lpstr>
      <vt:lpstr>Example </vt:lpstr>
      <vt:lpstr>WHERE</vt:lpstr>
      <vt:lpstr>WHERE</vt:lpstr>
      <vt:lpstr>Example </vt:lpstr>
      <vt:lpstr>Example </vt:lpstr>
      <vt:lpstr>IN </vt:lpstr>
      <vt:lpstr>IN </vt:lpstr>
      <vt:lpstr>IN </vt:lpstr>
      <vt:lpstr>IN </vt:lpstr>
      <vt:lpstr>IN </vt:lpstr>
      <vt:lpstr>WHERE --IN </vt:lpstr>
      <vt:lpstr> WHERE --LIKE  </vt:lpstr>
      <vt:lpstr>Sorting the data using SQL query  (Order by Clause)</vt:lpstr>
      <vt:lpstr>LIMIT</vt:lpstr>
      <vt:lpstr>Aggregated data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and R </dc:title>
  <dc:creator>Sandeep Bhayyar</dc:creator>
  <cp:lastModifiedBy>Sandeep Bhayyar</cp:lastModifiedBy>
  <cp:revision>11</cp:revision>
  <dcterms:created xsi:type="dcterms:W3CDTF">2024-07-01T04:58:53Z</dcterms:created>
  <dcterms:modified xsi:type="dcterms:W3CDTF">2024-07-18T10:31:03Z</dcterms:modified>
</cp:coreProperties>
</file>