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4" r:id="rId8"/>
    <p:sldId id="265" r:id="rId9"/>
    <p:sldId id="266" r:id="rId10"/>
    <p:sldId id="267" r:id="rId11"/>
    <p:sldId id="268" r:id="rId12"/>
    <p:sldId id="270" r:id="rId13"/>
    <p:sldId id="271" r:id="rId14"/>
    <p:sldId id="272" r:id="rId15"/>
    <p:sldId id="273" r:id="rId16"/>
    <p:sldId id="274" r:id="rId17"/>
    <p:sldId id="276" r:id="rId18"/>
    <p:sldId id="275" r:id="rId19"/>
    <p:sldId id="278" r:id="rId20"/>
    <p:sldId id="279" r:id="rId21"/>
    <p:sldId id="280" r:id="rId22"/>
    <p:sldId id="299" r:id="rId23"/>
    <p:sldId id="290" r:id="rId24"/>
    <p:sldId id="292" r:id="rId25"/>
    <p:sldId id="293" r:id="rId26"/>
    <p:sldId id="291" r:id="rId27"/>
    <p:sldId id="295" r:id="rId28"/>
    <p:sldId id="294" r:id="rId29"/>
    <p:sldId id="296" r:id="rId30"/>
    <p:sldId id="297" r:id="rId31"/>
    <p:sldId id="298" r:id="rId32"/>
    <p:sldId id="282" r:id="rId33"/>
    <p:sldId id="283" r:id="rId34"/>
    <p:sldId id="284" r:id="rId35"/>
    <p:sldId id="285" r:id="rId36"/>
    <p:sldId id="286" r:id="rId37"/>
    <p:sldId id="287" r:id="rId38"/>
    <p:sldId id="288" r:id="rId39"/>
    <p:sldId id="289" r:id="rId40"/>
    <p:sldId id="300" r:id="rId41"/>
    <p:sldId id="303" r:id="rId42"/>
    <p:sldId id="304"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94660"/>
  </p:normalViewPr>
  <p:slideViewPr>
    <p:cSldViewPr snapToGrid="0">
      <p:cViewPr varScale="1">
        <p:scale>
          <a:sx n="69" d="100"/>
          <a:sy n="69" d="100"/>
        </p:scale>
        <p:origin x="78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BC420-4A05-768D-BBEB-6AD73920AA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C610231-C40F-9058-A0BA-666E43224E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0A33103-1A91-4B84-4AF4-A192575A01EC}"/>
              </a:ext>
            </a:extLst>
          </p:cNvPr>
          <p:cNvSpPr>
            <a:spLocks noGrp="1"/>
          </p:cNvSpPr>
          <p:nvPr>
            <p:ph type="dt" sz="half" idx="10"/>
          </p:nvPr>
        </p:nvSpPr>
        <p:spPr/>
        <p:txBody>
          <a:bodyPr/>
          <a:lstStyle/>
          <a:p>
            <a:fld id="{14D34A27-3CE2-4785-AD4B-ECB87E313DF0}" type="datetimeFigureOut">
              <a:rPr lang="en-IN" smtClean="0"/>
              <a:t>25-06-2024</a:t>
            </a:fld>
            <a:endParaRPr lang="en-IN"/>
          </a:p>
        </p:txBody>
      </p:sp>
      <p:sp>
        <p:nvSpPr>
          <p:cNvPr id="5" name="Footer Placeholder 4">
            <a:extLst>
              <a:ext uri="{FF2B5EF4-FFF2-40B4-BE49-F238E27FC236}">
                <a16:creationId xmlns:a16="http://schemas.microsoft.com/office/drawing/2014/main" id="{6D85FFE6-B675-82D2-D125-4E67F870BB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9661FA-08C1-3896-2F28-E45D42434DAC}"/>
              </a:ext>
            </a:extLst>
          </p:cNvPr>
          <p:cNvSpPr>
            <a:spLocks noGrp="1"/>
          </p:cNvSpPr>
          <p:nvPr>
            <p:ph type="sldNum" sz="quarter" idx="12"/>
          </p:nvPr>
        </p:nvSpPr>
        <p:spPr/>
        <p:txBody>
          <a:bodyPr/>
          <a:lstStyle/>
          <a:p>
            <a:fld id="{0A51C7C2-A877-4F4C-8ADC-DF999C5FF263}" type="slidenum">
              <a:rPr lang="en-IN" smtClean="0"/>
              <a:t>‹#›</a:t>
            </a:fld>
            <a:endParaRPr lang="en-IN"/>
          </a:p>
        </p:txBody>
      </p:sp>
    </p:spTree>
    <p:extLst>
      <p:ext uri="{BB962C8B-B14F-4D97-AF65-F5344CB8AC3E}">
        <p14:creationId xmlns:p14="http://schemas.microsoft.com/office/powerpoint/2010/main" val="3889485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7A33B-FAC2-9510-E66A-D51FEFBCED2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1DE9ED3-38F9-DA8E-228D-3608F2CAF3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0A4B78-A79A-E097-CE76-3B8D879F68CC}"/>
              </a:ext>
            </a:extLst>
          </p:cNvPr>
          <p:cNvSpPr>
            <a:spLocks noGrp="1"/>
          </p:cNvSpPr>
          <p:nvPr>
            <p:ph type="dt" sz="half" idx="10"/>
          </p:nvPr>
        </p:nvSpPr>
        <p:spPr/>
        <p:txBody>
          <a:bodyPr/>
          <a:lstStyle/>
          <a:p>
            <a:fld id="{14D34A27-3CE2-4785-AD4B-ECB87E313DF0}" type="datetimeFigureOut">
              <a:rPr lang="en-IN" smtClean="0"/>
              <a:t>25-06-2024</a:t>
            </a:fld>
            <a:endParaRPr lang="en-IN"/>
          </a:p>
        </p:txBody>
      </p:sp>
      <p:sp>
        <p:nvSpPr>
          <p:cNvPr id="5" name="Footer Placeholder 4">
            <a:extLst>
              <a:ext uri="{FF2B5EF4-FFF2-40B4-BE49-F238E27FC236}">
                <a16:creationId xmlns:a16="http://schemas.microsoft.com/office/drawing/2014/main" id="{4CBDCD73-383F-4B3D-7222-D699F5ECDD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FDB7A9-0F0F-8DFD-A694-A4C6FD6F164C}"/>
              </a:ext>
            </a:extLst>
          </p:cNvPr>
          <p:cNvSpPr>
            <a:spLocks noGrp="1"/>
          </p:cNvSpPr>
          <p:nvPr>
            <p:ph type="sldNum" sz="quarter" idx="12"/>
          </p:nvPr>
        </p:nvSpPr>
        <p:spPr/>
        <p:txBody>
          <a:bodyPr/>
          <a:lstStyle/>
          <a:p>
            <a:fld id="{0A51C7C2-A877-4F4C-8ADC-DF999C5FF263}" type="slidenum">
              <a:rPr lang="en-IN" smtClean="0"/>
              <a:t>‹#›</a:t>
            </a:fld>
            <a:endParaRPr lang="en-IN"/>
          </a:p>
        </p:txBody>
      </p:sp>
    </p:spTree>
    <p:extLst>
      <p:ext uri="{BB962C8B-B14F-4D97-AF65-F5344CB8AC3E}">
        <p14:creationId xmlns:p14="http://schemas.microsoft.com/office/powerpoint/2010/main" val="2782857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6F7372-E87F-B495-C0B2-0CC5807BCA6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1167A84-7013-89BF-4F79-E6793576F0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333C33-39F3-85F6-E3B1-90FABBD084F2}"/>
              </a:ext>
            </a:extLst>
          </p:cNvPr>
          <p:cNvSpPr>
            <a:spLocks noGrp="1"/>
          </p:cNvSpPr>
          <p:nvPr>
            <p:ph type="dt" sz="half" idx="10"/>
          </p:nvPr>
        </p:nvSpPr>
        <p:spPr/>
        <p:txBody>
          <a:bodyPr/>
          <a:lstStyle/>
          <a:p>
            <a:fld id="{14D34A27-3CE2-4785-AD4B-ECB87E313DF0}" type="datetimeFigureOut">
              <a:rPr lang="en-IN" smtClean="0"/>
              <a:t>25-06-2024</a:t>
            </a:fld>
            <a:endParaRPr lang="en-IN"/>
          </a:p>
        </p:txBody>
      </p:sp>
      <p:sp>
        <p:nvSpPr>
          <p:cNvPr id="5" name="Footer Placeholder 4">
            <a:extLst>
              <a:ext uri="{FF2B5EF4-FFF2-40B4-BE49-F238E27FC236}">
                <a16:creationId xmlns:a16="http://schemas.microsoft.com/office/drawing/2014/main" id="{1FF21313-5A60-96E3-F4BE-5B589F40FB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E8978B-D5E3-5056-4D39-506AC292A7B4}"/>
              </a:ext>
            </a:extLst>
          </p:cNvPr>
          <p:cNvSpPr>
            <a:spLocks noGrp="1"/>
          </p:cNvSpPr>
          <p:nvPr>
            <p:ph type="sldNum" sz="quarter" idx="12"/>
          </p:nvPr>
        </p:nvSpPr>
        <p:spPr/>
        <p:txBody>
          <a:bodyPr/>
          <a:lstStyle/>
          <a:p>
            <a:fld id="{0A51C7C2-A877-4F4C-8ADC-DF999C5FF263}" type="slidenum">
              <a:rPr lang="en-IN" smtClean="0"/>
              <a:t>‹#›</a:t>
            </a:fld>
            <a:endParaRPr lang="en-IN"/>
          </a:p>
        </p:txBody>
      </p:sp>
    </p:spTree>
    <p:extLst>
      <p:ext uri="{BB962C8B-B14F-4D97-AF65-F5344CB8AC3E}">
        <p14:creationId xmlns:p14="http://schemas.microsoft.com/office/powerpoint/2010/main" val="4063410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361D9-DBE2-7588-F666-40B26749B96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5B48DBB-D79D-4723-2122-61662C87F7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610567-778C-3D36-E5B5-869144FF1E21}"/>
              </a:ext>
            </a:extLst>
          </p:cNvPr>
          <p:cNvSpPr>
            <a:spLocks noGrp="1"/>
          </p:cNvSpPr>
          <p:nvPr>
            <p:ph type="dt" sz="half" idx="10"/>
          </p:nvPr>
        </p:nvSpPr>
        <p:spPr/>
        <p:txBody>
          <a:bodyPr/>
          <a:lstStyle/>
          <a:p>
            <a:fld id="{14D34A27-3CE2-4785-AD4B-ECB87E313DF0}" type="datetimeFigureOut">
              <a:rPr lang="en-IN" smtClean="0"/>
              <a:t>25-06-2024</a:t>
            </a:fld>
            <a:endParaRPr lang="en-IN"/>
          </a:p>
        </p:txBody>
      </p:sp>
      <p:sp>
        <p:nvSpPr>
          <p:cNvPr id="5" name="Footer Placeholder 4">
            <a:extLst>
              <a:ext uri="{FF2B5EF4-FFF2-40B4-BE49-F238E27FC236}">
                <a16:creationId xmlns:a16="http://schemas.microsoft.com/office/drawing/2014/main" id="{529317AA-3333-ABD1-4092-7DE8CC2F90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8D2F0C-D8BD-9466-507A-988AF82764A8}"/>
              </a:ext>
            </a:extLst>
          </p:cNvPr>
          <p:cNvSpPr>
            <a:spLocks noGrp="1"/>
          </p:cNvSpPr>
          <p:nvPr>
            <p:ph type="sldNum" sz="quarter" idx="12"/>
          </p:nvPr>
        </p:nvSpPr>
        <p:spPr/>
        <p:txBody>
          <a:bodyPr/>
          <a:lstStyle/>
          <a:p>
            <a:fld id="{0A51C7C2-A877-4F4C-8ADC-DF999C5FF263}" type="slidenum">
              <a:rPr lang="en-IN" smtClean="0"/>
              <a:t>‹#›</a:t>
            </a:fld>
            <a:endParaRPr lang="en-IN"/>
          </a:p>
        </p:txBody>
      </p:sp>
    </p:spTree>
    <p:extLst>
      <p:ext uri="{BB962C8B-B14F-4D97-AF65-F5344CB8AC3E}">
        <p14:creationId xmlns:p14="http://schemas.microsoft.com/office/powerpoint/2010/main" val="2168201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1A87D-888F-6448-6D25-54A1CA8602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C98465B-FDDB-F15F-F8D9-2B223ED9E6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4FED52-E763-B371-4133-9588008590C5}"/>
              </a:ext>
            </a:extLst>
          </p:cNvPr>
          <p:cNvSpPr>
            <a:spLocks noGrp="1"/>
          </p:cNvSpPr>
          <p:nvPr>
            <p:ph type="dt" sz="half" idx="10"/>
          </p:nvPr>
        </p:nvSpPr>
        <p:spPr/>
        <p:txBody>
          <a:bodyPr/>
          <a:lstStyle/>
          <a:p>
            <a:fld id="{14D34A27-3CE2-4785-AD4B-ECB87E313DF0}" type="datetimeFigureOut">
              <a:rPr lang="en-IN" smtClean="0"/>
              <a:t>25-06-2024</a:t>
            </a:fld>
            <a:endParaRPr lang="en-IN"/>
          </a:p>
        </p:txBody>
      </p:sp>
      <p:sp>
        <p:nvSpPr>
          <p:cNvPr id="5" name="Footer Placeholder 4">
            <a:extLst>
              <a:ext uri="{FF2B5EF4-FFF2-40B4-BE49-F238E27FC236}">
                <a16:creationId xmlns:a16="http://schemas.microsoft.com/office/drawing/2014/main" id="{6C1977C2-33A6-1BC8-AF0C-07D49B9DD7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E0E0BB-D987-ACA3-9F80-AA7A9E71394D}"/>
              </a:ext>
            </a:extLst>
          </p:cNvPr>
          <p:cNvSpPr>
            <a:spLocks noGrp="1"/>
          </p:cNvSpPr>
          <p:nvPr>
            <p:ph type="sldNum" sz="quarter" idx="12"/>
          </p:nvPr>
        </p:nvSpPr>
        <p:spPr/>
        <p:txBody>
          <a:bodyPr/>
          <a:lstStyle/>
          <a:p>
            <a:fld id="{0A51C7C2-A877-4F4C-8ADC-DF999C5FF263}" type="slidenum">
              <a:rPr lang="en-IN" smtClean="0"/>
              <a:t>‹#›</a:t>
            </a:fld>
            <a:endParaRPr lang="en-IN"/>
          </a:p>
        </p:txBody>
      </p:sp>
    </p:spTree>
    <p:extLst>
      <p:ext uri="{BB962C8B-B14F-4D97-AF65-F5344CB8AC3E}">
        <p14:creationId xmlns:p14="http://schemas.microsoft.com/office/powerpoint/2010/main" val="516177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0031C-E4F7-54ED-0E66-C11CC1DB0AE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3C4D9D0-9778-9AFF-5E98-CBA5B8FFB5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419158B-A9B1-DE7A-C9A7-1427C32D5E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0844A0E-E7B5-B3F6-BABC-412F6781E3A5}"/>
              </a:ext>
            </a:extLst>
          </p:cNvPr>
          <p:cNvSpPr>
            <a:spLocks noGrp="1"/>
          </p:cNvSpPr>
          <p:nvPr>
            <p:ph type="dt" sz="half" idx="10"/>
          </p:nvPr>
        </p:nvSpPr>
        <p:spPr/>
        <p:txBody>
          <a:bodyPr/>
          <a:lstStyle/>
          <a:p>
            <a:fld id="{14D34A27-3CE2-4785-AD4B-ECB87E313DF0}" type="datetimeFigureOut">
              <a:rPr lang="en-IN" smtClean="0"/>
              <a:t>25-06-2024</a:t>
            </a:fld>
            <a:endParaRPr lang="en-IN"/>
          </a:p>
        </p:txBody>
      </p:sp>
      <p:sp>
        <p:nvSpPr>
          <p:cNvPr id="6" name="Footer Placeholder 5">
            <a:extLst>
              <a:ext uri="{FF2B5EF4-FFF2-40B4-BE49-F238E27FC236}">
                <a16:creationId xmlns:a16="http://schemas.microsoft.com/office/drawing/2014/main" id="{74E2C83E-D57B-BC32-9C82-5CFA0F10014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64409CF-2D69-4AA0-530B-E389DB32C9BF}"/>
              </a:ext>
            </a:extLst>
          </p:cNvPr>
          <p:cNvSpPr>
            <a:spLocks noGrp="1"/>
          </p:cNvSpPr>
          <p:nvPr>
            <p:ph type="sldNum" sz="quarter" idx="12"/>
          </p:nvPr>
        </p:nvSpPr>
        <p:spPr/>
        <p:txBody>
          <a:bodyPr/>
          <a:lstStyle/>
          <a:p>
            <a:fld id="{0A51C7C2-A877-4F4C-8ADC-DF999C5FF263}" type="slidenum">
              <a:rPr lang="en-IN" smtClean="0"/>
              <a:t>‹#›</a:t>
            </a:fld>
            <a:endParaRPr lang="en-IN"/>
          </a:p>
        </p:txBody>
      </p:sp>
    </p:spTree>
    <p:extLst>
      <p:ext uri="{BB962C8B-B14F-4D97-AF65-F5344CB8AC3E}">
        <p14:creationId xmlns:p14="http://schemas.microsoft.com/office/powerpoint/2010/main" val="2812210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FB4CE-2AF0-F6EF-6C12-800FE36E16F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9782C88-0102-7578-9E40-4F21166593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07FC87-AA26-3E06-8310-FD5D824181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60E25DD-756C-0B7D-0284-3361583470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66810DA-3E5C-3B9C-A4D3-DD5FB73C41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B091B4D-F3E0-A6FC-8509-2EB86D1AAC09}"/>
              </a:ext>
            </a:extLst>
          </p:cNvPr>
          <p:cNvSpPr>
            <a:spLocks noGrp="1"/>
          </p:cNvSpPr>
          <p:nvPr>
            <p:ph type="dt" sz="half" idx="10"/>
          </p:nvPr>
        </p:nvSpPr>
        <p:spPr/>
        <p:txBody>
          <a:bodyPr/>
          <a:lstStyle/>
          <a:p>
            <a:fld id="{14D34A27-3CE2-4785-AD4B-ECB87E313DF0}" type="datetimeFigureOut">
              <a:rPr lang="en-IN" smtClean="0"/>
              <a:t>25-06-2024</a:t>
            </a:fld>
            <a:endParaRPr lang="en-IN"/>
          </a:p>
        </p:txBody>
      </p:sp>
      <p:sp>
        <p:nvSpPr>
          <p:cNvPr id="8" name="Footer Placeholder 7">
            <a:extLst>
              <a:ext uri="{FF2B5EF4-FFF2-40B4-BE49-F238E27FC236}">
                <a16:creationId xmlns:a16="http://schemas.microsoft.com/office/drawing/2014/main" id="{B95D8A71-7706-0CFD-8E3D-55E75E0F6ED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9F0E11F-7B74-BCA9-DD14-5FE787420431}"/>
              </a:ext>
            </a:extLst>
          </p:cNvPr>
          <p:cNvSpPr>
            <a:spLocks noGrp="1"/>
          </p:cNvSpPr>
          <p:nvPr>
            <p:ph type="sldNum" sz="quarter" idx="12"/>
          </p:nvPr>
        </p:nvSpPr>
        <p:spPr/>
        <p:txBody>
          <a:bodyPr/>
          <a:lstStyle/>
          <a:p>
            <a:fld id="{0A51C7C2-A877-4F4C-8ADC-DF999C5FF263}" type="slidenum">
              <a:rPr lang="en-IN" smtClean="0"/>
              <a:t>‹#›</a:t>
            </a:fld>
            <a:endParaRPr lang="en-IN"/>
          </a:p>
        </p:txBody>
      </p:sp>
    </p:spTree>
    <p:extLst>
      <p:ext uri="{BB962C8B-B14F-4D97-AF65-F5344CB8AC3E}">
        <p14:creationId xmlns:p14="http://schemas.microsoft.com/office/powerpoint/2010/main" val="424470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8BEF4-1462-0847-B165-232AF5BB141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814DEE3-922C-49E6-70FD-053FED522659}"/>
              </a:ext>
            </a:extLst>
          </p:cNvPr>
          <p:cNvSpPr>
            <a:spLocks noGrp="1"/>
          </p:cNvSpPr>
          <p:nvPr>
            <p:ph type="dt" sz="half" idx="10"/>
          </p:nvPr>
        </p:nvSpPr>
        <p:spPr/>
        <p:txBody>
          <a:bodyPr/>
          <a:lstStyle/>
          <a:p>
            <a:fld id="{14D34A27-3CE2-4785-AD4B-ECB87E313DF0}" type="datetimeFigureOut">
              <a:rPr lang="en-IN" smtClean="0"/>
              <a:t>25-06-2024</a:t>
            </a:fld>
            <a:endParaRPr lang="en-IN"/>
          </a:p>
        </p:txBody>
      </p:sp>
      <p:sp>
        <p:nvSpPr>
          <p:cNvPr id="4" name="Footer Placeholder 3">
            <a:extLst>
              <a:ext uri="{FF2B5EF4-FFF2-40B4-BE49-F238E27FC236}">
                <a16:creationId xmlns:a16="http://schemas.microsoft.com/office/drawing/2014/main" id="{4B341789-BEDA-76AE-F458-3DA49E3E9D4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A38FEA8-7CF5-E00A-F58E-EFEAB576F34D}"/>
              </a:ext>
            </a:extLst>
          </p:cNvPr>
          <p:cNvSpPr>
            <a:spLocks noGrp="1"/>
          </p:cNvSpPr>
          <p:nvPr>
            <p:ph type="sldNum" sz="quarter" idx="12"/>
          </p:nvPr>
        </p:nvSpPr>
        <p:spPr/>
        <p:txBody>
          <a:bodyPr/>
          <a:lstStyle/>
          <a:p>
            <a:fld id="{0A51C7C2-A877-4F4C-8ADC-DF999C5FF263}" type="slidenum">
              <a:rPr lang="en-IN" smtClean="0"/>
              <a:t>‹#›</a:t>
            </a:fld>
            <a:endParaRPr lang="en-IN"/>
          </a:p>
        </p:txBody>
      </p:sp>
    </p:spTree>
    <p:extLst>
      <p:ext uri="{BB962C8B-B14F-4D97-AF65-F5344CB8AC3E}">
        <p14:creationId xmlns:p14="http://schemas.microsoft.com/office/powerpoint/2010/main" val="2774977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8509C6-59EC-0304-A694-1CCED37A9D5C}"/>
              </a:ext>
            </a:extLst>
          </p:cNvPr>
          <p:cNvSpPr>
            <a:spLocks noGrp="1"/>
          </p:cNvSpPr>
          <p:nvPr>
            <p:ph type="dt" sz="half" idx="10"/>
          </p:nvPr>
        </p:nvSpPr>
        <p:spPr/>
        <p:txBody>
          <a:bodyPr/>
          <a:lstStyle/>
          <a:p>
            <a:fld id="{14D34A27-3CE2-4785-AD4B-ECB87E313DF0}" type="datetimeFigureOut">
              <a:rPr lang="en-IN" smtClean="0"/>
              <a:t>25-06-2024</a:t>
            </a:fld>
            <a:endParaRPr lang="en-IN"/>
          </a:p>
        </p:txBody>
      </p:sp>
      <p:sp>
        <p:nvSpPr>
          <p:cNvPr id="3" name="Footer Placeholder 2">
            <a:extLst>
              <a:ext uri="{FF2B5EF4-FFF2-40B4-BE49-F238E27FC236}">
                <a16:creationId xmlns:a16="http://schemas.microsoft.com/office/drawing/2014/main" id="{AFA71D30-3BC8-DA6F-E08C-9F9815788E1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0DA2AAF-AFE4-E12B-AE24-113E7526F681}"/>
              </a:ext>
            </a:extLst>
          </p:cNvPr>
          <p:cNvSpPr>
            <a:spLocks noGrp="1"/>
          </p:cNvSpPr>
          <p:nvPr>
            <p:ph type="sldNum" sz="quarter" idx="12"/>
          </p:nvPr>
        </p:nvSpPr>
        <p:spPr/>
        <p:txBody>
          <a:bodyPr/>
          <a:lstStyle/>
          <a:p>
            <a:fld id="{0A51C7C2-A877-4F4C-8ADC-DF999C5FF263}" type="slidenum">
              <a:rPr lang="en-IN" smtClean="0"/>
              <a:t>‹#›</a:t>
            </a:fld>
            <a:endParaRPr lang="en-IN"/>
          </a:p>
        </p:txBody>
      </p:sp>
    </p:spTree>
    <p:extLst>
      <p:ext uri="{BB962C8B-B14F-4D97-AF65-F5344CB8AC3E}">
        <p14:creationId xmlns:p14="http://schemas.microsoft.com/office/powerpoint/2010/main" val="1125343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2E851-CCB5-41AF-E4AC-B7B35E560A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8695E64-BDF0-4533-5487-ADA2CE999D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8C4AA7F-EB0B-E7D9-4D53-33CAFFCF0D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CD4039-B304-83DE-372D-AF794956020F}"/>
              </a:ext>
            </a:extLst>
          </p:cNvPr>
          <p:cNvSpPr>
            <a:spLocks noGrp="1"/>
          </p:cNvSpPr>
          <p:nvPr>
            <p:ph type="dt" sz="half" idx="10"/>
          </p:nvPr>
        </p:nvSpPr>
        <p:spPr/>
        <p:txBody>
          <a:bodyPr/>
          <a:lstStyle/>
          <a:p>
            <a:fld id="{14D34A27-3CE2-4785-AD4B-ECB87E313DF0}" type="datetimeFigureOut">
              <a:rPr lang="en-IN" smtClean="0"/>
              <a:t>25-06-2024</a:t>
            </a:fld>
            <a:endParaRPr lang="en-IN"/>
          </a:p>
        </p:txBody>
      </p:sp>
      <p:sp>
        <p:nvSpPr>
          <p:cNvPr id="6" name="Footer Placeholder 5">
            <a:extLst>
              <a:ext uri="{FF2B5EF4-FFF2-40B4-BE49-F238E27FC236}">
                <a16:creationId xmlns:a16="http://schemas.microsoft.com/office/drawing/2014/main" id="{D9B30B30-1E92-ABD2-12F9-DF621A7B8E8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0893C57-15DE-E3BD-E530-395FC3149EAB}"/>
              </a:ext>
            </a:extLst>
          </p:cNvPr>
          <p:cNvSpPr>
            <a:spLocks noGrp="1"/>
          </p:cNvSpPr>
          <p:nvPr>
            <p:ph type="sldNum" sz="quarter" idx="12"/>
          </p:nvPr>
        </p:nvSpPr>
        <p:spPr/>
        <p:txBody>
          <a:bodyPr/>
          <a:lstStyle/>
          <a:p>
            <a:fld id="{0A51C7C2-A877-4F4C-8ADC-DF999C5FF263}" type="slidenum">
              <a:rPr lang="en-IN" smtClean="0"/>
              <a:t>‹#›</a:t>
            </a:fld>
            <a:endParaRPr lang="en-IN"/>
          </a:p>
        </p:txBody>
      </p:sp>
    </p:spTree>
    <p:extLst>
      <p:ext uri="{BB962C8B-B14F-4D97-AF65-F5344CB8AC3E}">
        <p14:creationId xmlns:p14="http://schemas.microsoft.com/office/powerpoint/2010/main" val="1670324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ED70F-2286-8DF0-2653-BBF062BCC3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893B701-C719-7DE1-271B-2000B90625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370F06A-A8D8-5C21-F64B-C66EB0D57F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9C6858-0049-59D4-8E8E-9EBA309071D4}"/>
              </a:ext>
            </a:extLst>
          </p:cNvPr>
          <p:cNvSpPr>
            <a:spLocks noGrp="1"/>
          </p:cNvSpPr>
          <p:nvPr>
            <p:ph type="dt" sz="half" idx="10"/>
          </p:nvPr>
        </p:nvSpPr>
        <p:spPr/>
        <p:txBody>
          <a:bodyPr/>
          <a:lstStyle/>
          <a:p>
            <a:fld id="{14D34A27-3CE2-4785-AD4B-ECB87E313DF0}" type="datetimeFigureOut">
              <a:rPr lang="en-IN" smtClean="0"/>
              <a:t>25-06-2024</a:t>
            </a:fld>
            <a:endParaRPr lang="en-IN"/>
          </a:p>
        </p:txBody>
      </p:sp>
      <p:sp>
        <p:nvSpPr>
          <p:cNvPr id="6" name="Footer Placeholder 5">
            <a:extLst>
              <a:ext uri="{FF2B5EF4-FFF2-40B4-BE49-F238E27FC236}">
                <a16:creationId xmlns:a16="http://schemas.microsoft.com/office/drawing/2014/main" id="{9F9C8405-0D01-9BF8-5E8A-1EDD78EE8C5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65E7DF-5EE8-841C-B0F9-606109A4857C}"/>
              </a:ext>
            </a:extLst>
          </p:cNvPr>
          <p:cNvSpPr>
            <a:spLocks noGrp="1"/>
          </p:cNvSpPr>
          <p:nvPr>
            <p:ph type="sldNum" sz="quarter" idx="12"/>
          </p:nvPr>
        </p:nvSpPr>
        <p:spPr/>
        <p:txBody>
          <a:bodyPr/>
          <a:lstStyle/>
          <a:p>
            <a:fld id="{0A51C7C2-A877-4F4C-8ADC-DF999C5FF263}" type="slidenum">
              <a:rPr lang="en-IN" smtClean="0"/>
              <a:t>‹#›</a:t>
            </a:fld>
            <a:endParaRPr lang="en-IN"/>
          </a:p>
        </p:txBody>
      </p:sp>
    </p:spTree>
    <p:extLst>
      <p:ext uri="{BB962C8B-B14F-4D97-AF65-F5344CB8AC3E}">
        <p14:creationId xmlns:p14="http://schemas.microsoft.com/office/powerpoint/2010/main" val="3755228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7B8247-CCC9-C7DE-CB82-E2D3FBF0F7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629BC34-4D5B-27E6-3642-02885931D1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6EABA9-ED4A-E5AF-084D-25D1991452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D34A27-3CE2-4785-AD4B-ECB87E313DF0}" type="datetimeFigureOut">
              <a:rPr lang="en-IN" smtClean="0"/>
              <a:t>25-06-2024</a:t>
            </a:fld>
            <a:endParaRPr lang="en-IN"/>
          </a:p>
        </p:txBody>
      </p:sp>
      <p:sp>
        <p:nvSpPr>
          <p:cNvPr id="5" name="Footer Placeholder 4">
            <a:extLst>
              <a:ext uri="{FF2B5EF4-FFF2-40B4-BE49-F238E27FC236}">
                <a16:creationId xmlns:a16="http://schemas.microsoft.com/office/drawing/2014/main" id="{12169C81-7EEB-A295-9D8C-3AFC7F80A9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469A8E2-B5AE-2F2F-6153-7175A859A5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51C7C2-A877-4F4C-8ADC-DF999C5FF263}" type="slidenum">
              <a:rPr lang="en-IN" smtClean="0"/>
              <a:t>‹#›</a:t>
            </a:fld>
            <a:endParaRPr lang="en-IN"/>
          </a:p>
        </p:txBody>
      </p:sp>
    </p:spTree>
    <p:extLst>
      <p:ext uri="{BB962C8B-B14F-4D97-AF65-F5344CB8AC3E}">
        <p14:creationId xmlns:p14="http://schemas.microsoft.com/office/powerpoint/2010/main" val="14965997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scribbr.com/statistics/outlier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geeksforgeeks.org/r-programming-language-introduction/"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statology.org/the-normal-distribution/"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www.geeksforgeeks.org/packages-in-r-programming/" TargetMode="External"/><Relationship Id="rId2" Type="http://schemas.openxmlformats.org/officeDocument/2006/relationships/hyperlink" Target="https://www.geeksforgeeks.org/r-programming-language-introduction/"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www.statology.org/descriptive-inferential-statistics/"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3D4F4-B321-9F5C-CA66-BADFC4087C9C}"/>
              </a:ext>
            </a:extLst>
          </p:cNvPr>
          <p:cNvSpPr>
            <a:spLocks noGrp="1"/>
          </p:cNvSpPr>
          <p:nvPr>
            <p:ph type="ctrTitle"/>
          </p:nvPr>
        </p:nvSpPr>
        <p:spPr/>
        <p:txBody>
          <a:bodyPr/>
          <a:lstStyle/>
          <a:p>
            <a:r>
              <a:rPr lang="en-IN" dirty="0"/>
              <a:t>Data Analysis Using R</a:t>
            </a:r>
          </a:p>
        </p:txBody>
      </p:sp>
      <p:sp>
        <p:nvSpPr>
          <p:cNvPr id="3" name="Subtitle 2">
            <a:extLst>
              <a:ext uri="{FF2B5EF4-FFF2-40B4-BE49-F238E27FC236}">
                <a16:creationId xmlns:a16="http://schemas.microsoft.com/office/drawing/2014/main" id="{6762BF5A-5D75-CC07-FE4D-D7534F2D5232}"/>
              </a:ext>
            </a:extLst>
          </p:cNvPr>
          <p:cNvSpPr>
            <a:spLocks noGrp="1"/>
          </p:cNvSpPr>
          <p:nvPr>
            <p:ph type="subTitle" idx="1"/>
          </p:nvPr>
        </p:nvSpPr>
        <p:spPr/>
        <p:txBody>
          <a:bodyPr/>
          <a:lstStyle/>
          <a:p>
            <a:r>
              <a:rPr lang="en-IN" dirty="0"/>
              <a:t>Unit –III </a:t>
            </a:r>
          </a:p>
          <a:p>
            <a:r>
              <a:rPr lang="en-IN" dirty="0"/>
              <a:t>Descriptive Statistics in R</a:t>
            </a:r>
          </a:p>
        </p:txBody>
      </p:sp>
    </p:spTree>
    <p:extLst>
      <p:ext uri="{BB962C8B-B14F-4D97-AF65-F5344CB8AC3E}">
        <p14:creationId xmlns:p14="http://schemas.microsoft.com/office/powerpoint/2010/main" val="285958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AA3F6-204C-0E3B-B7E8-5ECA68A3217D}"/>
              </a:ext>
            </a:extLst>
          </p:cNvPr>
          <p:cNvSpPr>
            <a:spLocks noGrp="1"/>
          </p:cNvSpPr>
          <p:nvPr>
            <p:ph type="title"/>
          </p:nvPr>
        </p:nvSpPr>
        <p:spPr/>
        <p:txBody>
          <a:bodyPr/>
          <a:lstStyle/>
          <a:p>
            <a:r>
              <a:rPr lang="en-IN" b="1" dirty="0"/>
              <a:t>Mode </a:t>
            </a:r>
            <a:r>
              <a:rPr lang="en-IN" b="1" dirty="0">
                <a:sym typeface="Wingdings" panose="05000000000000000000" pitchFamily="2" charset="2"/>
              </a:rPr>
              <a:t> Measure of Central Tendency</a:t>
            </a:r>
            <a:endParaRPr lang="en-IN" b="1" dirty="0"/>
          </a:p>
        </p:txBody>
      </p:sp>
      <p:sp>
        <p:nvSpPr>
          <p:cNvPr id="7" name="Content Placeholder 6">
            <a:extLst>
              <a:ext uri="{FF2B5EF4-FFF2-40B4-BE49-F238E27FC236}">
                <a16:creationId xmlns:a16="http://schemas.microsoft.com/office/drawing/2014/main" id="{CB599FFA-1C18-AD67-FFD3-2566DD404850}"/>
              </a:ext>
            </a:extLst>
          </p:cNvPr>
          <p:cNvSpPr>
            <a:spLocks noGrp="1"/>
          </p:cNvSpPr>
          <p:nvPr>
            <p:ph idx="1"/>
          </p:nvPr>
        </p:nvSpPr>
        <p:spPr>
          <a:xfrm>
            <a:off x="838200" y="1459966"/>
            <a:ext cx="10515600" cy="5186723"/>
          </a:xfrm>
        </p:spPr>
        <p:txBody>
          <a:bodyPr>
            <a:normAutofit fontScale="85000" lnSpcReduction="20000"/>
          </a:bodyPr>
          <a:lstStyle/>
          <a:p>
            <a:pPr marL="0" indent="0" algn="just">
              <a:buNone/>
            </a:pPr>
            <a:r>
              <a:rPr lang="en-US" b="0" i="0" dirty="0">
                <a:effectLst/>
                <a:highlight>
                  <a:srgbClr val="F9FAFC"/>
                </a:highlight>
                <a:latin typeface="euclid_circular_a"/>
              </a:rPr>
              <a:t>In R, unlike mean and median, there's no built-in function to calculate mode. </a:t>
            </a:r>
          </a:p>
          <a:p>
            <a:pPr marL="0" indent="0" algn="just">
              <a:buNone/>
            </a:pPr>
            <a:r>
              <a:rPr lang="en-US" b="0" i="0" dirty="0">
                <a:effectLst/>
                <a:highlight>
                  <a:srgbClr val="F9FAFC"/>
                </a:highlight>
                <a:latin typeface="euclid_circular_a"/>
              </a:rPr>
              <a:t>We need to create a user defined function to calculate mode. For example,</a:t>
            </a:r>
          </a:p>
          <a:p>
            <a:pPr marL="0" indent="0" algn="ctr">
              <a:buNone/>
            </a:pPr>
            <a:endParaRPr lang="en-IN" b="0" i="0" dirty="0">
              <a:solidFill>
                <a:srgbClr val="4D4D4C"/>
              </a:solidFill>
              <a:effectLst/>
              <a:highlight>
                <a:srgbClr val="F7F7F7"/>
              </a:highlight>
              <a:latin typeface="SFMono-Regular"/>
            </a:endParaRPr>
          </a:p>
          <a:p>
            <a:pPr marL="0" indent="0" algn="l">
              <a:buNone/>
            </a:pPr>
            <a:endParaRPr lang="en-US" b="0" i="0" dirty="0">
              <a:solidFill>
                <a:srgbClr val="333333"/>
              </a:solidFill>
              <a:effectLst/>
              <a:highlight>
                <a:srgbClr val="FFFFFF"/>
              </a:highlight>
              <a:latin typeface="-apple-system"/>
            </a:endParaRPr>
          </a:p>
          <a:p>
            <a:pPr marL="0" indent="0">
              <a:buNone/>
            </a:pPr>
            <a:r>
              <a:rPr lang="en-US" b="1" i="0" dirty="0">
                <a:solidFill>
                  <a:srgbClr val="333333"/>
                </a:solidFill>
                <a:effectLst/>
                <a:highlight>
                  <a:srgbClr val="FFFFFF"/>
                </a:highlight>
                <a:latin typeface="Times New Roman" panose="02020603050405020304" pitchFamily="18" charset="0"/>
                <a:cs typeface="Times New Roman" panose="02020603050405020304" pitchFamily="18" charset="0"/>
              </a:rPr>
              <a:t># vector of marks</a:t>
            </a:r>
          </a:p>
          <a:p>
            <a:pPr marL="0" indent="0">
              <a:buNone/>
            </a:pPr>
            <a:r>
              <a:rPr lang="en-US" b="0" i="0" dirty="0">
                <a:solidFill>
                  <a:srgbClr val="333333"/>
                </a:solidFill>
                <a:effectLst/>
                <a:highlight>
                  <a:srgbClr val="FFFFFF"/>
                </a:highlight>
                <a:latin typeface="Times New Roman" panose="02020603050405020304" pitchFamily="18" charset="0"/>
                <a:cs typeface="Times New Roman" panose="02020603050405020304" pitchFamily="18" charset="0"/>
              </a:rPr>
              <a:t>marks &lt;- c(97, 78, 57,78, 97, 66, 87, 64, 87, 78)</a:t>
            </a:r>
          </a:p>
          <a:p>
            <a:pPr marL="0" indent="0">
              <a:buNone/>
            </a:pPr>
            <a:r>
              <a:rPr lang="en-US" b="1" i="0" dirty="0">
                <a:solidFill>
                  <a:srgbClr val="333333"/>
                </a:solidFill>
                <a:effectLst/>
                <a:highlight>
                  <a:srgbClr val="FFFFFF"/>
                </a:highlight>
                <a:latin typeface="Times New Roman" panose="02020603050405020304" pitchFamily="18" charset="0"/>
                <a:cs typeface="Times New Roman" panose="02020603050405020304" pitchFamily="18" charset="0"/>
              </a:rPr>
              <a:t># define mode() function </a:t>
            </a:r>
          </a:p>
          <a:p>
            <a:pPr marL="0" indent="0">
              <a:buNone/>
            </a:pPr>
            <a:r>
              <a:rPr lang="en-US" b="0" i="0" dirty="0">
                <a:solidFill>
                  <a:srgbClr val="333333"/>
                </a:solidFill>
                <a:effectLst/>
                <a:highlight>
                  <a:srgbClr val="FFFFFF"/>
                </a:highlight>
                <a:latin typeface="Times New Roman" panose="02020603050405020304" pitchFamily="18" charset="0"/>
                <a:cs typeface="Times New Roman" panose="02020603050405020304" pitchFamily="18" charset="0"/>
              </a:rPr>
              <a:t>mode = function() {   </a:t>
            </a:r>
          </a:p>
          <a:p>
            <a:pPr marL="0" indent="0">
              <a:buNone/>
            </a:pPr>
            <a:r>
              <a:rPr lang="en-US" b="0" i="0" dirty="0">
                <a:solidFill>
                  <a:srgbClr val="333333"/>
                </a:solidFill>
                <a:effectLst/>
                <a:highlight>
                  <a:srgbClr val="FFFFFF"/>
                </a:highlight>
                <a:latin typeface="Times New Roman" panose="02020603050405020304" pitchFamily="18" charset="0"/>
                <a:cs typeface="Times New Roman" panose="02020603050405020304" pitchFamily="18" charset="0"/>
              </a:rPr>
              <a:t> </a:t>
            </a:r>
            <a:r>
              <a:rPr lang="en-US" b="1" i="0" dirty="0">
                <a:solidFill>
                  <a:srgbClr val="333333"/>
                </a:solidFill>
                <a:effectLst/>
                <a:highlight>
                  <a:srgbClr val="FFFFFF"/>
                </a:highlight>
                <a:latin typeface="Times New Roman" panose="02020603050405020304" pitchFamily="18" charset="0"/>
                <a:cs typeface="Times New Roman" panose="02020603050405020304" pitchFamily="18" charset="0"/>
              </a:rPr>
              <a:t># calculate mode of marks   </a:t>
            </a:r>
          </a:p>
          <a:p>
            <a:pPr marL="0" indent="0">
              <a:buNone/>
            </a:pPr>
            <a:r>
              <a:rPr lang="en-US" b="0" i="0" dirty="0">
                <a:solidFill>
                  <a:srgbClr val="333333"/>
                </a:solidFill>
                <a:effectLst/>
                <a:highlight>
                  <a:srgbClr val="FFFFFF"/>
                </a:highlight>
                <a:latin typeface="Times New Roman" panose="02020603050405020304" pitchFamily="18" charset="0"/>
                <a:cs typeface="Times New Roman" panose="02020603050405020304" pitchFamily="18" charset="0"/>
              </a:rPr>
              <a:t>return(names(sort(-table(marks)))[1])</a:t>
            </a:r>
          </a:p>
          <a:p>
            <a:pPr marL="0" indent="0">
              <a:buNone/>
            </a:pPr>
            <a:r>
              <a:rPr lang="en-US" b="0" i="0" dirty="0">
                <a:solidFill>
                  <a:srgbClr val="333333"/>
                </a:solidFill>
                <a:effectLst/>
                <a:highlight>
                  <a:srgbClr val="FFFFFF"/>
                </a:highlight>
                <a:latin typeface="Times New Roman" panose="02020603050405020304" pitchFamily="18" charset="0"/>
                <a:cs typeface="Times New Roman" panose="02020603050405020304" pitchFamily="18" charset="0"/>
              </a:rPr>
              <a:t>}</a:t>
            </a:r>
          </a:p>
          <a:p>
            <a:pPr marL="0" indent="0">
              <a:buNone/>
            </a:pPr>
            <a:r>
              <a:rPr lang="en-US" b="1" i="0" dirty="0">
                <a:solidFill>
                  <a:srgbClr val="333333"/>
                </a:solidFill>
                <a:effectLst/>
                <a:highlight>
                  <a:srgbClr val="FFFFFF"/>
                </a:highlight>
                <a:latin typeface="Times New Roman" panose="02020603050405020304" pitchFamily="18" charset="0"/>
                <a:cs typeface="Times New Roman" panose="02020603050405020304" pitchFamily="18" charset="0"/>
              </a:rPr>
              <a:t># call mode() </a:t>
            </a:r>
          </a:p>
          <a:p>
            <a:pPr marL="0" indent="0">
              <a:buNone/>
            </a:pPr>
            <a:r>
              <a:rPr lang="en-US" b="0" i="0" dirty="0">
                <a:solidFill>
                  <a:srgbClr val="333333"/>
                </a:solidFill>
                <a:effectLst/>
                <a:highlight>
                  <a:srgbClr val="FFFFFF"/>
                </a:highlight>
                <a:latin typeface="Times New Roman" panose="02020603050405020304" pitchFamily="18" charset="0"/>
                <a:cs typeface="Times New Roman" panose="02020603050405020304" pitchFamily="18" charset="0"/>
              </a:rPr>
              <a:t>mode()</a:t>
            </a:r>
          </a:p>
        </p:txBody>
      </p:sp>
    </p:spTree>
    <p:extLst>
      <p:ext uri="{BB962C8B-B14F-4D97-AF65-F5344CB8AC3E}">
        <p14:creationId xmlns:p14="http://schemas.microsoft.com/office/powerpoint/2010/main" val="3724089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AA3F6-204C-0E3B-B7E8-5ECA68A3217D}"/>
              </a:ext>
            </a:extLst>
          </p:cNvPr>
          <p:cNvSpPr>
            <a:spLocks noGrp="1"/>
          </p:cNvSpPr>
          <p:nvPr>
            <p:ph type="title"/>
          </p:nvPr>
        </p:nvSpPr>
        <p:spPr>
          <a:xfrm>
            <a:off x="907356" y="161366"/>
            <a:ext cx="10515600" cy="1314171"/>
          </a:xfrm>
        </p:spPr>
        <p:txBody>
          <a:bodyPr/>
          <a:lstStyle/>
          <a:p>
            <a:r>
              <a:rPr lang="en-IN" b="1" dirty="0"/>
              <a:t>Measures of variability</a:t>
            </a:r>
          </a:p>
        </p:txBody>
      </p:sp>
      <p:sp>
        <p:nvSpPr>
          <p:cNvPr id="5" name="Content Placeholder 4">
            <a:extLst>
              <a:ext uri="{FF2B5EF4-FFF2-40B4-BE49-F238E27FC236}">
                <a16:creationId xmlns:a16="http://schemas.microsoft.com/office/drawing/2014/main" id="{21CC81EB-FB77-ED17-D8DA-42ADF63A3A57}"/>
              </a:ext>
            </a:extLst>
          </p:cNvPr>
          <p:cNvSpPr>
            <a:spLocks noGrp="1"/>
          </p:cNvSpPr>
          <p:nvPr>
            <p:ph idx="1"/>
          </p:nvPr>
        </p:nvSpPr>
        <p:spPr>
          <a:xfrm>
            <a:off x="838200" y="1283234"/>
            <a:ext cx="10515600" cy="4893729"/>
          </a:xfrm>
        </p:spPr>
        <p:txBody>
          <a:bodyPr>
            <a:normAutofit lnSpcReduction="10000"/>
          </a:bodyPr>
          <a:lstStyle/>
          <a:p>
            <a:r>
              <a:rPr lang="en-US" b="1" i="0" dirty="0">
                <a:solidFill>
                  <a:srgbClr val="273239"/>
                </a:solidFill>
                <a:effectLst/>
                <a:highlight>
                  <a:srgbClr val="FFFFFF"/>
                </a:highlight>
                <a:latin typeface="Nunito" pitchFamily="2" charset="0"/>
              </a:rPr>
              <a:t>Variability</a:t>
            </a:r>
            <a:r>
              <a:rPr lang="en-US" b="0" i="0" dirty="0">
                <a:solidFill>
                  <a:srgbClr val="273239"/>
                </a:solidFill>
                <a:effectLst/>
                <a:highlight>
                  <a:srgbClr val="FFFFFF"/>
                </a:highlight>
                <a:latin typeface="Nunito" pitchFamily="2" charset="0"/>
              </a:rPr>
              <a:t> (also known as </a:t>
            </a:r>
            <a:r>
              <a:rPr lang="en-US" b="1" i="0" dirty="0">
                <a:solidFill>
                  <a:srgbClr val="273239"/>
                </a:solidFill>
                <a:effectLst/>
                <a:highlight>
                  <a:srgbClr val="FFFFFF"/>
                </a:highlight>
                <a:latin typeface="Nunito" pitchFamily="2" charset="0"/>
              </a:rPr>
              <a:t>Statistical Dispersion</a:t>
            </a:r>
            <a:r>
              <a:rPr lang="en-US" b="0" i="0" dirty="0">
                <a:solidFill>
                  <a:srgbClr val="273239"/>
                </a:solidFill>
                <a:effectLst/>
                <a:highlight>
                  <a:srgbClr val="FFFFFF"/>
                </a:highlight>
                <a:latin typeface="Nunito" pitchFamily="2" charset="0"/>
              </a:rPr>
              <a:t>) is another feature of descriptive statistics. </a:t>
            </a:r>
          </a:p>
          <a:p>
            <a:r>
              <a:rPr lang="en-US" b="0" i="0" dirty="0">
                <a:solidFill>
                  <a:srgbClr val="273239"/>
                </a:solidFill>
                <a:effectLst/>
                <a:highlight>
                  <a:srgbClr val="FFFFFF"/>
                </a:highlight>
                <a:latin typeface="Nunito" pitchFamily="2" charset="0"/>
              </a:rPr>
              <a:t>Measures of central tendency and variability together comprise of descriptive statistics. </a:t>
            </a:r>
          </a:p>
          <a:p>
            <a:r>
              <a:rPr lang="en-US" b="0" i="0" dirty="0">
                <a:solidFill>
                  <a:srgbClr val="273239"/>
                </a:solidFill>
                <a:effectLst/>
                <a:highlight>
                  <a:srgbClr val="FFFFFF"/>
                </a:highlight>
                <a:latin typeface="Nunito" pitchFamily="2" charset="0"/>
              </a:rPr>
              <a:t>Variability shows the spread of a data set around a point. </a:t>
            </a:r>
          </a:p>
          <a:p>
            <a:pPr marL="0" indent="0">
              <a:buNone/>
            </a:pPr>
            <a:r>
              <a:rPr lang="en-US" b="1" i="0" dirty="0">
                <a:solidFill>
                  <a:srgbClr val="273239"/>
                </a:solidFill>
                <a:effectLst/>
                <a:highlight>
                  <a:srgbClr val="FFFFFF"/>
                </a:highlight>
                <a:latin typeface="Nunito" pitchFamily="2" charset="0"/>
              </a:rPr>
              <a:t>Example:</a:t>
            </a:r>
            <a:r>
              <a:rPr lang="en-US" b="0" i="0" dirty="0">
                <a:solidFill>
                  <a:srgbClr val="273239"/>
                </a:solidFill>
                <a:effectLst/>
                <a:highlight>
                  <a:srgbClr val="FFFFFF"/>
                </a:highlight>
                <a:latin typeface="Nunito" pitchFamily="2" charset="0"/>
              </a:rPr>
              <a:t> Suppose, there exist 2 data sets with the same mean value:</a:t>
            </a:r>
          </a:p>
          <a:p>
            <a:pPr marL="0" indent="0">
              <a:buNone/>
            </a:pPr>
            <a:r>
              <a:rPr lang="en-US" b="0" i="1" dirty="0">
                <a:solidFill>
                  <a:srgbClr val="273239"/>
                </a:solidFill>
                <a:effectLst/>
                <a:highlight>
                  <a:srgbClr val="F9F9F9"/>
                </a:highlight>
                <a:latin typeface="Nunito" pitchFamily="2" charset="0"/>
              </a:rPr>
              <a:t>A = 4, 4, 5, 6, 6 </a:t>
            </a:r>
          </a:p>
          <a:p>
            <a:pPr marL="0" indent="0">
              <a:buNone/>
            </a:pPr>
            <a:r>
              <a:rPr lang="en-US" b="0" i="1" dirty="0">
                <a:solidFill>
                  <a:srgbClr val="273239"/>
                </a:solidFill>
                <a:effectLst/>
                <a:highlight>
                  <a:srgbClr val="F9F9F9"/>
                </a:highlight>
                <a:latin typeface="Nunito" pitchFamily="2" charset="0"/>
              </a:rPr>
              <a:t>Mean(A) = 5 </a:t>
            </a:r>
          </a:p>
          <a:p>
            <a:pPr marL="0" indent="0">
              <a:buNone/>
            </a:pPr>
            <a:r>
              <a:rPr lang="en-US" b="0" i="1" dirty="0">
                <a:solidFill>
                  <a:srgbClr val="273239"/>
                </a:solidFill>
                <a:effectLst/>
                <a:highlight>
                  <a:srgbClr val="F9F9F9"/>
                </a:highlight>
                <a:latin typeface="Nunito" pitchFamily="2" charset="0"/>
              </a:rPr>
              <a:t>B = 1, 1, 5, 9, 9 </a:t>
            </a:r>
          </a:p>
          <a:p>
            <a:pPr marL="0" indent="0">
              <a:buNone/>
            </a:pPr>
            <a:r>
              <a:rPr lang="en-US" b="0" i="1" dirty="0">
                <a:solidFill>
                  <a:srgbClr val="273239"/>
                </a:solidFill>
                <a:effectLst/>
                <a:highlight>
                  <a:srgbClr val="F9F9F9"/>
                </a:highlight>
                <a:latin typeface="Nunito" pitchFamily="2" charset="0"/>
              </a:rPr>
              <a:t>Mean(B) = 5</a:t>
            </a:r>
            <a:endParaRPr lang="en-IN" dirty="0"/>
          </a:p>
        </p:txBody>
      </p:sp>
    </p:spTree>
    <p:extLst>
      <p:ext uri="{BB962C8B-B14F-4D97-AF65-F5344CB8AC3E}">
        <p14:creationId xmlns:p14="http://schemas.microsoft.com/office/powerpoint/2010/main" val="2823400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AA3F6-204C-0E3B-B7E8-5ECA68A3217D}"/>
              </a:ext>
            </a:extLst>
          </p:cNvPr>
          <p:cNvSpPr>
            <a:spLocks noGrp="1"/>
          </p:cNvSpPr>
          <p:nvPr>
            <p:ph type="title"/>
          </p:nvPr>
        </p:nvSpPr>
        <p:spPr>
          <a:xfrm>
            <a:off x="907356" y="161366"/>
            <a:ext cx="10515600" cy="1314171"/>
          </a:xfrm>
        </p:spPr>
        <p:txBody>
          <a:bodyPr/>
          <a:lstStyle/>
          <a:p>
            <a:r>
              <a:rPr lang="en-IN" b="1" dirty="0"/>
              <a:t>Measures of variability</a:t>
            </a:r>
          </a:p>
        </p:txBody>
      </p:sp>
      <p:sp>
        <p:nvSpPr>
          <p:cNvPr id="5" name="Content Placeholder 4">
            <a:extLst>
              <a:ext uri="{FF2B5EF4-FFF2-40B4-BE49-F238E27FC236}">
                <a16:creationId xmlns:a16="http://schemas.microsoft.com/office/drawing/2014/main" id="{21CC81EB-FB77-ED17-D8DA-42ADF63A3A57}"/>
              </a:ext>
            </a:extLst>
          </p:cNvPr>
          <p:cNvSpPr>
            <a:spLocks noGrp="1"/>
          </p:cNvSpPr>
          <p:nvPr>
            <p:ph idx="1"/>
          </p:nvPr>
        </p:nvSpPr>
        <p:spPr>
          <a:xfrm>
            <a:off x="838200" y="1283234"/>
            <a:ext cx="10515600" cy="4893729"/>
          </a:xfrm>
        </p:spPr>
        <p:txBody>
          <a:bodyPr>
            <a:normAutofit/>
          </a:bodyPr>
          <a:lstStyle/>
          <a:p>
            <a:r>
              <a:rPr lang="en-US" b="0" i="0" dirty="0">
                <a:solidFill>
                  <a:srgbClr val="273239"/>
                </a:solidFill>
                <a:effectLst/>
                <a:highlight>
                  <a:srgbClr val="FFFFFF"/>
                </a:highlight>
                <a:latin typeface="Nunito" pitchFamily="2" charset="0"/>
              </a:rPr>
              <a:t>So, to differentiate among the two data sets, R offers various measures of variability.</a:t>
            </a:r>
          </a:p>
          <a:p>
            <a:endParaRPr lang="en-US" dirty="0">
              <a:solidFill>
                <a:srgbClr val="273239"/>
              </a:solidFill>
              <a:highlight>
                <a:srgbClr val="FFFFFF"/>
              </a:highlight>
              <a:latin typeface="Nunito" pitchFamily="2" charset="0"/>
            </a:endParaRPr>
          </a:p>
          <a:p>
            <a:pPr algn="l" fontAlgn="base">
              <a:buFont typeface="Arial" panose="020B0604020202020204" pitchFamily="34" charset="0"/>
              <a:buChar char="•"/>
            </a:pPr>
            <a:r>
              <a:rPr lang="en-IN" b="1" i="0" dirty="0">
                <a:solidFill>
                  <a:srgbClr val="FF0000"/>
                </a:solidFill>
                <a:effectLst/>
                <a:highlight>
                  <a:srgbClr val="FFFFFF"/>
                </a:highlight>
                <a:latin typeface="Nunito" pitchFamily="2" charset="0"/>
              </a:rPr>
              <a:t>Variance</a:t>
            </a:r>
          </a:p>
          <a:p>
            <a:pPr algn="l" fontAlgn="base">
              <a:buFont typeface="Arial" panose="020B0604020202020204" pitchFamily="34" charset="0"/>
              <a:buChar char="•"/>
            </a:pPr>
            <a:r>
              <a:rPr lang="en-IN" b="1" i="0" dirty="0">
                <a:solidFill>
                  <a:srgbClr val="FF0000"/>
                </a:solidFill>
                <a:effectLst/>
                <a:highlight>
                  <a:srgbClr val="FFFFFF"/>
                </a:highlight>
                <a:latin typeface="Nunito" pitchFamily="2" charset="0"/>
              </a:rPr>
              <a:t>Standard Deviation</a:t>
            </a:r>
          </a:p>
          <a:p>
            <a:pPr algn="l" fontAlgn="base">
              <a:buFont typeface="Arial" panose="020B0604020202020204" pitchFamily="34" charset="0"/>
              <a:buChar char="•"/>
            </a:pPr>
            <a:r>
              <a:rPr lang="en-IN" b="1" i="0" dirty="0">
                <a:solidFill>
                  <a:srgbClr val="FF0000"/>
                </a:solidFill>
                <a:effectLst/>
                <a:highlight>
                  <a:srgbClr val="FFFFFF"/>
                </a:highlight>
                <a:latin typeface="Nunito" pitchFamily="2" charset="0"/>
              </a:rPr>
              <a:t>Range</a:t>
            </a:r>
          </a:p>
          <a:p>
            <a:pPr algn="l" fontAlgn="base">
              <a:buFont typeface="Arial" panose="020B0604020202020204" pitchFamily="34" charset="0"/>
              <a:buChar char="•"/>
            </a:pPr>
            <a:r>
              <a:rPr lang="en-IN" b="1" i="0" dirty="0" smtClean="0">
                <a:solidFill>
                  <a:srgbClr val="FF0000"/>
                </a:solidFill>
                <a:effectLst/>
                <a:highlight>
                  <a:srgbClr val="FFFFFF"/>
                </a:highlight>
                <a:latin typeface="Nunito" pitchFamily="2" charset="0"/>
              </a:rPr>
              <a:t>Interquartile </a:t>
            </a:r>
            <a:r>
              <a:rPr lang="en-IN" b="1" i="0" dirty="0">
                <a:solidFill>
                  <a:srgbClr val="FF0000"/>
                </a:solidFill>
                <a:effectLst/>
                <a:highlight>
                  <a:srgbClr val="FFFFFF"/>
                </a:highlight>
                <a:latin typeface="Nunito" pitchFamily="2" charset="0"/>
              </a:rPr>
              <a:t>Range</a:t>
            </a:r>
          </a:p>
          <a:p>
            <a:endParaRPr lang="en-IN" dirty="0"/>
          </a:p>
        </p:txBody>
      </p:sp>
    </p:spTree>
    <p:extLst>
      <p:ext uri="{BB962C8B-B14F-4D97-AF65-F5344CB8AC3E}">
        <p14:creationId xmlns:p14="http://schemas.microsoft.com/office/powerpoint/2010/main" val="2558256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AA3F6-204C-0E3B-B7E8-5ECA68A3217D}"/>
              </a:ext>
            </a:extLst>
          </p:cNvPr>
          <p:cNvSpPr>
            <a:spLocks noGrp="1"/>
          </p:cNvSpPr>
          <p:nvPr>
            <p:ph type="title"/>
          </p:nvPr>
        </p:nvSpPr>
        <p:spPr>
          <a:xfrm>
            <a:off x="907356" y="161366"/>
            <a:ext cx="10515600" cy="1314171"/>
          </a:xfrm>
        </p:spPr>
        <p:txBody>
          <a:bodyPr/>
          <a:lstStyle/>
          <a:p>
            <a:r>
              <a:rPr lang="en-IN" b="1" dirty="0"/>
              <a:t>Variance -&gt; Measures of variability</a:t>
            </a:r>
          </a:p>
        </p:txBody>
      </p:sp>
      <p:sp>
        <p:nvSpPr>
          <p:cNvPr id="5" name="Content Placeholder 4">
            <a:extLst>
              <a:ext uri="{FF2B5EF4-FFF2-40B4-BE49-F238E27FC236}">
                <a16:creationId xmlns:a16="http://schemas.microsoft.com/office/drawing/2014/main" id="{21CC81EB-FB77-ED17-D8DA-42ADF63A3A57}"/>
              </a:ext>
            </a:extLst>
          </p:cNvPr>
          <p:cNvSpPr>
            <a:spLocks noGrp="1"/>
          </p:cNvSpPr>
          <p:nvPr>
            <p:ph idx="1"/>
          </p:nvPr>
        </p:nvSpPr>
        <p:spPr>
          <a:xfrm>
            <a:off x="838200" y="1283234"/>
            <a:ext cx="10515600" cy="4893729"/>
          </a:xfrm>
        </p:spPr>
        <p:txBody>
          <a:bodyPr>
            <a:normAutofit/>
          </a:bodyPr>
          <a:lstStyle/>
          <a:p>
            <a:pPr algn="l" fontAlgn="base"/>
            <a:r>
              <a:rPr lang="en-US" b="0" i="0" dirty="0">
                <a:solidFill>
                  <a:srgbClr val="273239"/>
                </a:solidFill>
                <a:effectLst/>
                <a:highlight>
                  <a:srgbClr val="FFFFFF"/>
                </a:highlight>
                <a:latin typeface="Nunito" pitchFamily="2" charset="0"/>
              </a:rPr>
              <a:t>Variance is a measure that shows how far each value is from a particular point, preferably the mean value. </a:t>
            </a:r>
          </a:p>
          <a:p>
            <a:pPr algn="l" fontAlgn="base"/>
            <a:r>
              <a:rPr lang="en-US" b="0" i="0" dirty="0">
                <a:solidFill>
                  <a:srgbClr val="273239"/>
                </a:solidFill>
                <a:effectLst/>
                <a:highlight>
                  <a:srgbClr val="FFFFFF"/>
                </a:highlight>
                <a:latin typeface="Nunito" pitchFamily="2" charset="0"/>
              </a:rPr>
              <a:t>Mathematically, it is defined as the average of squared differences from the mean value.</a:t>
            </a:r>
          </a:p>
          <a:p>
            <a:pPr marL="0" indent="0">
              <a:buNone/>
            </a:pPr>
            <a:endParaRPr lang="en-US" dirty="0">
              <a:solidFill>
                <a:srgbClr val="273239"/>
              </a:solidFill>
              <a:highlight>
                <a:srgbClr val="FFFFFF"/>
              </a:highlight>
              <a:latin typeface="Nunito" pitchFamily="2" charset="0"/>
            </a:endParaRPr>
          </a:p>
          <a:p>
            <a:endParaRPr lang="en-IN" dirty="0"/>
          </a:p>
        </p:txBody>
      </p:sp>
      <p:pic>
        <p:nvPicPr>
          <p:cNvPr id="4" name="Picture 3">
            <a:extLst>
              <a:ext uri="{FF2B5EF4-FFF2-40B4-BE49-F238E27FC236}">
                <a16:creationId xmlns:a16="http://schemas.microsoft.com/office/drawing/2014/main" id="{0CF15591-ECD5-EED6-6AC2-5913C8BB8964}"/>
              </a:ext>
            </a:extLst>
          </p:cNvPr>
          <p:cNvPicPr>
            <a:picLocks noChangeAspect="1"/>
          </p:cNvPicPr>
          <p:nvPr/>
        </p:nvPicPr>
        <p:blipFill>
          <a:blip r:embed="rId2"/>
          <a:stretch>
            <a:fillRect/>
          </a:stretch>
        </p:blipFill>
        <p:spPr>
          <a:xfrm>
            <a:off x="1383126" y="3517351"/>
            <a:ext cx="8475489" cy="2599140"/>
          </a:xfrm>
          <a:prstGeom prst="rect">
            <a:avLst/>
          </a:prstGeom>
        </p:spPr>
      </p:pic>
    </p:spTree>
    <p:extLst>
      <p:ext uri="{BB962C8B-B14F-4D97-AF65-F5344CB8AC3E}">
        <p14:creationId xmlns:p14="http://schemas.microsoft.com/office/powerpoint/2010/main" val="1931631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AA3F6-204C-0E3B-B7E8-5ECA68A3217D}"/>
              </a:ext>
            </a:extLst>
          </p:cNvPr>
          <p:cNvSpPr>
            <a:spLocks noGrp="1"/>
          </p:cNvSpPr>
          <p:nvPr>
            <p:ph type="title"/>
          </p:nvPr>
        </p:nvSpPr>
        <p:spPr>
          <a:xfrm>
            <a:off x="907356" y="161366"/>
            <a:ext cx="10515600" cy="1314171"/>
          </a:xfrm>
        </p:spPr>
        <p:txBody>
          <a:bodyPr/>
          <a:lstStyle/>
          <a:p>
            <a:r>
              <a:rPr lang="en-IN" b="1" dirty="0"/>
              <a:t>Variance -&gt; Measures of variability</a:t>
            </a:r>
          </a:p>
        </p:txBody>
      </p:sp>
      <p:sp>
        <p:nvSpPr>
          <p:cNvPr id="5" name="Content Placeholder 4">
            <a:extLst>
              <a:ext uri="{FF2B5EF4-FFF2-40B4-BE49-F238E27FC236}">
                <a16:creationId xmlns:a16="http://schemas.microsoft.com/office/drawing/2014/main" id="{21CC81EB-FB77-ED17-D8DA-42ADF63A3A57}"/>
              </a:ext>
            </a:extLst>
          </p:cNvPr>
          <p:cNvSpPr>
            <a:spLocks noGrp="1"/>
          </p:cNvSpPr>
          <p:nvPr>
            <p:ph idx="1"/>
          </p:nvPr>
        </p:nvSpPr>
        <p:spPr>
          <a:xfrm>
            <a:off x="838200" y="1283234"/>
            <a:ext cx="10515600" cy="4893729"/>
          </a:xfrm>
        </p:spPr>
        <p:txBody>
          <a:bodyPr>
            <a:normAutofit fontScale="92500" lnSpcReduction="10000"/>
          </a:bodyPr>
          <a:lstStyle/>
          <a:p>
            <a:pPr algn="l" fontAlgn="base"/>
            <a:r>
              <a:rPr lang="en-US" b="0" i="0" dirty="0">
                <a:solidFill>
                  <a:srgbClr val="273239"/>
                </a:solidFill>
                <a:effectLst/>
                <a:highlight>
                  <a:srgbClr val="FFFFFF"/>
                </a:highlight>
                <a:latin typeface="Nunito" pitchFamily="2" charset="0"/>
              </a:rPr>
              <a:t>In the R language, there is a standard built-in function to calculate </a:t>
            </a:r>
            <a:endParaRPr lang="en-US" b="0" i="0" dirty="0" smtClean="0">
              <a:solidFill>
                <a:srgbClr val="273239"/>
              </a:solidFill>
              <a:effectLst/>
              <a:highlight>
                <a:srgbClr val="FFFFFF"/>
              </a:highlight>
              <a:latin typeface="Nunito" pitchFamily="2" charset="0"/>
            </a:endParaRPr>
          </a:p>
          <a:p>
            <a:pPr marL="0" indent="0" algn="l" fontAlgn="base">
              <a:buNone/>
            </a:pPr>
            <a:r>
              <a:rPr lang="en-US" b="0" i="0" dirty="0" smtClean="0">
                <a:solidFill>
                  <a:srgbClr val="273239"/>
                </a:solidFill>
                <a:effectLst/>
                <a:highlight>
                  <a:srgbClr val="FFFFFF"/>
                </a:highlight>
                <a:latin typeface="Nunito" pitchFamily="2" charset="0"/>
              </a:rPr>
              <a:t>the </a:t>
            </a:r>
            <a:r>
              <a:rPr lang="en-US" b="0" i="0" dirty="0">
                <a:solidFill>
                  <a:srgbClr val="273239"/>
                </a:solidFill>
                <a:effectLst/>
                <a:highlight>
                  <a:srgbClr val="FFFFFF"/>
                </a:highlight>
                <a:latin typeface="Nunito" pitchFamily="2" charset="0"/>
              </a:rPr>
              <a:t>variance of a data set.</a:t>
            </a:r>
          </a:p>
          <a:p>
            <a:pPr algn="l" fontAlgn="base"/>
            <a:r>
              <a:rPr lang="en-US" dirty="0">
                <a:solidFill>
                  <a:srgbClr val="273239"/>
                </a:solidFill>
                <a:highlight>
                  <a:srgbClr val="FFFFFF"/>
                </a:highlight>
                <a:latin typeface="Nunito" pitchFamily="2" charset="0"/>
              </a:rPr>
              <a:t>Syntax: var(x) </a:t>
            </a:r>
          </a:p>
          <a:p>
            <a:pPr algn="l" fontAlgn="base"/>
            <a:r>
              <a:rPr lang="en-US" b="0" i="0" dirty="0">
                <a:solidFill>
                  <a:srgbClr val="273239"/>
                </a:solidFill>
                <a:effectLst/>
                <a:highlight>
                  <a:srgbClr val="FFFFFF"/>
                </a:highlight>
                <a:latin typeface="Nunito" pitchFamily="2" charset="0"/>
              </a:rPr>
              <a:t>Where x is the data vector</a:t>
            </a:r>
          </a:p>
          <a:p>
            <a:pPr algn="l" fontAlgn="base"/>
            <a:r>
              <a:rPr lang="en-US" b="1" i="0" dirty="0">
                <a:solidFill>
                  <a:srgbClr val="273239"/>
                </a:solidFill>
                <a:effectLst/>
                <a:highlight>
                  <a:srgbClr val="FFFFFF"/>
                </a:highlight>
                <a:latin typeface="Nunito" pitchFamily="2" charset="0"/>
              </a:rPr>
              <a:t>Example </a:t>
            </a:r>
          </a:p>
          <a:p>
            <a:pPr marL="0" indent="0">
              <a:buNone/>
            </a:pPr>
            <a:endParaRPr lang="en-US" dirty="0">
              <a:solidFill>
                <a:srgbClr val="273239"/>
              </a:solidFill>
              <a:highlight>
                <a:srgbClr val="FFFFFF"/>
              </a:highlight>
              <a:latin typeface="Nunito" pitchFamily="2" charset="0"/>
            </a:endParaRPr>
          </a:p>
          <a:p>
            <a:pPr marL="0" indent="0">
              <a:buNone/>
            </a:pPr>
            <a:r>
              <a:rPr lang="en-IN" dirty="0"/>
              <a:t># Defining vector</a:t>
            </a:r>
          </a:p>
          <a:p>
            <a:pPr marL="0" indent="0">
              <a:buNone/>
            </a:pPr>
            <a:r>
              <a:rPr lang="en-IN" dirty="0"/>
              <a:t>x &lt;- c(5, 5, 8, 12, 15, 16)</a:t>
            </a:r>
          </a:p>
          <a:p>
            <a:pPr marL="0" indent="0">
              <a:buNone/>
            </a:pPr>
            <a:endParaRPr lang="en-IN" dirty="0"/>
          </a:p>
          <a:p>
            <a:pPr marL="0" indent="0">
              <a:buNone/>
            </a:pPr>
            <a:r>
              <a:rPr lang="en-IN" dirty="0"/>
              <a:t># Print variance of x</a:t>
            </a:r>
          </a:p>
          <a:p>
            <a:pPr marL="0" indent="0">
              <a:buNone/>
            </a:pPr>
            <a:r>
              <a:rPr lang="en-IN" dirty="0"/>
              <a:t>print(var(x))</a:t>
            </a:r>
          </a:p>
          <a:p>
            <a:endParaRPr lang="en-IN" dirty="0"/>
          </a:p>
        </p:txBody>
      </p:sp>
    </p:spTree>
    <p:extLst>
      <p:ext uri="{BB962C8B-B14F-4D97-AF65-F5344CB8AC3E}">
        <p14:creationId xmlns:p14="http://schemas.microsoft.com/office/powerpoint/2010/main" val="17816910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AA3F6-204C-0E3B-B7E8-5ECA68A3217D}"/>
              </a:ext>
            </a:extLst>
          </p:cNvPr>
          <p:cNvSpPr>
            <a:spLocks noGrp="1"/>
          </p:cNvSpPr>
          <p:nvPr>
            <p:ph type="title"/>
          </p:nvPr>
        </p:nvSpPr>
        <p:spPr>
          <a:xfrm>
            <a:off x="907356" y="161366"/>
            <a:ext cx="10515600" cy="1314171"/>
          </a:xfrm>
        </p:spPr>
        <p:txBody>
          <a:bodyPr/>
          <a:lstStyle/>
          <a:p>
            <a:r>
              <a:rPr lang="en-IN" b="1" dirty="0"/>
              <a:t>Standard Deviation  -&gt; Measures of variability</a:t>
            </a:r>
          </a:p>
        </p:txBody>
      </p:sp>
      <p:sp>
        <p:nvSpPr>
          <p:cNvPr id="5" name="Content Placeholder 4">
            <a:extLst>
              <a:ext uri="{FF2B5EF4-FFF2-40B4-BE49-F238E27FC236}">
                <a16:creationId xmlns:a16="http://schemas.microsoft.com/office/drawing/2014/main" id="{21CC81EB-FB77-ED17-D8DA-42ADF63A3A57}"/>
              </a:ext>
            </a:extLst>
          </p:cNvPr>
          <p:cNvSpPr>
            <a:spLocks noGrp="1"/>
          </p:cNvSpPr>
          <p:nvPr>
            <p:ph idx="1"/>
          </p:nvPr>
        </p:nvSpPr>
        <p:spPr>
          <a:xfrm>
            <a:off x="838200" y="1283234"/>
            <a:ext cx="10515600" cy="4893729"/>
          </a:xfrm>
        </p:spPr>
        <p:txBody>
          <a:bodyPr>
            <a:normAutofit fontScale="92500" lnSpcReduction="10000"/>
          </a:bodyPr>
          <a:lstStyle/>
          <a:p>
            <a:pPr algn="l" fontAlgn="base"/>
            <a:r>
              <a:rPr lang="en-US" b="0" i="0" dirty="0">
                <a:solidFill>
                  <a:srgbClr val="273239"/>
                </a:solidFill>
                <a:effectLst/>
                <a:highlight>
                  <a:srgbClr val="FFFFFF"/>
                </a:highlight>
                <a:latin typeface="Nunito" pitchFamily="2" charset="0"/>
              </a:rPr>
              <a:t>Standard deviation in statistics measures the </a:t>
            </a:r>
            <a:r>
              <a:rPr lang="en-US" b="0" i="0" dirty="0" err="1">
                <a:solidFill>
                  <a:srgbClr val="273239"/>
                </a:solidFill>
                <a:effectLst/>
                <a:highlight>
                  <a:srgbClr val="FFFFFF"/>
                </a:highlight>
                <a:latin typeface="Nunito" pitchFamily="2" charset="0"/>
              </a:rPr>
              <a:t>spreadness</a:t>
            </a:r>
            <a:r>
              <a:rPr lang="en-US" b="0" i="0" dirty="0">
                <a:solidFill>
                  <a:srgbClr val="273239"/>
                </a:solidFill>
                <a:effectLst/>
                <a:highlight>
                  <a:srgbClr val="FFFFFF"/>
                </a:highlight>
                <a:latin typeface="Nunito" pitchFamily="2" charset="0"/>
              </a:rPr>
              <a:t> of data </a:t>
            </a:r>
            <a:endParaRPr lang="en-US" b="0" i="0" dirty="0" smtClean="0">
              <a:solidFill>
                <a:srgbClr val="273239"/>
              </a:solidFill>
              <a:effectLst/>
              <a:highlight>
                <a:srgbClr val="FFFFFF"/>
              </a:highlight>
              <a:latin typeface="Nunito" pitchFamily="2" charset="0"/>
            </a:endParaRPr>
          </a:p>
          <a:p>
            <a:pPr marL="0" indent="0" algn="l" fontAlgn="base">
              <a:buNone/>
            </a:pPr>
            <a:r>
              <a:rPr lang="en-US" b="0" i="0" dirty="0" smtClean="0">
                <a:solidFill>
                  <a:srgbClr val="273239"/>
                </a:solidFill>
                <a:effectLst/>
                <a:highlight>
                  <a:srgbClr val="FFFFFF"/>
                </a:highlight>
                <a:latin typeface="Nunito" pitchFamily="2" charset="0"/>
              </a:rPr>
              <a:t>values </a:t>
            </a:r>
            <a:r>
              <a:rPr lang="en-US" b="0" i="0" dirty="0">
                <a:solidFill>
                  <a:srgbClr val="273239"/>
                </a:solidFill>
                <a:effectLst/>
                <a:highlight>
                  <a:srgbClr val="FFFFFF"/>
                </a:highlight>
                <a:latin typeface="Nunito" pitchFamily="2" charset="0"/>
              </a:rPr>
              <a:t>with respect to mean and mathematically, is calculated as </a:t>
            </a:r>
            <a:endParaRPr lang="en-US" b="0" i="0" dirty="0" smtClean="0">
              <a:solidFill>
                <a:srgbClr val="273239"/>
              </a:solidFill>
              <a:effectLst/>
              <a:highlight>
                <a:srgbClr val="FFFFFF"/>
              </a:highlight>
              <a:latin typeface="Nunito" pitchFamily="2" charset="0"/>
            </a:endParaRPr>
          </a:p>
          <a:p>
            <a:pPr marL="0" indent="0" algn="l" fontAlgn="base">
              <a:buNone/>
            </a:pPr>
            <a:r>
              <a:rPr lang="en-US" b="0" i="0" dirty="0" smtClean="0">
                <a:solidFill>
                  <a:srgbClr val="273239"/>
                </a:solidFill>
                <a:effectLst/>
                <a:highlight>
                  <a:srgbClr val="FFFFFF"/>
                </a:highlight>
                <a:latin typeface="Nunito" pitchFamily="2" charset="0"/>
              </a:rPr>
              <a:t>square </a:t>
            </a:r>
            <a:r>
              <a:rPr lang="en-US" b="0" i="0" dirty="0">
                <a:solidFill>
                  <a:srgbClr val="273239"/>
                </a:solidFill>
                <a:effectLst/>
                <a:highlight>
                  <a:srgbClr val="FFFFFF"/>
                </a:highlight>
                <a:latin typeface="Nunito" pitchFamily="2" charset="0"/>
              </a:rPr>
              <a:t>root of variance</a:t>
            </a:r>
          </a:p>
          <a:p>
            <a:pPr algn="l" fontAlgn="base"/>
            <a:endParaRPr lang="en-US" dirty="0">
              <a:solidFill>
                <a:srgbClr val="273239"/>
              </a:solidFill>
              <a:highlight>
                <a:srgbClr val="FFFFFF"/>
              </a:highlight>
              <a:latin typeface="Nunito" pitchFamily="2" charset="0"/>
            </a:endParaRPr>
          </a:p>
          <a:p>
            <a:pPr algn="l" fontAlgn="base"/>
            <a:r>
              <a:rPr lang="en-US" b="1" i="0" dirty="0">
                <a:solidFill>
                  <a:srgbClr val="273239"/>
                </a:solidFill>
                <a:effectLst/>
                <a:highlight>
                  <a:srgbClr val="FFFFFF"/>
                </a:highlight>
                <a:latin typeface="Nunito" pitchFamily="2" charset="0"/>
              </a:rPr>
              <a:t>Example </a:t>
            </a:r>
          </a:p>
          <a:p>
            <a:pPr marL="0" indent="0">
              <a:buNone/>
            </a:pPr>
            <a:endParaRPr lang="en-US" dirty="0">
              <a:solidFill>
                <a:srgbClr val="273239"/>
              </a:solidFill>
              <a:highlight>
                <a:srgbClr val="FFFFFF"/>
              </a:highlight>
              <a:latin typeface="Nunito" pitchFamily="2" charset="0"/>
            </a:endParaRPr>
          </a:p>
          <a:p>
            <a:pPr marL="0" indent="0">
              <a:buNone/>
            </a:pPr>
            <a:r>
              <a:rPr lang="en-IN" dirty="0"/>
              <a:t># Defining vector</a:t>
            </a:r>
          </a:p>
          <a:p>
            <a:pPr marL="0" indent="0">
              <a:buNone/>
            </a:pPr>
            <a:r>
              <a:rPr lang="en-IN" dirty="0"/>
              <a:t>x &lt;- c(5, 5, 8, 12, 15, 16)</a:t>
            </a:r>
          </a:p>
          <a:p>
            <a:pPr marL="0" indent="0">
              <a:buNone/>
            </a:pPr>
            <a:endParaRPr lang="en-IN" dirty="0"/>
          </a:p>
          <a:p>
            <a:pPr marL="0" indent="0">
              <a:buNone/>
            </a:pPr>
            <a:r>
              <a:rPr lang="en-IN" dirty="0"/>
              <a:t># Print variance of x</a:t>
            </a:r>
          </a:p>
          <a:p>
            <a:pPr marL="0" indent="0">
              <a:buNone/>
            </a:pPr>
            <a:r>
              <a:rPr lang="en-IN" dirty="0"/>
              <a:t>print(sqrt(var(x)))</a:t>
            </a:r>
          </a:p>
          <a:p>
            <a:endParaRPr lang="en-IN" dirty="0"/>
          </a:p>
        </p:txBody>
      </p:sp>
    </p:spTree>
    <p:extLst>
      <p:ext uri="{BB962C8B-B14F-4D97-AF65-F5344CB8AC3E}">
        <p14:creationId xmlns:p14="http://schemas.microsoft.com/office/powerpoint/2010/main" val="9863521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AA3F6-204C-0E3B-B7E8-5ECA68A3217D}"/>
              </a:ext>
            </a:extLst>
          </p:cNvPr>
          <p:cNvSpPr>
            <a:spLocks noGrp="1"/>
          </p:cNvSpPr>
          <p:nvPr>
            <p:ph type="title"/>
          </p:nvPr>
        </p:nvSpPr>
        <p:spPr>
          <a:xfrm>
            <a:off x="907356" y="161366"/>
            <a:ext cx="10515600" cy="1314171"/>
          </a:xfrm>
        </p:spPr>
        <p:txBody>
          <a:bodyPr/>
          <a:lstStyle/>
          <a:p>
            <a:r>
              <a:rPr lang="en-IN" b="1" dirty="0" smtClean="0"/>
              <a:t>Range-</a:t>
            </a:r>
            <a:r>
              <a:rPr lang="en-IN" b="1" dirty="0"/>
              <a:t>&gt; Measures of variability</a:t>
            </a:r>
          </a:p>
        </p:txBody>
      </p:sp>
      <p:sp>
        <p:nvSpPr>
          <p:cNvPr id="5" name="Content Placeholder 4">
            <a:extLst>
              <a:ext uri="{FF2B5EF4-FFF2-40B4-BE49-F238E27FC236}">
                <a16:creationId xmlns:a16="http://schemas.microsoft.com/office/drawing/2014/main" id="{21CC81EB-FB77-ED17-D8DA-42ADF63A3A57}"/>
              </a:ext>
            </a:extLst>
          </p:cNvPr>
          <p:cNvSpPr>
            <a:spLocks noGrp="1"/>
          </p:cNvSpPr>
          <p:nvPr>
            <p:ph idx="1"/>
          </p:nvPr>
        </p:nvSpPr>
        <p:spPr>
          <a:xfrm>
            <a:off x="838200" y="1205345"/>
            <a:ext cx="10515600" cy="6370929"/>
          </a:xfrm>
        </p:spPr>
        <p:txBody>
          <a:bodyPr>
            <a:normAutofit/>
          </a:bodyPr>
          <a:lstStyle/>
          <a:p>
            <a:pPr algn="just" fontAlgn="base"/>
            <a:r>
              <a:rPr lang="en-US" dirty="0"/>
              <a:t>Range is the difference between the maximum and minimum value of a data set</a:t>
            </a:r>
            <a:r>
              <a:rPr lang="en-US" dirty="0" smtClean="0"/>
              <a:t>.</a:t>
            </a:r>
          </a:p>
          <a:p>
            <a:pPr algn="just" fontAlgn="base"/>
            <a:r>
              <a:rPr lang="en-US" dirty="0" smtClean="0"/>
              <a:t> </a:t>
            </a:r>
            <a:r>
              <a:rPr lang="en-US" dirty="0"/>
              <a:t>In R language, </a:t>
            </a:r>
            <a:r>
              <a:rPr lang="en-US" b="1" dirty="0"/>
              <a:t>max()</a:t>
            </a:r>
            <a:r>
              <a:rPr lang="en-US" dirty="0"/>
              <a:t> and </a:t>
            </a:r>
            <a:r>
              <a:rPr lang="en-US" b="1" dirty="0"/>
              <a:t>min()</a:t>
            </a:r>
            <a:r>
              <a:rPr lang="en-US" dirty="0"/>
              <a:t> is used to find the same, unlike </a:t>
            </a:r>
            <a:r>
              <a:rPr lang="en-US" b="1" dirty="0"/>
              <a:t>range()</a:t>
            </a:r>
            <a:r>
              <a:rPr lang="en-US" dirty="0"/>
              <a:t> function that returns </a:t>
            </a:r>
            <a:r>
              <a:rPr lang="en-US" dirty="0" smtClean="0"/>
              <a:t>the minimum </a:t>
            </a:r>
            <a:r>
              <a:rPr lang="en-US" dirty="0"/>
              <a:t>and maximum value of the data </a:t>
            </a:r>
            <a:r>
              <a:rPr lang="en-US" dirty="0" smtClean="0"/>
              <a:t>set.</a:t>
            </a:r>
          </a:p>
          <a:p>
            <a:pPr algn="just" fontAlgn="base"/>
            <a:r>
              <a:rPr lang="en-US" altLang="en-US" dirty="0" smtClean="0">
                <a:solidFill>
                  <a:srgbClr val="374151"/>
                </a:solidFill>
                <a:latin typeface="Droid Serif"/>
              </a:rPr>
              <a:t>The</a:t>
            </a:r>
            <a:r>
              <a:rPr lang="en-US" altLang="en-US" dirty="0">
                <a:solidFill>
                  <a:srgbClr val="374151"/>
                </a:solidFill>
                <a:latin typeface="Droid Serif"/>
              </a:rPr>
              <a:t> </a:t>
            </a:r>
            <a:r>
              <a:rPr lang="en-US" altLang="en-US" sz="2400" b="1" dirty="0">
                <a:solidFill>
                  <a:srgbClr val="C7254E"/>
                </a:solidFill>
                <a:latin typeface="var(--font-family-body-lesson-markdown,&quot;Droid Serif&quot;)"/>
              </a:rPr>
              <a:t>range()</a:t>
            </a:r>
            <a:r>
              <a:rPr lang="en-US" altLang="en-US" b="1" dirty="0">
                <a:solidFill>
                  <a:srgbClr val="374151"/>
                </a:solidFill>
                <a:latin typeface="var(--font-family-body-lesson-markdown,&quot;Droid Serif&quot;)"/>
              </a:rPr>
              <a:t> function</a:t>
            </a:r>
            <a:r>
              <a:rPr lang="en-US" altLang="en-US" dirty="0">
                <a:solidFill>
                  <a:srgbClr val="374151"/>
                </a:solidFill>
                <a:latin typeface="Droid Serif"/>
              </a:rPr>
              <a:t> in R is used to return a vector with two </a:t>
            </a:r>
            <a:r>
              <a:rPr lang="en-US" altLang="en-US" dirty="0" smtClean="0">
                <a:solidFill>
                  <a:srgbClr val="374151"/>
                </a:solidFill>
                <a:latin typeface="Droid Serif"/>
              </a:rPr>
              <a:t>elements:</a:t>
            </a:r>
            <a:endParaRPr lang="en-US" altLang="en-US" sz="2000" dirty="0" smtClean="0"/>
          </a:p>
          <a:p>
            <a:pPr lvl="1" algn="just" fontAlgn="base">
              <a:buFont typeface="Wingdings" panose="05000000000000000000" pitchFamily="2" charset="2"/>
              <a:buChar char="ü"/>
            </a:pPr>
            <a:r>
              <a:rPr lang="en-US" altLang="en-US" dirty="0" smtClean="0">
                <a:solidFill>
                  <a:srgbClr val="374151"/>
                </a:solidFill>
                <a:latin typeface="Droid Serif"/>
              </a:rPr>
              <a:t>The </a:t>
            </a:r>
            <a:r>
              <a:rPr lang="en-US" altLang="en-US" dirty="0">
                <a:solidFill>
                  <a:srgbClr val="374151"/>
                </a:solidFill>
                <a:latin typeface="Droid Serif"/>
              </a:rPr>
              <a:t>first element represents the minimum value of the input vector.</a:t>
            </a:r>
          </a:p>
          <a:p>
            <a:pPr lvl="1" eaLnBrk="0" fontAlgn="base" hangingPunct="0">
              <a:lnSpc>
                <a:spcPct val="100000"/>
              </a:lnSpc>
              <a:spcBef>
                <a:spcPct val="0"/>
              </a:spcBef>
              <a:spcAft>
                <a:spcPct val="0"/>
              </a:spcAft>
              <a:buFont typeface="Wingdings" panose="05000000000000000000" pitchFamily="2" charset="2"/>
              <a:buChar char="ü"/>
            </a:pPr>
            <a:r>
              <a:rPr lang="en-US" altLang="en-US" dirty="0">
                <a:solidFill>
                  <a:srgbClr val="374151"/>
                </a:solidFill>
                <a:latin typeface="Droid Serif"/>
              </a:rPr>
              <a:t>The second element is the maximum value of the input vector</a:t>
            </a:r>
            <a:r>
              <a:rPr lang="en-US" altLang="en-US" dirty="0" smtClean="0">
                <a:solidFill>
                  <a:srgbClr val="374151"/>
                </a:solidFill>
                <a:latin typeface="Droid Serif"/>
              </a:rPr>
              <a:t>.</a:t>
            </a:r>
          </a:p>
          <a:p>
            <a:pPr eaLnBrk="0" fontAlgn="base" hangingPunct="0">
              <a:lnSpc>
                <a:spcPct val="100000"/>
              </a:lnSpc>
              <a:spcBef>
                <a:spcPct val="0"/>
              </a:spcBef>
              <a:spcAft>
                <a:spcPct val="0"/>
              </a:spcAft>
            </a:pPr>
            <a:r>
              <a:rPr lang="en-US" altLang="en-US" dirty="0" smtClean="0">
                <a:solidFill>
                  <a:srgbClr val="374151"/>
                </a:solidFill>
                <a:latin typeface="Droid Serif"/>
              </a:rPr>
              <a:t>The</a:t>
            </a:r>
            <a:r>
              <a:rPr lang="en-US" altLang="en-US" dirty="0">
                <a:solidFill>
                  <a:srgbClr val="374151"/>
                </a:solidFill>
                <a:latin typeface="Droid Serif"/>
              </a:rPr>
              <a:t> range() function takes the following parameter values:</a:t>
            </a:r>
          </a:p>
          <a:p>
            <a:pPr marL="457200" lvl="1" indent="0" eaLnBrk="0" fontAlgn="base" hangingPunct="0">
              <a:lnSpc>
                <a:spcPct val="100000"/>
              </a:lnSpc>
              <a:spcBef>
                <a:spcPct val="0"/>
              </a:spcBef>
              <a:spcAft>
                <a:spcPct val="0"/>
              </a:spcAft>
              <a:buFontTx/>
              <a:buChar char="•"/>
            </a:pPr>
            <a:r>
              <a:rPr lang="en-US" altLang="en-US" dirty="0" smtClean="0">
                <a:solidFill>
                  <a:srgbClr val="374151"/>
                </a:solidFill>
                <a:latin typeface="Droid Serif"/>
              </a:rPr>
              <a:t> </a:t>
            </a:r>
            <a:r>
              <a:rPr lang="en-US" altLang="en-US" sz="2000" dirty="0" smtClean="0">
                <a:solidFill>
                  <a:srgbClr val="374151"/>
                </a:solidFill>
                <a:latin typeface="Droid Serif"/>
              </a:rPr>
              <a:t>First parameter that represents </a:t>
            </a:r>
            <a:r>
              <a:rPr lang="en-US" altLang="en-US" sz="2000" dirty="0">
                <a:solidFill>
                  <a:srgbClr val="374151"/>
                </a:solidFill>
                <a:latin typeface="Droid Serif"/>
              </a:rPr>
              <a:t>any numeric or character objects or vectors.</a:t>
            </a:r>
          </a:p>
          <a:p>
            <a:pPr marL="457200" lvl="1" indent="0" eaLnBrk="0" fontAlgn="base" hangingPunct="0">
              <a:lnSpc>
                <a:spcPct val="100000"/>
              </a:lnSpc>
              <a:spcBef>
                <a:spcPct val="0"/>
              </a:spcBef>
              <a:spcAft>
                <a:spcPct val="0"/>
              </a:spcAft>
              <a:buFontTx/>
              <a:buChar char="•"/>
            </a:pPr>
            <a:r>
              <a:rPr lang="en-US" altLang="en-US" sz="2000" dirty="0">
                <a:solidFill>
                  <a:srgbClr val="374151"/>
                </a:solidFill>
                <a:latin typeface="Droid Serif"/>
              </a:rPr>
              <a:t>na.rm: This takes a Boolean value (TRUE or FALSE) indicating if the </a:t>
            </a:r>
            <a:r>
              <a:rPr lang="en-US" altLang="en-US" sz="2000" dirty="0" err="1">
                <a:solidFill>
                  <a:srgbClr val="374151"/>
                </a:solidFill>
                <a:latin typeface="Droid Serif"/>
              </a:rPr>
              <a:t>NaN</a:t>
            </a:r>
            <a:r>
              <a:rPr lang="en-US" altLang="en-US" sz="2000" dirty="0">
                <a:solidFill>
                  <a:srgbClr val="374151"/>
                </a:solidFill>
                <a:latin typeface="Droid Serif"/>
              </a:rPr>
              <a:t> (Not a Number) values should be omitted or not</a:t>
            </a:r>
            <a:r>
              <a:rPr lang="en-US" altLang="en-US" sz="800" dirty="0" smtClean="0">
                <a:solidFill>
                  <a:srgbClr val="374151"/>
                </a:solidFill>
                <a:latin typeface="Droid Serif"/>
              </a:rPr>
              <a:t>.</a:t>
            </a:r>
            <a:endParaRPr lang="en-US" dirty="0">
              <a:solidFill>
                <a:srgbClr val="273239"/>
              </a:solidFill>
              <a:highlight>
                <a:srgbClr val="FFFFFF"/>
              </a:highlight>
              <a:latin typeface="Nunito" pitchFamily="2" charset="0"/>
            </a:endParaRPr>
          </a:p>
          <a:p>
            <a:pPr marL="0" indent="0" algn="l" fontAlgn="base">
              <a:buNone/>
            </a:pPr>
            <a:endParaRPr lang="en-US" dirty="0"/>
          </a:p>
          <a:p>
            <a:endParaRPr lang="en-IN" dirty="0"/>
          </a:p>
        </p:txBody>
      </p:sp>
      <p:sp>
        <p:nvSpPr>
          <p:cNvPr id="4" name="Rectangle 3"/>
          <p:cNvSpPr>
            <a:spLocks noChangeArrowheads="1"/>
          </p:cNvSpPr>
          <p:nvPr/>
        </p:nvSpPr>
        <p:spPr bwMode="auto">
          <a:xfrm>
            <a:off x="0" y="1444541"/>
            <a:ext cx="184731" cy="3667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4"/>
          <p:cNvSpPr>
            <a:spLocks noChangeArrowheads="1"/>
          </p:cNvSpPr>
          <p:nvPr/>
        </p:nvSpPr>
        <p:spPr bwMode="auto">
          <a:xfrm>
            <a:off x="0" y="45230"/>
            <a:ext cx="184731" cy="366739"/>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61350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AA3F6-204C-0E3B-B7E8-5ECA68A3217D}"/>
              </a:ext>
            </a:extLst>
          </p:cNvPr>
          <p:cNvSpPr>
            <a:spLocks noGrp="1"/>
          </p:cNvSpPr>
          <p:nvPr>
            <p:ph type="title"/>
          </p:nvPr>
        </p:nvSpPr>
        <p:spPr>
          <a:xfrm>
            <a:off x="907356" y="161366"/>
            <a:ext cx="10515600" cy="1314171"/>
          </a:xfrm>
        </p:spPr>
        <p:txBody>
          <a:bodyPr/>
          <a:lstStyle/>
          <a:p>
            <a:r>
              <a:rPr lang="en-IN" b="1" dirty="0" smtClean="0"/>
              <a:t>Range-</a:t>
            </a:r>
            <a:r>
              <a:rPr lang="en-IN" b="1" dirty="0"/>
              <a:t>&gt; Measures of variability</a:t>
            </a:r>
          </a:p>
        </p:txBody>
      </p:sp>
      <p:sp>
        <p:nvSpPr>
          <p:cNvPr id="5" name="Content Placeholder 4">
            <a:extLst>
              <a:ext uri="{FF2B5EF4-FFF2-40B4-BE49-F238E27FC236}">
                <a16:creationId xmlns:a16="http://schemas.microsoft.com/office/drawing/2014/main" id="{21CC81EB-FB77-ED17-D8DA-42ADF63A3A57}"/>
              </a:ext>
            </a:extLst>
          </p:cNvPr>
          <p:cNvSpPr>
            <a:spLocks noGrp="1"/>
          </p:cNvSpPr>
          <p:nvPr>
            <p:ph idx="1"/>
          </p:nvPr>
        </p:nvSpPr>
        <p:spPr>
          <a:xfrm>
            <a:off x="838200" y="1205345"/>
            <a:ext cx="10515600" cy="6370929"/>
          </a:xfrm>
        </p:spPr>
        <p:txBody>
          <a:bodyPr>
            <a:normAutofit/>
          </a:bodyPr>
          <a:lstStyle/>
          <a:p>
            <a:pPr algn="l" fontAlgn="base"/>
            <a:r>
              <a:rPr lang="en-US" b="1" i="0" dirty="0" smtClean="0">
                <a:solidFill>
                  <a:srgbClr val="273239"/>
                </a:solidFill>
                <a:effectLst/>
                <a:highlight>
                  <a:srgbClr val="FFFFFF"/>
                </a:highlight>
                <a:latin typeface="Nunito" pitchFamily="2" charset="0"/>
              </a:rPr>
              <a:t>Example </a:t>
            </a:r>
            <a:endParaRPr lang="en-US" b="1" i="0" dirty="0">
              <a:solidFill>
                <a:srgbClr val="273239"/>
              </a:solidFill>
              <a:effectLst/>
              <a:highlight>
                <a:srgbClr val="FFFFFF"/>
              </a:highlight>
              <a:latin typeface="Nunito" pitchFamily="2" charset="0"/>
            </a:endParaRPr>
          </a:p>
          <a:p>
            <a:pPr marL="0" indent="0">
              <a:buNone/>
            </a:pPr>
            <a:endParaRPr lang="en-US" dirty="0">
              <a:solidFill>
                <a:srgbClr val="273239"/>
              </a:solidFill>
              <a:highlight>
                <a:srgbClr val="FFFFFF"/>
              </a:highlight>
              <a:latin typeface="Nunito" pitchFamily="2" charset="0"/>
            </a:endParaRPr>
          </a:p>
          <a:p>
            <a:pPr marL="0" indent="0">
              <a:buNone/>
            </a:pPr>
            <a:r>
              <a:rPr lang="en-US" dirty="0"/>
              <a:t># Defining vector</a:t>
            </a:r>
          </a:p>
          <a:p>
            <a:pPr marL="0" indent="0">
              <a:buNone/>
            </a:pPr>
            <a:r>
              <a:rPr lang="en-US" dirty="0"/>
              <a:t>x &lt;- c(5, 5, 8, 12, 15, 16)</a:t>
            </a:r>
          </a:p>
          <a:p>
            <a:pPr marL="0" indent="0">
              <a:buNone/>
            </a:pPr>
            <a:endParaRPr lang="en-US" dirty="0"/>
          </a:p>
          <a:p>
            <a:pPr marL="0" indent="0">
              <a:buNone/>
            </a:pPr>
            <a:r>
              <a:rPr lang="en-US" dirty="0"/>
              <a:t># range() function output</a:t>
            </a:r>
          </a:p>
          <a:p>
            <a:pPr marL="0" indent="0">
              <a:buNone/>
            </a:pPr>
            <a:r>
              <a:rPr lang="en-US" dirty="0"/>
              <a:t>print(range(x</a:t>
            </a:r>
            <a:r>
              <a:rPr lang="en-US" dirty="0" smtClean="0"/>
              <a:t>))               </a:t>
            </a:r>
            <a:r>
              <a:rPr lang="en-US" b="1" dirty="0" smtClean="0"/>
              <a:t>#5 16</a:t>
            </a:r>
            <a:endParaRPr lang="en-US" b="1" dirty="0"/>
          </a:p>
          <a:p>
            <a:pPr marL="0" indent="0">
              <a:buNone/>
            </a:pPr>
            <a:endParaRPr lang="en-US" dirty="0"/>
          </a:p>
          <a:p>
            <a:pPr marL="0" indent="0">
              <a:buNone/>
            </a:pPr>
            <a:r>
              <a:rPr lang="en-US" dirty="0"/>
              <a:t># Using max() and min() function</a:t>
            </a:r>
          </a:p>
          <a:p>
            <a:pPr marL="0" indent="0">
              <a:buNone/>
            </a:pPr>
            <a:r>
              <a:rPr lang="en-US" dirty="0"/>
              <a:t># to calculate the range of data set</a:t>
            </a:r>
          </a:p>
          <a:p>
            <a:pPr marL="0" indent="0">
              <a:buNone/>
            </a:pPr>
            <a:r>
              <a:rPr lang="en-US" dirty="0"/>
              <a:t>print(max(x)-min(x</a:t>
            </a:r>
            <a:r>
              <a:rPr lang="en-US" dirty="0" smtClean="0"/>
              <a:t>))          </a:t>
            </a:r>
            <a:r>
              <a:rPr lang="en-US" b="1" dirty="0" smtClean="0"/>
              <a:t>#</a:t>
            </a:r>
            <a:r>
              <a:rPr lang="en-US" b="1" dirty="0"/>
              <a:t>11</a:t>
            </a:r>
          </a:p>
          <a:p>
            <a:pPr marL="0" indent="0">
              <a:buNone/>
            </a:pPr>
            <a:endParaRPr lang="en-US" dirty="0"/>
          </a:p>
          <a:p>
            <a:endParaRPr lang="en-IN" dirty="0"/>
          </a:p>
        </p:txBody>
      </p:sp>
      <p:sp>
        <p:nvSpPr>
          <p:cNvPr id="4" name="Rectangle 3"/>
          <p:cNvSpPr>
            <a:spLocks noChangeArrowheads="1"/>
          </p:cNvSpPr>
          <p:nvPr/>
        </p:nvSpPr>
        <p:spPr bwMode="auto">
          <a:xfrm>
            <a:off x="0" y="1444541"/>
            <a:ext cx="184731" cy="3667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862278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AA3F6-204C-0E3B-B7E8-5ECA68A3217D}"/>
              </a:ext>
            </a:extLst>
          </p:cNvPr>
          <p:cNvSpPr>
            <a:spLocks noGrp="1"/>
          </p:cNvSpPr>
          <p:nvPr>
            <p:ph type="title"/>
          </p:nvPr>
        </p:nvSpPr>
        <p:spPr>
          <a:xfrm>
            <a:off x="907356" y="161366"/>
            <a:ext cx="10515600" cy="1314171"/>
          </a:xfrm>
        </p:spPr>
        <p:txBody>
          <a:bodyPr/>
          <a:lstStyle/>
          <a:p>
            <a:r>
              <a:rPr lang="en-IN" b="1" dirty="0" smtClean="0"/>
              <a:t>Range-</a:t>
            </a:r>
            <a:r>
              <a:rPr lang="en-IN" b="1" dirty="0"/>
              <a:t>&gt; Measures of variability</a:t>
            </a:r>
          </a:p>
        </p:txBody>
      </p:sp>
      <p:sp>
        <p:nvSpPr>
          <p:cNvPr id="5" name="Content Placeholder 4">
            <a:extLst>
              <a:ext uri="{FF2B5EF4-FFF2-40B4-BE49-F238E27FC236}">
                <a16:creationId xmlns:a16="http://schemas.microsoft.com/office/drawing/2014/main" id="{21CC81EB-FB77-ED17-D8DA-42ADF63A3A57}"/>
              </a:ext>
            </a:extLst>
          </p:cNvPr>
          <p:cNvSpPr>
            <a:spLocks noGrp="1"/>
          </p:cNvSpPr>
          <p:nvPr>
            <p:ph idx="1"/>
          </p:nvPr>
        </p:nvSpPr>
        <p:spPr>
          <a:xfrm>
            <a:off x="838200" y="1283234"/>
            <a:ext cx="10515600" cy="4893729"/>
          </a:xfrm>
        </p:spPr>
        <p:txBody>
          <a:bodyPr>
            <a:normAutofit/>
          </a:bodyPr>
          <a:lstStyle/>
          <a:p>
            <a:pPr marL="0" indent="0">
              <a:buNone/>
            </a:pPr>
            <a:endParaRPr lang="en-US" dirty="0"/>
          </a:p>
          <a:p>
            <a:endParaRPr lang="en-IN" dirty="0"/>
          </a:p>
        </p:txBody>
      </p:sp>
      <p:sp>
        <p:nvSpPr>
          <p:cNvPr id="4" name="Rectangle 3"/>
          <p:cNvSpPr/>
          <p:nvPr/>
        </p:nvSpPr>
        <p:spPr>
          <a:xfrm>
            <a:off x="318655" y="2164048"/>
            <a:ext cx="8950036" cy="4585871"/>
          </a:xfrm>
          <a:prstGeom prst="rect">
            <a:avLst/>
          </a:prstGeom>
        </p:spPr>
        <p:txBody>
          <a:bodyPr wrap="square">
            <a:spAutoFit/>
          </a:bodyPr>
          <a:lstStyle/>
          <a:p>
            <a:r>
              <a:rPr lang="en-IN" sz="4000" b="1" dirty="0"/>
              <a:t># create vector</a:t>
            </a:r>
          </a:p>
          <a:p>
            <a:r>
              <a:rPr lang="en-IN" sz="3600" dirty="0"/>
              <a:t>data = c(12, 45, NA, NA, 67, 23, 45, 78, NA, 89</a:t>
            </a:r>
            <a:r>
              <a:rPr lang="en-IN" sz="3600" dirty="0" smtClean="0"/>
              <a:t>)</a:t>
            </a:r>
          </a:p>
          <a:p>
            <a:endParaRPr lang="en-IN" sz="3600" dirty="0"/>
          </a:p>
          <a:p>
            <a:r>
              <a:rPr lang="en-IN" sz="3600" b="1" dirty="0" smtClean="0"/>
              <a:t># </a:t>
            </a:r>
            <a:r>
              <a:rPr lang="en-IN" sz="3600" b="1" dirty="0"/>
              <a:t>display</a:t>
            </a:r>
          </a:p>
          <a:p>
            <a:r>
              <a:rPr lang="en-IN" sz="3600" dirty="0"/>
              <a:t>print(data</a:t>
            </a:r>
            <a:r>
              <a:rPr lang="en-IN" sz="3600" dirty="0" smtClean="0"/>
              <a:t>)</a:t>
            </a:r>
          </a:p>
          <a:p>
            <a:endParaRPr lang="en-IN" sz="3600" dirty="0"/>
          </a:p>
          <a:p>
            <a:r>
              <a:rPr lang="en-IN" sz="3600" b="1" dirty="0" smtClean="0"/>
              <a:t># </a:t>
            </a:r>
            <a:r>
              <a:rPr lang="en-IN" sz="3600" b="1" dirty="0"/>
              <a:t>find range in vector</a:t>
            </a:r>
          </a:p>
          <a:p>
            <a:r>
              <a:rPr lang="en-IN" sz="3600" dirty="0"/>
              <a:t>print(range(data, na.rm=TRUE))</a:t>
            </a:r>
          </a:p>
        </p:txBody>
      </p:sp>
    </p:spTree>
    <p:extLst>
      <p:ext uri="{BB962C8B-B14F-4D97-AF65-F5344CB8AC3E}">
        <p14:creationId xmlns:p14="http://schemas.microsoft.com/office/powerpoint/2010/main" val="25179200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AA3F6-204C-0E3B-B7E8-5ECA68A3217D}"/>
              </a:ext>
            </a:extLst>
          </p:cNvPr>
          <p:cNvSpPr>
            <a:spLocks noGrp="1"/>
          </p:cNvSpPr>
          <p:nvPr>
            <p:ph type="title"/>
          </p:nvPr>
        </p:nvSpPr>
        <p:spPr>
          <a:xfrm>
            <a:off x="907356" y="161366"/>
            <a:ext cx="10515600" cy="1314171"/>
          </a:xfrm>
        </p:spPr>
        <p:txBody>
          <a:bodyPr/>
          <a:lstStyle/>
          <a:p>
            <a:r>
              <a:rPr lang="en-IN" b="1" dirty="0" smtClean="0"/>
              <a:t>Range-</a:t>
            </a:r>
            <a:r>
              <a:rPr lang="en-IN" b="1" dirty="0"/>
              <a:t>&gt; Measures of variability</a:t>
            </a:r>
          </a:p>
        </p:txBody>
      </p:sp>
      <p:sp>
        <p:nvSpPr>
          <p:cNvPr id="5" name="Content Placeholder 4">
            <a:extLst>
              <a:ext uri="{FF2B5EF4-FFF2-40B4-BE49-F238E27FC236}">
                <a16:creationId xmlns:a16="http://schemas.microsoft.com/office/drawing/2014/main" id="{21CC81EB-FB77-ED17-D8DA-42ADF63A3A57}"/>
              </a:ext>
            </a:extLst>
          </p:cNvPr>
          <p:cNvSpPr>
            <a:spLocks noGrp="1"/>
          </p:cNvSpPr>
          <p:nvPr>
            <p:ph idx="1"/>
          </p:nvPr>
        </p:nvSpPr>
        <p:spPr>
          <a:xfrm>
            <a:off x="838200" y="1283234"/>
            <a:ext cx="10515600" cy="4893729"/>
          </a:xfrm>
        </p:spPr>
        <p:txBody>
          <a:bodyPr>
            <a:normAutofit/>
          </a:bodyPr>
          <a:lstStyle/>
          <a:p>
            <a:pPr marL="0" indent="0">
              <a:buNone/>
            </a:pPr>
            <a:endParaRPr lang="en-US" dirty="0"/>
          </a:p>
          <a:p>
            <a:endParaRPr lang="en-IN" dirty="0"/>
          </a:p>
        </p:txBody>
      </p:sp>
      <p:sp>
        <p:nvSpPr>
          <p:cNvPr id="4" name="Rectangle 3"/>
          <p:cNvSpPr/>
          <p:nvPr/>
        </p:nvSpPr>
        <p:spPr>
          <a:xfrm>
            <a:off x="318654" y="2164048"/>
            <a:ext cx="10861963" cy="4524315"/>
          </a:xfrm>
          <a:prstGeom prst="rect">
            <a:avLst/>
          </a:prstGeom>
        </p:spPr>
        <p:txBody>
          <a:bodyPr wrap="square">
            <a:spAutoFit/>
          </a:bodyPr>
          <a:lstStyle/>
          <a:p>
            <a:pPr marL="457200" indent="-457200">
              <a:buFont typeface="Arial" panose="020B0604020202020204" pitchFamily="34" charset="0"/>
              <a:buChar char="•"/>
            </a:pPr>
            <a:r>
              <a:rPr lang="en-US" sz="3200" dirty="0"/>
              <a:t>The range tells you the spread of your data from the lowest to the highest value in the </a:t>
            </a:r>
            <a:r>
              <a:rPr lang="en-US" sz="3200" dirty="0" smtClean="0"/>
              <a:t>distribution</a:t>
            </a:r>
            <a:endParaRPr lang="en-US" sz="3200" dirty="0"/>
          </a:p>
          <a:p>
            <a:pPr marL="457200" indent="-457200">
              <a:buFont typeface="Arial" panose="020B0604020202020204" pitchFamily="34" charset="0"/>
              <a:buChar char="•"/>
            </a:pPr>
            <a:r>
              <a:rPr lang="en-US" sz="3200" dirty="0" smtClean="0"/>
              <a:t>For example: Consider two datasets, </a:t>
            </a:r>
            <a:r>
              <a:rPr lang="en-US" sz="3200" dirty="0"/>
              <a:t>dataset 1 has a range of 20 – 38 = 18 while dataset 2 has a range of 11 – 52 = 41. Dataset 2 has a broader range and, hence, more variability than dataset 1</a:t>
            </a:r>
            <a:r>
              <a:rPr lang="en-US" sz="3200" dirty="0" smtClean="0"/>
              <a:t>.</a:t>
            </a:r>
          </a:p>
          <a:p>
            <a:pPr marL="457200" indent="-457200">
              <a:buFont typeface="Arial" panose="020B0604020202020204" pitchFamily="34" charset="0"/>
              <a:buChar char="•"/>
            </a:pPr>
            <a:r>
              <a:rPr lang="en-US" sz="3200" dirty="0"/>
              <a:t>Because only 2 numbers are used, the range is influenced by </a:t>
            </a:r>
            <a:r>
              <a:rPr lang="en-US" sz="3200" dirty="0">
                <a:hlinkClick r:id="rId2"/>
              </a:rPr>
              <a:t>outliers</a:t>
            </a:r>
            <a:r>
              <a:rPr lang="en-US" sz="3200" dirty="0"/>
              <a:t> and doesn’t give you any information about the distribution of </a:t>
            </a:r>
            <a:r>
              <a:rPr lang="en-US" sz="3200" dirty="0" smtClean="0"/>
              <a:t>values.</a:t>
            </a:r>
            <a:endParaRPr lang="en-IN" sz="3200" dirty="0"/>
          </a:p>
        </p:txBody>
      </p:sp>
    </p:spTree>
    <p:extLst>
      <p:ext uri="{BB962C8B-B14F-4D97-AF65-F5344CB8AC3E}">
        <p14:creationId xmlns:p14="http://schemas.microsoft.com/office/powerpoint/2010/main" val="3254701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AA3F6-204C-0E3B-B7E8-5ECA68A3217D}"/>
              </a:ext>
            </a:extLst>
          </p:cNvPr>
          <p:cNvSpPr>
            <a:spLocks noGrp="1"/>
          </p:cNvSpPr>
          <p:nvPr>
            <p:ph type="title"/>
          </p:nvPr>
        </p:nvSpPr>
        <p:spPr/>
        <p:txBody>
          <a:bodyPr/>
          <a:lstStyle/>
          <a:p>
            <a:r>
              <a:rPr lang="en-IN" b="1" dirty="0"/>
              <a:t>Descriptive Statistics - Introduction</a:t>
            </a:r>
          </a:p>
        </p:txBody>
      </p:sp>
      <p:sp>
        <p:nvSpPr>
          <p:cNvPr id="3" name="Content Placeholder 2">
            <a:extLst>
              <a:ext uri="{FF2B5EF4-FFF2-40B4-BE49-F238E27FC236}">
                <a16:creationId xmlns:a16="http://schemas.microsoft.com/office/drawing/2014/main" id="{6456509A-84DF-82FE-5D9F-1A31D08A9B32}"/>
              </a:ext>
            </a:extLst>
          </p:cNvPr>
          <p:cNvSpPr>
            <a:spLocks noGrp="1"/>
          </p:cNvSpPr>
          <p:nvPr>
            <p:ph idx="1"/>
          </p:nvPr>
        </p:nvSpPr>
        <p:spPr/>
        <p:txBody>
          <a:bodyPr>
            <a:normAutofit/>
          </a:bodyPr>
          <a:lstStyle/>
          <a:p>
            <a:pPr algn="just"/>
            <a:r>
              <a:rPr lang="en-US" dirty="0">
                <a:solidFill>
                  <a:srgbClr val="333333"/>
                </a:solidFill>
                <a:highlight>
                  <a:srgbClr val="FFFFFF"/>
                </a:highlight>
                <a:latin typeface="Times New Roman" panose="02020603050405020304" pitchFamily="18" charset="0"/>
                <a:cs typeface="Times New Roman" panose="02020603050405020304" pitchFamily="18" charset="0"/>
              </a:rPr>
              <a:t>D</a:t>
            </a:r>
            <a:r>
              <a:rPr lang="en-US" b="0" i="0" dirty="0">
                <a:solidFill>
                  <a:srgbClr val="333333"/>
                </a:solidFill>
                <a:effectLst/>
                <a:highlight>
                  <a:srgbClr val="FFFFFF"/>
                </a:highlight>
                <a:latin typeface="Times New Roman" panose="02020603050405020304" pitchFamily="18" charset="0"/>
                <a:cs typeface="Times New Roman" panose="02020603050405020304" pitchFamily="18" charset="0"/>
              </a:rPr>
              <a:t>escriptive statistics is a branch of statistics aiming at summarizing, describing and presenting a series of values or a dataset. </a:t>
            </a:r>
          </a:p>
          <a:p>
            <a:pPr algn="just"/>
            <a:r>
              <a:rPr lang="en-US" b="0" i="0" dirty="0">
                <a:solidFill>
                  <a:srgbClr val="333333"/>
                </a:solidFill>
                <a:effectLst/>
                <a:highlight>
                  <a:srgbClr val="FFFFFF"/>
                </a:highlight>
                <a:latin typeface="Times New Roman" panose="02020603050405020304" pitchFamily="18" charset="0"/>
                <a:cs typeface="Times New Roman" panose="02020603050405020304" pitchFamily="18" charset="0"/>
              </a:rPr>
              <a:t>Descriptive statistics is often the first step and an important part in any statistical analysis. </a:t>
            </a:r>
          </a:p>
          <a:p>
            <a:pPr algn="just"/>
            <a:r>
              <a:rPr lang="en-US" b="0" i="0" dirty="0">
                <a:solidFill>
                  <a:srgbClr val="333333"/>
                </a:solidFill>
                <a:effectLst/>
                <a:highlight>
                  <a:srgbClr val="FFFFFF"/>
                </a:highlight>
                <a:latin typeface="Times New Roman" panose="02020603050405020304" pitchFamily="18" charset="0"/>
                <a:cs typeface="Times New Roman" panose="02020603050405020304" pitchFamily="18" charset="0"/>
              </a:rPr>
              <a:t>It allows to check the quality of the data and it helps to “understand” the data by having a clear overview of it. </a:t>
            </a:r>
          </a:p>
          <a:p>
            <a:pPr algn="just"/>
            <a:r>
              <a:rPr lang="en-US" b="0" i="0" dirty="0">
                <a:solidFill>
                  <a:srgbClr val="333333"/>
                </a:solidFill>
                <a:effectLst/>
                <a:highlight>
                  <a:srgbClr val="FFFFFF"/>
                </a:highlight>
                <a:latin typeface="Times New Roman" panose="02020603050405020304" pitchFamily="18" charset="0"/>
                <a:cs typeface="Times New Roman" panose="02020603050405020304" pitchFamily="18" charset="0"/>
              </a:rPr>
              <a:t>If well presented, descriptive statistics is already a good starting point for further analyses. </a:t>
            </a:r>
          </a:p>
        </p:txBody>
      </p:sp>
    </p:spTree>
    <p:extLst>
      <p:ext uri="{BB962C8B-B14F-4D97-AF65-F5344CB8AC3E}">
        <p14:creationId xmlns:p14="http://schemas.microsoft.com/office/powerpoint/2010/main" val="21654613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AA3F6-204C-0E3B-B7E8-5ECA68A3217D}"/>
              </a:ext>
            </a:extLst>
          </p:cNvPr>
          <p:cNvSpPr>
            <a:spLocks noGrp="1"/>
          </p:cNvSpPr>
          <p:nvPr>
            <p:ph type="title"/>
          </p:nvPr>
        </p:nvSpPr>
        <p:spPr>
          <a:xfrm>
            <a:off x="907356" y="161366"/>
            <a:ext cx="10515600" cy="1314171"/>
          </a:xfrm>
        </p:spPr>
        <p:txBody>
          <a:bodyPr/>
          <a:lstStyle/>
          <a:p>
            <a:r>
              <a:rPr lang="en-IN" b="1" dirty="0" smtClean="0"/>
              <a:t>Interquartile Range-</a:t>
            </a:r>
            <a:r>
              <a:rPr lang="en-IN" b="1" dirty="0"/>
              <a:t>&gt; Measures of variability</a:t>
            </a:r>
          </a:p>
        </p:txBody>
      </p:sp>
      <p:sp>
        <p:nvSpPr>
          <p:cNvPr id="5" name="Content Placeholder 4">
            <a:extLst>
              <a:ext uri="{FF2B5EF4-FFF2-40B4-BE49-F238E27FC236}">
                <a16:creationId xmlns:a16="http://schemas.microsoft.com/office/drawing/2014/main" id="{21CC81EB-FB77-ED17-D8DA-42ADF63A3A57}"/>
              </a:ext>
            </a:extLst>
          </p:cNvPr>
          <p:cNvSpPr>
            <a:spLocks noGrp="1"/>
          </p:cNvSpPr>
          <p:nvPr>
            <p:ph idx="1"/>
          </p:nvPr>
        </p:nvSpPr>
        <p:spPr>
          <a:xfrm>
            <a:off x="838200" y="1283234"/>
            <a:ext cx="10515600" cy="4893729"/>
          </a:xfrm>
        </p:spPr>
        <p:txBody>
          <a:bodyPr>
            <a:normAutofit/>
          </a:bodyPr>
          <a:lstStyle/>
          <a:p>
            <a:pPr marL="0" indent="0">
              <a:buNone/>
            </a:pPr>
            <a:endParaRPr lang="en-US" dirty="0"/>
          </a:p>
          <a:p>
            <a:endParaRPr lang="en-IN" dirty="0"/>
          </a:p>
        </p:txBody>
      </p:sp>
      <p:sp>
        <p:nvSpPr>
          <p:cNvPr id="4" name="Rectangle 3"/>
          <p:cNvSpPr/>
          <p:nvPr/>
        </p:nvSpPr>
        <p:spPr>
          <a:xfrm>
            <a:off x="318654" y="1152673"/>
            <a:ext cx="10861963" cy="5693866"/>
          </a:xfrm>
          <a:prstGeom prst="rect">
            <a:avLst/>
          </a:prstGeom>
        </p:spPr>
        <p:txBody>
          <a:bodyPr wrap="square">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interquartile range is the middle half of the data</a:t>
            </a:r>
            <a:r>
              <a:rPr lang="en-US" sz="2800"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To visualize it, think about the median value that splits the dataset in half. Similarly, </a:t>
            </a:r>
            <a:r>
              <a:rPr lang="en-US" sz="2800" dirty="0" smtClean="0">
                <a:latin typeface="Times New Roman" panose="02020603050405020304" pitchFamily="18" charset="0"/>
                <a:cs typeface="Times New Roman" panose="02020603050405020304" pitchFamily="18" charset="0"/>
              </a:rPr>
              <a:t>we </a:t>
            </a:r>
            <a:r>
              <a:rPr lang="en-US" sz="2800" dirty="0">
                <a:latin typeface="Times New Roman" panose="02020603050405020304" pitchFamily="18" charset="0"/>
                <a:cs typeface="Times New Roman" panose="02020603050405020304" pitchFamily="18" charset="0"/>
              </a:rPr>
              <a:t>can divide the data into quarters. </a:t>
            </a:r>
            <a:endParaRPr lang="en-US" sz="28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Statisticians </a:t>
            </a:r>
            <a:r>
              <a:rPr lang="en-US" sz="2800" dirty="0">
                <a:latin typeface="Times New Roman" panose="02020603050405020304" pitchFamily="18" charset="0"/>
                <a:cs typeface="Times New Roman" panose="02020603050405020304" pitchFamily="18" charset="0"/>
              </a:rPr>
              <a:t>refer to these quarters as quartiles and denote them from low to high as Q1, Q2, and Q3. </a:t>
            </a:r>
            <a:endParaRPr lang="en-US" sz="28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lowest quartile (Q1) contains the quarter of the dataset with the smallest values. </a:t>
            </a:r>
            <a:endParaRPr lang="en-US" sz="28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upper quartile (</a:t>
            </a:r>
            <a:r>
              <a:rPr lang="en-US" sz="2800" dirty="0" smtClean="0">
                <a:latin typeface="Times New Roman" panose="02020603050405020304" pitchFamily="18" charset="0"/>
                <a:cs typeface="Times New Roman" panose="02020603050405020304" pitchFamily="18" charset="0"/>
              </a:rPr>
              <a:t>Q3) </a:t>
            </a:r>
            <a:r>
              <a:rPr lang="en-US" sz="2800" dirty="0">
                <a:latin typeface="Times New Roman" panose="02020603050405020304" pitchFamily="18" charset="0"/>
                <a:cs typeface="Times New Roman" panose="02020603050405020304" pitchFamily="18" charset="0"/>
              </a:rPr>
              <a:t>contains the quarter of the dataset with the highest values. </a:t>
            </a:r>
            <a:endParaRPr lang="en-US" sz="28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interquartile range is the middle half of the data that is in between the upper and lower quartiles</a:t>
            </a:r>
            <a:r>
              <a:rPr lang="en-US" sz="2800"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In other words, the interquartile range includes the 50% of data points that fall between Q1 and Q3.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03955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AA3F6-204C-0E3B-B7E8-5ECA68A3217D}"/>
              </a:ext>
            </a:extLst>
          </p:cNvPr>
          <p:cNvSpPr>
            <a:spLocks noGrp="1"/>
          </p:cNvSpPr>
          <p:nvPr>
            <p:ph type="title"/>
          </p:nvPr>
        </p:nvSpPr>
        <p:spPr>
          <a:xfrm>
            <a:off x="907356" y="161366"/>
            <a:ext cx="10515600" cy="1314171"/>
          </a:xfrm>
        </p:spPr>
        <p:txBody>
          <a:bodyPr/>
          <a:lstStyle/>
          <a:p>
            <a:r>
              <a:rPr lang="en-IN" b="1" dirty="0" smtClean="0"/>
              <a:t>Interquartile Range-</a:t>
            </a:r>
            <a:r>
              <a:rPr lang="en-IN" b="1" dirty="0"/>
              <a:t>&gt; Measures of variability</a:t>
            </a:r>
          </a:p>
        </p:txBody>
      </p:sp>
      <p:sp>
        <p:nvSpPr>
          <p:cNvPr id="5" name="Content Placeholder 4">
            <a:extLst>
              <a:ext uri="{FF2B5EF4-FFF2-40B4-BE49-F238E27FC236}">
                <a16:creationId xmlns:a16="http://schemas.microsoft.com/office/drawing/2014/main" id="{21CC81EB-FB77-ED17-D8DA-42ADF63A3A57}"/>
              </a:ext>
            </a:extLst>
          </p:cNvPr>
          <p:cNvSpPr>
            <a:spLocks noGrp="1"/>
          </p:cNvSpPr>
          <p:nvPr>
            <p:ph idx="1"/>
          </p:nvPr>
        </p:nvSpPr>
        <p:spPr>
          <a:xfrm>
            <a:off x="907356" y="1283234"/>
            <a:ext cx="10515600" cy="4893729"/>
          </a:xfrm>
        </p:spPr>
        <p:txBody>
          <a:bodyPr>
            <a:normAutofit/>
          </a:bodyPr>
          <a:lstStyle/>
          <a:p>
            <a:pPr marL="0" indent="0">
              <a:buNone/>
            </a:pPr>
            <a:endParaRPr lang="en-US" dirty="0"/>
          </a:p>
          <a:p>
            <a:endParaRPr lang="en-IN" dirty="0"/>
          </a:p>
        </p:txBody>
      </p:sp>
      <p:pic>
        <p:nvPicPr>
          <p:cNvPr id="3" name="Picture 2"/>
          <p:cNvPicPr>
            <a:picLocks noChangeAspect="1"/>
          </p:cNvPicPr>
          <p:nvPr/>
        </p:nvPicPr>
        <p:blipFill>
          <a:blip r:embed="rId2"/>
          <a:stretch>
            <a:fillRect/>
          </a:stretch>
        </p:blipFill>
        <p:spPr>
          <a:xfrm>
            <a:off x="1120053" y="1414283"/>
            <a:ext cx="3562783" cy="4762680"/>
          </a:xfrm>
          <a:prstGeom prst="rect">
            <a:avLst/>
          </a:prstGeom>
        </p:spPr>
      </p:pic>
      <p:sp>
        <p:nvSpPr>
          <p:cNvPr id="7" name="TextBox 6"/>
          <p:cNvSpPr txBox="1"/>
          <p:nvPr/>
        </p:nvSpPr>
        <p:spPr>
          <a:xfrm>
            <a:off x="4682836" y="1648691"/>
            <a:ext cx="6670964" cy="4893647"/>
          </a:xfrm>
          <a:prstGeom prst="rect">
            <a:avLst/>
          </a:prstGeom>
          <a:noFill/>
        </p:spPr>
        <p:txBody>
          <a:bodyPr wrap="square" rtlCol="0">
            <a:spAutoFit/>
          </a:bodyPr>
          <a:lstStyle/>
          <a:p>
            <a:pPr marL="285750" lvl="0" indent="-285750" eaLnBrk="0" fontAlgn="base" hangingPunct="0">
              <a:spcBef>
                <a:spcPct val="0"/>
              </a:spcBef>
              <a:spcAft>
                <a:spcPct val="0"/>
              </a:spcAft>
              <a:buFont typeface="Arial" panose="020B0604020202020204" pitchFamily="34" charset="0"/>
              <a:buChar char="•"/>
            </a:pPr>
            <a:r>
              <a:rPr lang="en-US" altLang="en-US" sz="2400" dirty="0">
                <a:solidFill>
                  <a:srgbClr val="273239"/>
                </a:solidFill>
                <a:latin typeface="Nunito"/>
              </a:rPr>
              <a:t>Interquartile Range is based on splitting a data set into parts called as quartiles. </a:t>
            </a:r>
            <a:endParaRPr lang="en-US" altLang="en-US" sz="2400" dirty="0" smtClean="0">
              <a:solidFill>
                <a:srgbClr val="273239"/>
              </a:solidFill>
              <a:latin typeface="Nunito"/>
            </a:endParaRPr>
          </a:p>
          <a:p>
            <a:pPr marL="285750" lvl="0" indent="-285750" eaLnBrk="0" fontAlgn="base" hangingPunct="0">
              <a:spcBef>
                <a:spcPct val="0"/>
              </a:spcBef>
              <a:spcAft>
                <a:spcPct val="0"/>
              </a:spcAft>
              <a:buFont typeface="Arial" panose="020B0604020202020204" pitchFamily="34" charset="0"/>
              <a:buChar char="•"/>
            </a:pPr>
            <a:r>
              <a:rPr lang="en-US" altLang="en-US" sz="2400" dirty="0" smtClean="0">
                <a:solidFill>
                  <a:srgbClr val="273239"/>
                </a:solidFill>
                <a:latin typeface="Nunito"/>
              </a:rPr>
              <a:t>There </a:t>
            </a:r>
            <a:r>
              <a:rPr lang="en-US" altLang="en-US" sz="2400" dirty="0">
                <a:solidFill>
                  <a:srgbClr val="273239"/>
                </a:solidFill>
                <a:latin typeface="Nunito"/>
              </a:rPr>
              <a:t>are 3 quartile values (Q1, Q2, Q3) that divide the whole data set into 4 equal parts</a:t>
            </a:r>
            <a:r>
              <a:rPr lang="en-US" altLang="en-US" sz="2400" dirty="0" smtClean="0">
                <a:solidFill>
                  <a:srgbClr val="273239"/>
                </a:solidFill>
                <a:latin typeface="Nunito"/>
              </a:rPr>
              <a:t>.</a:t>
            </a:r>
          </a:p>
          <a:p>
            <a:pPr marL="285750" lvl="0" indent="-285750" eaLnBrk="0" fontAlgn="base" hangingPunct="0">
              <a:spcBef>
                <a:spcPct val="0"/>
              </a:spcBef>
              <a:spcAft>
                <a:spcPct val="0"/>
              </a:spcAft>
              <a:buFont typeface="Arial" panose="020B0604020202020204" pitchFamily="34" charset="0"/>
              <a:buChar char="•"/>
            </a:pPr>
            <a:r>
              <a:rPr lang="en-US" altLang="en-US" sz="2400" dirty="0" smtClean="0">
                <a:solidFill>
                  <a:srgbClr val="273239"/>
                </a:solidFill>
                <a:latin typeface="Nunito"/>
              </a:rPr>
              <a:t>Q2 </a:t>
            </a:r>
            <a:r>
              <a:rPr lang="en-US" altLang="en-US" sz="2400" dirty="0">
                <a:solidFill>
                  <a:srgbClr val="273239"/>
                </a:solidFill>
                <a:latin typeface="Nunito"/>
              </a:rPr>
              <a:t>specifies the median of the whole data set. Mathematically, the interquartile range is depicted as:</a:t>
            </a:r>
            <a:endParaRPr lang="en-US" altLang="en-US" sz="2400" dirty="0"/>
          </a:p>
          <a:p>
            <a:pPr lvl="0" eaLnBrk="0" fontAlgn="base" hangingPunct="0">
              <a:spcBef>
                <a:spcPct val="0"/>
              </a:spcBef>
              <a:spcAft>
                <a:spcPct val="0"/>
              </a:spcAft>
            </a:pPr>
            <a:r>
              <a:rPr lang="en-US" altLang="en-US" sz="2400" dirty="0" smtClean="0">
                <a:latin typeface="Arial" panose="020B0604020202020204" pitchFamily="34" charset="0"/>
              </a:rPr>
              <a:t>		IQR </a:t>
            </a:r>
            <a:r>
              <a:rPr lang="en-US" altLang="en-US" sz="2400" dirty="0">
                <a:latin typeface="Arial" panose="020B0604020202020204" pitchFamily="34" charset="0"/>
              </a:rPr>
              <a:t>= Q3 – Q1</a:t>
            </a:r>
          </a:p>
          <a:p>
            <a:pPr marL="285750" lvl="0" indent="-285750" eaLnBrk="0" fontAlgn="base" hangingPunct="0">
              <a:spcBef>
                <a:spcPct val="0"/>
              </a:spcBef>
              <a:spcAft>
                <a:spcPct val="0"/>
              </a:spcAft>
              <a:buFont typeface="Arial" panose="020B0604020202020204" pitchFamily="34" charset="0"/>
              <a:buChar char="•"/>
            </a:pPr>
            <a:r>
              <a:rPr lang="en-US" altLang="en-US" sz="2400" b="1" dirty="0">
                <a:solidFill>
                  <a:srgbClr val="273239"/>
                </a:solidFill>
                <a:latin typeface="Nunito"/>
              </a:rPr>
              <a:t>where, </a:t>
            </a:r>
            <a:r>
              <a:rPr lang="en-US" altLang="en-US" sz="2400" b="1" dirty="0" smtClean="0">
                <a:latin typeface="Arial" panose="020B0604020202020204" pitchFamily="34" charset="0"/>
              </a:rPr>
              <a:t>Q3</a:t>
            </a:r>
            <a:r>
              <a:rPr lang="en-US" altLang="en-US" sz="2400" dirty="0">
                <a:latin typeface="Arial" panose="020B0604020202020204" pitchFamily="34" charset="0"/>
              </a:rPr>
              <a:t> specifies the median of n largest values </a:t>
            </a:r>
            <a:r>
              <a:rPr lang="en-US" altLang="en-US" sz="2400" b="1" dirty="0">
                <a:latin typeface="Arial" panose="020B0604020202020204" pitchFamily="34" charset="0"/>
              </a:rPr>
              <a:t>Q1</a:t>
            </a:r>
            <a:r>
              <a:rPr lang="en-US" altLang="en-US" sz="2400" dirty="0">
                <a:latin typeface="Arial" panose="020B0604020202020204" pitchFamily="34" charset="0"/>
              </a:rPr>
              <a:t> specifies the median of n smallest </a:t>
            </a:r>
            <a:r>
              <a:rPr lang="en-US" altLang="en-US" sz="2400" dirty="0" smtClean="0">
                <a:latin typeface="Arial" panose="020B0604020202020204" pitchFamily="34" charset="0"/>
              </a:rPr>
              <a:t>values</a:t>
            </a:r>
          </a:p>
          <a:p>
            <a:pPr marL="285750" lvl="0" indent="-285750" eaLnBrk="0" fontAlgn="base" hangingPunct="0">
              <a:spcBef>
                <a:spcPct val="0"/>
              </a:spcBef>
              <a:spcAft>
                <a:spcPct val="0"/>
              </a:spcAft>
              <a:buFont typeface="Arial" panose="020B0604020202020204" pitchFamily="34" charset="0"/>
              <a:buChar char="•"/>
            </a:pPr>
            <a:endParaRPr lang="en-US" altLang="en-US" sz="2400"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en-US" altLang="en-US" sz="2400" b="1" dirty="0" smtClean="0">
                <a:latin typeface="Arial" panose="020B0604020202020204" pitchFamily="34" charset="0"/>
              </a:rPr>
              <a:t>Here IQR= 39-20 = 19</a:t>
            </a:r>
            <a:endParaRPr lang="en-US" altLang="en-US" sz="2400" b="1" dirty="0">
              <a:latin typeface="Arial" panose="020B0604020202020204" pitchFamily="34" charset="0"/>
            </a:endParaRPr>
          </a:p>
        </p:txBody>
      </p:sp>
      <p:sp>
        <p:nvSpPr>
          <p:cNvPr id="9" name="Rectangle 4"/>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016977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AA3F6-204C-0E3B-B7E8-5ECA68A3217D}"/>
              </a:ext>
            </a:extLst>
          </p:cNvPr>
          <p:cNvSpPr>
            <a:spLocks noGrp="1"/>
          </p:cNvSpPr>
          <p:nvPr>
            <p:ph type="title"/>
          </p:nvPr>
        </p:nvSpPr>
        <p:spPr>
          <a:xfrm>
            <a:off x="907356" y="161366"/>
            <a:ext cx="10515600" cy="1314171"/>
          </a:xfrm>
        </p:spPr>
        <p:txBody>
          <a:bodyPr/>
          <a:lstStyle/>
          <a:p>
            <a:r>
              <a:rPr lang="en-IN" b="1" dirty="0" smtClean="0"/>
              <a:t>Interquartile Range-</a:t>
            </a:r>
            <a:r>
              <a:rPr lang="en-IN" b="1" dirty="0"/>
              <a:t>&gt; Measures of variability</a:t>
            </a:r>
          </a:p>
        </p:txBody>
      </p:sp>
      <p:sp>
        <p:nvSpPr>
          <p:cNvPr id="5" name="Content Placeholder 4">
            <a:extLst>
              <a:ext uri="{FF2B5EF4-FFF2-40B4-BE49-F238E27FC236}">
                <a16:creationId xmlns:a16="http://schemas.microsoft.com/office/drawing/2014/main" id="{21CC81EB-FB77-ED17-D8DA-42ADF63A3A57}"/>
              </a:ext>
            </a:extLst>
          </p:cNvPr>
          <p:cNvSpPr>
            <a:spLocks noGrp="1"/>
          </p:cNvSpPr>
          <p:nvPr>
            <p:ph idx="1"/>
          </p:nvPr>
        </p:nvSpPr>
        <p:spPr>
          <a:xfrm>
            <a:off x="907356" y="1283234"/>
            <a:ext cx="10515600" cy="4893729"/>
          </a:xfrm>
        </p:spPr>
        <p:txBody>
          <a:bodyPr>
            <a:normAutofit/>
          </a:bodyPr>
          <a:lstStyle/>
          <a:p>
            <a:pPr marL="0" indent="0">
              <a:buNone/>
            </a:pPr>
            <a:endParaRPr lang="en-US" dirty="0"/>
          </a:p>
          <a:p>
            <a:endParaRPr lang="en-IN" dirty="0"/>
          </a:p>
        </p:txBody>
      </p:sp>
      <p:sp>
        <p:nvSpPr>
          <p:cNvPr id="7" name="TextBox 6"/>
          <p:cNvSpPr txBox="1"/>
          <p:nvPr/>
        </p:nvSpPr>
        <p:spPr>
          <a:xfrm>
            <a:off x="588701" y="1634837"/>
            <a:ext cx="10446444" cy="1569660"/>
          </a:xfrm>
          <a:prstGeom prst="rect">
            <a:avLst/>
          </a:prstGeom>
          <a:noFill/>
        </p:spPr>
        <p:txBody>
          <a:bodyPr wrap="square" rtlCol="0">
            <a:spAutoFit/>
          </a:bodyPr>
          <a:lstStyle/>
          <a:p>
            <a:pPr lvl="0" eaLnBrk="0" fontAlgn="base" hangingPunct="0">
              <a:spcBef>
                <a:spcPct val="0"/>
              </a:spcBef>
              <a:spcAft>
                <a:spcPct val="0"/>
              </a:spcAft>
            </a:pPr>
            <a:r>
              <a:rPr lang="en-US" altLang="en-US" sz="3200" dirty="0">
                <a:solidFill>
                  <a:srgbClr val="273239"/>
                </a:solidFill>
                <a:latin typeface="Times New Roman" panose="02020603050405020304" pitchFamily="18" charset="0"/>
                <a:cs typeface="Times New Roman" panose="02020603050405020304" pitchFamily="18" charset="0"/>
              </a:rPr>
              <a:t>quantile(</a:t>
            </a:r>
            <a:r>
              <a:rPr lang="en-US" altLang="en-US" sz="3200" dirty="0" err="1">
                <a:solidFill>
                  <a:srgbClr val="273239"/>
                </a:solidFill>
                <a:latin typeface="Times New Roman" panose="02020603050405020304" pitchFamily="18" charset="0"/>
                <a:cs typeface="Times New Roman" panose="02020603050405020304" pitchFamily="18" charset="0"/>
              </a:rPr>
              <a:t>iris$Sepal.Length</a:t>
            </a:r>
            <a:r>
              <a:rPr lang="en-US" altLang="en-US" sz="3200" dirty="0">
                <a:solidFill>
                  <a:srgbClr val="273239"/>
                </a:solidFill>
                <a:latin typeface="Times New Roman" panose="02020603050405020304" pitchFamily="18" charset="0"/>
                <a:cs typeface="Times New Roman" panose="02020603050405020304" pitchFamily="18" charset="0"/>
              </a:rPr>
              <a:t>, 0.25) </a:t>
            </a:r>
            <a:r>
              <a:rPr lang="en-US" altLang="en-US" sz="3200" dirty="0" smtClean="0">
                <a:solidFill>
                  <a:srgbClr val="273239"/>
                </a:solidFill>
                <a:latin typeface="Times New Roman" panose="02020603050405020304" pitchFamily="18" charset="0"/>
                <a:cs typeface="Times New Roman" panose="02020603050405020304" pitchFamily="18" charset="0"/>
              </a:rPr>
              <a:t>  </a:t>
            </a:r>
            <a:r>
              <a:rPr lang="en-US" altLang="en-US" sz="3200" b="1" dirty="0" smtClean="0">
                <a:solidFill>
                  <a:srgbClr val="273239"/>
                </a:solidFill>
                <a:latin typeface="Times New Roman" panose="02020603050405020304" pitchFamily="18" charset="0"/>
                <a:cs typeface="Times New Roman" panose="02020603050405020304" pitchFamily="18" charset="0"/>
              </a:rPr>
              <a:t>#Q1- 5.1   </a:t>
            </a:r>
            <a:endParaRPr lang="en-US" altLang="en-US" sz="3200" b="1" dirty="0">
              <a:solidFill>
                <a:srgbClr val="273239"/>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altLang="en-US" sz="3200" dirty="0">
                <a:solidFill>
                  <a:srgbClr val="273239"/>
                </a:solidFill>
                <a:latin typeface="Times New Roman" panose="02020603050405020304" pitchFamily="18" charset="0"/>
                <a:cs typeface="Times New Roman" panose="02020603050405020304" pitchFamily="18" charset="0"/>
              </a:rPr>
              <a:t>quantile(</a:t>
            </a:r>
            <a:r>
              <a:rPr lang="en-US" altLang="en-US" sz="3200" dirty="0" err="1">
                <a:solidFill>
                  <a:srgbClr val="273239"/>
                </a:solidFill>
                <a:latin typeface="Times New Roman" panose="02020603050405020304" pitchFamily="18" charset="0"/>
                <a:cs typeface="Times New Roman" panose="02020603050405020304" pitchFamily="18" charset="0"/>
              </a:rPr>
              <a:t>iris$Sepal.Length</a:t>
            </a:r>
            <a:r>
              <a:rPr lang="en-US" altLang="en-US" sz="3200" dirty="0">
                <a:solidFill>
                  <a:srgbClr val="273239"/>
                </a:solidFill>
                <a:latin typeface="Times New Roman" panose="02020603050405020304" pitchFamily="18" charset="0"/>
                <a:cs typeface="Times New Roman" panose="02020603050405020304" pitchFamily="18" charset="0"/>
              </a:rPr>
              <a:t>, 0.75)  </a:t>
            </a:r>
            <a:r>
              <a:rPr lang="en-US" altLang="en-US" sz="3200" dirty="0" smtClean="0">
                <a:solidFill>
                  <a:srgbClr val="273239"/>
                </a:solidFill>
                <a:latin typeface="Times New Roman" panose="02020603050405020304" pitchFamily="18" charset="0"/>
                <a:cs typeface="Times New Roman" panose="02020603050405020304" pitchFamily="18" charset="0"/>
              </a:rPr>
              <a:t> </a:t>
            </a:r>
            <a:r>
              <a:rPr lang="en-US" altLang="en-US" sz="3200" b="1" dirty="0" smtClean="0">
                <a:solidFill>
                  <a:srgbClr val="273239"/>
                </a:solidFill>
                <a:latin typeface="Times New Roman" panose="02020603050405020304" pitchFamily="18" charset="0"/>
                <a:cs typeface="Times New Roman" panose="02020603050405020304" pitchFamily="18" charset="0"/>
              </a:rPr>
              <a:t>#Q3 – 6.4</a:t>
            </a:r>
            <a:endParaRPr lang="en-US" altLang="en-US" sz="3200" b="1" dirty="0">
              <a:solidFill>
                <a:srgbClr val="273239"/>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altLang="en-US" sz="3200" dirty="0">
                <a:solidFill>
                  <a:srgbClr val="273239"/>
                </a:solidFill>
                <a:latin typeface="Times New Roman" panose="02020603050405020304" pitchFamily="18" charset="0"/>
                <a:cs typeface="Times New Roman" panose="02020603050405020304" pitchFamily="18" charset="0"/>
              </a:rPr>
              <a:t>IQR(</a:t>
            </a:r>
            <a:r>
              <a:rPr lang="en-US" altLang="en-US" sz="3200" dirty="0" err="1">
                <a:solidFill>
                  <a:srgbClr val="273239"/>
                </a:solidFill>
                <a:latin typeface="Times New Roman" panose="02020603050405020304" pitchFamily="18" charset="0"/>
                <a:cs typeface="Times New Roman" panose="02020603050405020304" pitchFamily="18" charset="0"/>
              </a:rPr>
              <a:t>iris$Sepal.Length</a:t>
            </a:r>
            <a:r>
              <a:rPr lang="en-US" altLang="en-US" sz="3200" dirty="0" smtClean="0">
                <a:solidFill>
                  <a:srgbClr val="273239"/>
                </a:solidFill>
                <a:latin typeface="Times New Roman" panose="02020603050405020304" pitchFamily="18" charset="0"/>
                <a:cs typeface="Times New Roman" panose="02020603050405020304" pitchFamily="18" charset="0"/>
              </a:rPr>
              <a:t>)    </a:t>
            </a:r>
            <a:r>
              <a:rPr lang="en-US" altLang="en-US" sz="3200" b="1" dirty="0" smtClean="0">
                <a:solidFill>
                  <a:srgbClr val="273239"/>
                </a:solidFill>
                <a:latin typeface="Times New Roman" panose="02020603050405020304" pitchFamily="18" charset="0"/>
                <a:cs typeface="Times New Roman" panose="02020603050405020304" pitchFamily="18" charset="0"/>
              </a:rPr>
              <a:t>#Q3-Q1 – 6.4-5.1=1.3</a:t>
            </a:r>
            <a:endParaRPr lang="en-US" altLang="en-US" sz="3200" b="1" dirty="0">
              <a:latin typeface="Times New Roman" panose="02020603050405020304" pitchFamily="18" charset="0"/>
              <a:cs typeface="Times New Roman" panose="02020603050405020304" pitchFamily="18" charset="0"/>
            </a:endParaRPr>
          </a:p>
        </p:txBody>
      </p:sp>
      <p:sp>
        <p:nvSpPr>
          <p:cNvPr id="9" name="Rectangle 4"/>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674398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AA3F6-204C-0E3B-B7E8-5ECA68A3217D}"/>
              </a:ext>
            </a:extLst>
          </p:cNvPr>
          <p:cNvSpPr>
            <a:spLocks noGrp="1"/>
          </p:cNvSpPr>
          <p:nvPr>
            <p:ph type="title"/>
          </p:nvPr>
        </p:nvSpPr>
        <p:spPr>
          <a:xfrm>
            <a:off x="907356" y="161366"/>
            <a:ext cx="10515600" cy="1314171"/>
          </a:xfrm>
        </p:spPr>
        <p:txBody>
          <a:bodyPr/>
          <a:lstStyle/>
          <a:p>
            <a:r>
              <a:rPr lang="en-US" b="1" dirty="0" smtClean="0">
                <a:latin typeface="Times New Roman" panose="02020603050405020304" pitchFamily="18" charset="0"/>
                <a:cs typeface="Times New Roman" panose="02020603050405020304" pitchFamily="18" charset="0"/>
              </a:rPr>
              <a:t>Skewness</a:t>
            </a:r>
            <a:r>
              <a:rPr lang="en-US" b="1" dirty="0">
                <a:latin typeface="Times New Roman" panose="02020603050405020304" pitchFamily="18" charset="0"/>
                <a:cs typeface="Times New Roman" panose="02020603050405020304" pitchFamily="18" charset="0"/>
              </a:rPr>
              <a:t> and </a:t>
            </a:r>
            <a:r>
              <a:rPr lang="en-US" b="1" dirty="0" smtClean="0">
                <a:latin typeface="Times New Roman" panose="02020603050405020304" pitchFamily="18" charset="0"/>
                <a:cs typeface="Times New Roman" panose="02020603050405020304" pitchFamily="18" charset="0"/>
              </a:rPr>
              <a:t>Kurtosis</a:t>
            </a:r>
            <a:endParaRPr lang="en-IN" b="1"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21CC81EB-FB77-ED17-D8DA-42ADF63A3A57}"/>
              </a:ext>
            </a:extLst>
          </p:cNvPr>
          <p:cNvSpPr>
            <a:spLocks noGrp="1"/>
          </p:cNvSpPr>
          <p:nvPr>
            <p:ph idx="1"/>
          </p:nvPr>
        </p:nvSpPr>
        <p:spPr>
          <a:xfrm>
            <a:off x="907356" y="1283234"/>
            <a:ext cx="10515600" cy="4893729"/>
          </a:xfrm>
        </p:spPr>
        <p:txBody>
          <a:bodyPr>
            <a:normAutofit/>
          </a:bodyPr>
          <a:lstStyle/>
          <a:p>
            <a:pPr marL="0" indent="0">
              <a:buNone/>
            </a:pPr>
            <a:endParaRPr lang="en-US" dirty="0"/>
          </a:p>
          <a:p>
            <a:endParaRPr lang="en-IN" dirty="0"/>
          </a:p>
        </p:txBody>
      </p:sp>
      <p:sp>
        <p:nvSpPr>
          <p:cNvPr id="7" name="TextBox 6"/>
          <p:cNvSpPr txBox="1"/>
          <p:nvPr/>
        </p:nvSpPr>
        <p:spPr>
          <a:xfrm>
            <a:off x="706582" y="1648691"/>
            <a:ext cx="10647218" cy="4770537"/>
          </a:xfrm>
          <a:prstGeom prst="rect">
            <a:avLst/>
          </a:prstGeom>
          <a:noFill/>
        </p:spPr>
        <p:txBody>
          <a:bodyPr wrap="square" rtlCol="0">
            <a:spAutoFit/>
          </a:bodyPr>
          <a:lstStyle/>
          <a:p>
            <a:pPr marL="457200" indent="-457200" algn="just" fontAlgn="base">
              <a:buFont typeface="Arial" panose="020B0604020202020204" pitchFamily="34" charset="0"/>
              <a:buChar char="•"/>
            </a:pPr>
            <a:r>
              <a:rPr lang="en-US" sz="2800" dirty="0">
                <a:solidFill>
                  <a:srgbClr val="273239"/>
                </a:solidFill>
                <a:latin typeface="Times New Roman" panose="02020603050405020304" pitchFamily="18" charset="0"/>
                <a:cs typeface="Times New Roman" panose="02020603050405020304" pitchFamily="18" charset="0"/>
              </a:rPr>
              <a:t>I</a:t>
            </a:r>
            <a:r>
              <a:rPr lang="en-US" sz="2800" dirty="0" smtClean="0">
                <a:latin typeface="Times New Roman" panose="02020603050405020304" pitchFamily="18" charset="0"/>
                <a:cs typeface="Times New Roman" panose="02020603050405020304" pitchFamily="18" charset="0"/>
              </a:rPr>
              <a:t>n </a:t>
            </a:r>
            <a:r>
              <a:rPr lang="en-US" sz="2800" dirty="0">
                <a:latin typeface="Times New Roman" panose="02020603050405020304" pitchFamily="18" charset="0"/>
                <a:cs typeface="Times New Roman" panose="02020603050405020304" pitchFamily="18" charset="0"/>
              </a:rPr>
              <a:t>statistics, </a:t>
            </a:r>
            <a:r>
              <a:rPr lang="en-US" sz="2800" b="1" dirty="0">
                <a:latin typeface="Times New Roman" panose="02020603050405020304" pitchFamily="18" charset="0"/>
                <a:cs typeface="Times New Roman" panose="02020603050405020304" pitchFamily="18" charset="0"/>
              </a:rPr>
              <a:t>skewness</a:t>
            </a:r>
            <a:r>
              <a:rPr lang="en-US" sz="2800" dirty="0">
                <a:latin typeface="Times New Roman" panose="02020603050405020304" pitchFamily="18" charset="0"/>
                <a:cs typeface="Times New Roman" panose="02020603050405020304" pitchFamily="18" charset="0"/>
              </a:rPr>
              <a:t> and </a:t>
            </a:r>
            <a:r>
              <a:rPr lang="en-US" sz="2800" b="1" dirty="0">
                <a:latin typeface="Times New Roman" panose="02020603050405020304" pitchFamily="18" charset="0"/>
                <a:cs typeface="Times New Roman" panose="02020603050405020304" pitchFamily="18" charset="0"/>
              </a:rPr>
              <a:t>kurtosis</a:t>
            </a:r>
            <a:r>
              <a:rPr lang="en-US" sz="2800" dirty="0">
                <a:latin typeface="Times New Roman" panose="02020603050405020304" pitchFamily="18" charset="0"/>
                <a:cs typeface="Times New Roman" panose="02020603050405020304" pitchFamily="18" charset="0"/>
              </a:rPr>
              <a:t> are the measures that tell about the shape of the data distribution, or simply, both are numerical methods to analyze the shape of data set unlike, plotting graphs and histograms which are graphical methods. </a:t>
            </a:r>
            <a:endParaRPr lang="en-US" sz="2800" dirty="0" smtClean="0">
              <a:latin typeface="Times New Roman" panose="02020603050405020304" pitchFamily="18" charset="0"/>
              <a:cs typeface="Times New Roman" panose="02020603050405020304" pitchFamily="18" charset="0"/>
            </a:endParaRPr>
          </a:p>
          <a:p>
            <a:pPr marL="457200" indent="-457200" algn="just" fontAlgn="base">
              <a:buFont typeface="Arial" panose="020B0604020202020204" pitchFamily="34" charset="0"/>
              <a:buChar char="•"/>
            </a:pPr>
            <a:endParaRPr lang="en-US" sz="2800" dirty="0" smtClean="0">
              <a:latin typeface="Times New Roman" panose="02020603050405020304" pitchFamily="18" charset="0"/>
              <a:cs typeface="Times New Roman" panose="02020603050405020304" pitchFamily="18" charset="0"/>
            </a:endParaRPr>
          </a:p>
          <a:p>
            <a:pPr marL="457200" indent="-457200" algn="just" fontAlgn="base">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These </a:t>
            </a:r>
            <a:r>
              <a:rPr lang="en-US" sz="2800" dirty="0">
                <a:latin typeface="Times New Roman" panose="02020603050405020304" pitchFamily="18" charset="0"/>
                <a:cs typeface="Times New Roman" panose="02020603050405020304" pitchFamily="18" charset="0"/>
              </a:rPr>
              <a:t>are normality tests to check the irregularity and asymmetry of the distribution</a:t>
            </a:r>
            <a:r>
              <a:rPr lang="en-US" sz="2800" dirty="0" smtClean="0">
                <a:latin typeface="Times New Roman" panose="02020603050405020304" pitchFamily="18" charset="0"/>
                <a:cs typeface="Times New Roman" panose="02020603050405020304" pitchFamily="18" charset="0"/>
              </a:rPr>
              <a:t>.</a:t>
            </a:r>
          </a:p>
          <a:p>
            <a:pPr marL="457200" indent="-457200" algn="just" fontAlgn="base">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457200" indent="-457200" algn="just" fontAlgn="base">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To calculate skewness and kurtosis in </a:t>
            </a:r>
            <a:r>
              <a:rPr lang="en-US" sz="2800" u="sng" dirty="0">
                <a:latin typeface="Times New Roman" panose="02020603050405020304" pitchFamily="18" charset="0"/>
                <a:cs typeface="Times New Roman" panose="02020603050405020304" pitchFamily="18" charset="0"/>
                <a:hlinkClick r:id="rId2"/>
              </a:rPr>
              <a:t>R language</a:t>
            </a:r>
            <a:r>
              <a:rPr lang="en-US" sz="2800" dirty="0">
                <a:latin typeface="Times New Roman" panose="02020603050405020304" pitchFamily="18" charset="0"/>
                <a:cs typeface="Times New Roman" panose="02020603050405020304" pitchFamily="18" charset="0"/>
              </a:rPr>
              <a:t>, a </a:t>
            </a:r>
            <a:r>
              <a:rPr lang="en-US" sz="2800" b="1" dirty="0">
                <a:latin typeface="Times New Roman" panose="02020603050405020304" pitchFamily="18" charset="0"/>
                <a:cs typeface="Times New Roman" panose="02020603050405020304" pitchFamily="18" charset="0"/>
              </a:rPr>
              <a:t>moments</a:t>
            </a:r>
            <a:r>
              <a:rPr lang="en-US" sz="2800" dirty="0">
                <a:latin typeface="Times New Roman" panose="02020603050405020304" pitchFamily="18" charset="0"/>
                <a:cs typeface="Times New Roman" panose="02020603050405020304" pitchFamily="18" charset="0"/>
              </a:rPr>
              <a:t> package is required. </a:t>
            </a:r>
          </a:p>
          <a:p>
            <a:pPr marL="285750" lvl="0" indent="-285750" eaLnBrk="0" fontAlgn="base" hangingPunct="0">
              <a:spcBef>
                <a:spcPct val="0"/>
              </a:spcBef>
              <a:spcAft>
                <a:spcPct val="0"/>
              </a:spcAft>
              <a:buFont typeface="Arial" panose="020B0604020202020204" pitchFamily="34" charset="0"/>
              <a:buChar char="•"/>
            </a:pPr>
            <a:endParaRPr lang="en-US" altLang="en-US" sz="2400" b="1" dirty="0">
              <a:latin typeface="Arial" panose="020B0604020202020204" pitchFamily="34" charset="0"/>
            </a:endParaRPr>
          </a:p>
        </p:txBody>
      </p:sp>
      <p:sp>
        <p:nvSpPr>
          <p:cNvPr id="9" name="Rectangle 4"/>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979795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AA3F6-204C-0E3B-B7E8-5ECA68A3217D}"/>
              </a:ext>
            </a:extLst>
          </p:cNvPr>
          <p:cNvSpPr>
            <a:spLocks noGrp="1"/>
          </p:cNvSpPr>
          <p:nvPr>
            <p:ph type="title"/>
          </p:nvPr>
        </p:nvSpPr>
        <p:spPr>
          <a:xfrm>
            <a:off x="907356" y="161366"/>
            <a:ext cx="10515600" cy="1314171"/>
          </a:xfrm>
        </p:spPr>
        <p:txBody>
          <a:bodyPr/>
          <a:lstStyle/>
          <a:p>
            <a:r>
              <a:rPr lang="en-US" b="1" dirty="0" smtClean="0">
                <a:latin typeface="Times New Roman" panose="02020603050405020304" pitchFamily="18" charset="0"/>
                <a:cs typeface="Times New Roman" panose="02020603050405020304" pitchFamily="18" charset="0"/>
              </a:rPr>
              <a:t>Skewness</a:t>
            </a:r>
            <a:r>
              <a:rPr lang="en-US" b="1" dirty="0">
                <a:latin typeface="Times New Roman" panose="02020603050405020304" pitchFamily="18" charset="0"/>
                <a:cs typeface="Times New Roman" panose="02020603050405020304" pitchFamily="18" charset="0"/>
              </a:rPr>
              <a:t> </a:t>
            </a:r>
            <a:endParaRPr lang="en-IN" b="1"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21CC81EB-FB77-ED17-D8DA-42ADF63A3A57}"/>
              </a:ext>
            </a:extLst>
          </p:cNvPr>
          <p:cNvSpPr>
            <a:spLocks noGrp="1"/>
          </p:cNvSpPr>
          <p:nvPr>
            <p:ph idx="1"/>
          </p:nvPr>
        </p:nvSpPr>
        <p:spPr>
          <a:xfrm>
            <a:off x="907356" y="1283234"/>
            <a:ext cx="10515600" cy="4893729"/>
          </a:xfrm>
        </p:spPr>
        <p:txBody>
          <a:bodyPr>
            <a:normAutofit/>
          </a:bodyPr>
          <a:lstStyle/>
          <a:p>
            <a:pPr marL="0" indent="0">
              <a:buNone/>
            </a:pPr>
            <a:endParaRPr lang="en-US" dirty="0"/>
          </a:p>
          <a:p>
            <a:endParaRPr lang="en-IN" dirty="0"/>
          </a:p>
        </p:txBody>
      </p:sp>
      <p:sp>
        <p:nvSpPr>
          <p:cNvPr id="7" name="TextBox 6"/>
          <p:cNvSpPr txBox="1"/>
          <p:nvPr/>
        </p:nvSpPr>
        <p:spPr>
          <a:xfrm>
            <a:off x="706582" y="1648691"/>
            <a:ext cx="10647218" cy="5509200"/>
          </a:xfrm>
          <a:prstGeom prst="rect">
            <a:avLst/>
          </a:prstGeom>
          <a:noFill/>
        </p:spPr>
        <p:txBody>
          <a:bodyPr wrap="square" rtlCol="0">
            <a:spAutoFit/>
          </a:bodyPr>
          <a:lstStyle/>
          <a:p>
            <a:pPr marL="285750" lvl="0" indent="-285750" eaLnBrk="0" fontAlgn="base" hangingPunct="0">
              <a:spcBef>
                <a:spcPct val="0"/>
              </a:spcBef>
              <a:spcAft>
                <a:spcPct val="0"/>
              </a:spcAf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Skewness </a:t>
            </a:r>
            <a:r>
              <a:rPr lang="en-US" sz="2400" dirty="0">
                <a:latin typeface="Times New Roman" panose="02020603050405020304" pitchFamily="18" charset="0"/>
                <a:cs typeface="Times New Roman" panose="02020603050405020304" pitchFamily="18" charset="0"/>
              </a:rPr>
              <a:t>is a measure of the asymmetry of a distribution. This value can be positive or negative</a:t>
            </a:r>
            <a:r>
              <a:rPr lang="en-US" sz="2400" dirty="0" smtClean="0">
                <a:latin typeface="Times New Roman" panose="02020603050405020304" pitchFamily="18" charset="0"/>
                <a:cs typeface="Times New Roman" panose="02020603050405020304" pitchFamily="18" charset="0"/>
              </a:rPr>
              <a:t>.</a:t>
            </a:r>
          </a:p>
          <a:p>
            <a:pPr algn="ctr" fontAlgn="base"/>
            <a:endParaRPr lang="en-US" sz="2400" dirty="0" smtClean="0">
              <a:solidFill>
                <a:srgbClr val="FF0000"/>
              </a:solidFill>
              <a:latin typeface="Times New Roman" panose="02020603050405020304" pitchFamily="18" charset="0"/>
              <a:cs typeface="Times New Roman" panose="02020603050405020304" pitchFamily="18" charset="0"/>
            </a:endParaRPr>
          </a:p>
          <a:p>
            <a:pPr algn="ctr" fontAlgn="base"/>
            <a:endParaRPr lang="en-US" sz="2400" dirty="0">
              <a:solidFill>
                <a:srgbClr val="FF0000"/>
              </a:solidFill>
              <a:latin typeface="Times New Roman" panose="02020603050405020304" pitchFamily="18" charset="0"/>
              <a:cs typeface="Times New Roman" panose="02020603050405020304" pitchFamily="18" charset="0"/>
            </a:endParaRPr>
          </a:p>
          <a:p>
            <a:pPr algn="ctr" fontAlgn="base"/>
            <a:endParaRPr lang="pt-BR" sz="2400" b="1" dirty="0" smtClean="0">
              <a:solidFill>
                <a:srgbClr val="FF0000"/>
              </a:solidFill>
              <a:latin typeface="Times New Roman" panose="02020603050405020304" pitchFamily="18" charset="0"/>
              <a:cs typeface="Times New Roman" panose="02020603050405020304" pitchFamily="18" charset="0"/>
            </a:endParaRPr>
          </a:p>
          <a:p>
            <a:pPr fontAlgn="base"/>
            <a:endParaRPr lang="en-US" sz="2000" dirty="0" smtClean="0">
              <a:latin typeface="Times New Roman" panose="02020603050405020304" pitchFamily="18" charset="0"/>
              <a:cs typeface="Times New Roman" panose="02020603050405020304" pitchFamily="18" charset="0"/>
            </a:endParaRPr>
          </a:p>
          <a:p>
            <a:pPr marL="342900" indent="-342900" algn="just" fontAlgn="base">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a:p>
            <a:pPr marL="342900" indent="-342900" algn="just" fontAlgn="base">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fontAlgn="base">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a:p>
            <a:pPr marL="342900" indent="-342900" algn="just" fontAlgn="base">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negative skew indicates that the tail is on the left side of the distribution, which extends towards more negative values.</a:t>
            </a:r>
          </a:p>
          <a:p>
            <a:pPr marL="342900" indent="-342900" algn="just" fontAlgn="base">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positive skew indicates that the tail is on the right side of the distribution, which extends towards more positive values.</a:t>
            </a:r>
          </a:p>
          <a:p>
            <a:pPr marL="342900" indent="-342900" algn="just" fontAlgn="base">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value of zero indicates that there is no skewness in the distribution at all, meaning the distribution is perfectly symmetrical.</a:t>
            </a:r>
          </a:p>
          <a:p>
            <a:pPr marL="285750" lvl="0" indent="-285750" eaLnBrk="0" fontAlgn="base" hangingPunct="0">
              <a:spcBef>
                <a:spcPct val="0"/>
              </a:spcBef>
              <a:spcAft>
                <a:spcPct val="0"/>
              </a:spcAft>
              <a:buFont typeface="Arial" panose="020B0604020202020204" pitchFamily="34" charset="0"/>
              <a:buChar char="•"/>
            </a:pPr>
            <a:endParaRPr lang="en-US" altLang="en-US" sz="3200" b="1" dirty="0">
              <a:latin typeface="Times New Roman" panose="02020603050405020304" pitchFamily="18" charset="0"/>
              <a:cs typeface="Times New Roman" panose="02020603050405020304" pitchFamily="18" charset="0"/>
            </a:endParaRPr>
          </a:p>
        </p:txBody>
      </p:sp>
      <p:sp>
        <p:nvSpPr>
          <p:cNvPr id="9" name="Rectangle 4"/>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4" name="Picture 3"/>
          <p:cNvPicPr>
            <a:picLocks noChangeAspect="1"/>
          </p:cNvPicPr>
          <p:nvPr/>
        </p:nvPicPr>
        <p:blipFill>
          <a:blip r:embed="rId2"/>
          <a:stretch>
            <a:fillRect/>
          </a:stretch>
        </p:blipFill>
        <p:spPr>
          <a:xfrm>
            <a:off x="2992581" y="2493826"/>
            <a:ext cx="4391891" cy="1447800"/>
          </a:xfrm>
          <a:prstGeom prst="rect">
            <a:avLst/>
          </a:prstGeom>
        </p:spPr>
      </p:pic>
      <p:sp>
        <p:nvSpPr>
          <p:cNvPr id="8" name="TextBox 7"/>
          <p:cNvSpPr txBox="1"/>
          <p:nvPr/>
        </p:nvSpPr>
        <p:spPr>
          <a:xfrm>
            <a:off x="5917619" y="3726877"/>
            <a:ext cx="4667254" cy="1015663"/>
          </a:xfrm>
          <a:prstGeom prst="rect">
            <a:avLst/>
          </a:prstGeom>
          <a:noFill/>
        </p:spPr>
        <p:txBody>
          <a:bodyPr wrap="square" rtlCol="0">
            <a:spAutoFit/>
          </a:bodyPr>
          <a:lstStyle/>
          <a:p>
            <a:r>
              <a:rPr lang="en-US" sz="2000" b="1" dirty="0" smtClean="0">
                <a:latin typeface="Times New Roman" panose="02020603050405020304" pitchFamily="18" charset="0"/>
                <a:cs typeface="Times New Roman" panose="02020603050405020304" pitchFamily="18" charset="0"/>
              </a:rPr>
              <a:t>Where, x</a:t>
            </a:r>
            <a:r>
              <a:rPr lang="en-US" sz="2000" b="1" baseline="-25000" dirty="0" smtClean="0">
                <a:latin typeface="Times New Roman" panose="02020603050405020304" pitchFamily="18" charset="0"/>
                <a:cs typeface="Times New Roman" panose="02020603050405020304" pitchFamily="18" charset="0"/>
              </a:rPr>
              <a:t>i</a:t>
            </a:r>
            <a:r>
              <a:rPr lang="en-US" sz="2000" b="1" dirty="0" smtClean="0">
                <a:latin typeface="Times New Roman" panose="02020603050405020304" pitchFamily="18" charset="0"/>
                <a:cs typeface="Times New Roman" panose="02020603050405020304" pitchFamily="18" charset="0"/>
              </a:rPr>
              <a:t> -&gt; </a:t>
            </a:r>
            <a:r>
              <a:rPr lang="en-US" sz="2000" b="1" dirty="0" err="1" smtClean="0">
                <a:latin typeface="Times New Roman" panose="02020603050405020304" pitchFamily="18" charset="0"/>
                <a:cs typeface="Times New Roman" panose="02020603050405020304" pitchFamily="18" charset="0"/>
              </a:rPr>
              <a:t>i</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th</a:t>
            </a:r>
            <a:r>
              <a:rPr lang="en-US" sz="2000" b="1" dirty="0" smtClean="0">
                <a:latin typeface="Times New Roman" panose="02020603050405020304" pitchFamily="18" charset="0"/>
                <a:cs typeface="Times New Roman" panose="02020603050405020304" pitchFamily="18" charset="0"/>
              </a:rPr>
              <a:t> value in the data vector</a:t>
            </a:r>
          </a:p>
          <a:p>
            <a:r>
              <a:rPr lang="en-US" sz="2000" b="1" dirty="0" smtClean="0">
                <a:latin typeface="Times New Roman" panose="02020603050405020304" pitchFamily="18" charset="0"/>
                <a:cs typeface="Times New Roman" panose="02020603050405020304" pitchFamily="18" charset="0"/>
              </a:rPr>
              <a:t> x -&gt; mean value of the data vector</a:t>
            </a:r>
          </a:p>
          <a:p>
            <a:r>
              <a:rPr lang="en-US" sz="2000" b="1" dirty="0">
                <a:latin typeface="Times New Roman" panose="02020603050405020304" pitchFamily="18" charset="0"/>
                <a:cs typeface="Times New Roman" panose="02020603050405020304" pitchFamily="18" charset="0"/>
              </a:rPr>
              <a:t>n</a:t>
            </a:r>
            <a:r>
              <a:rPr lang="en-US" sz="2000" b="1" dirty="0" smtClean="0">
                <a:latin typeface="Times New Roman" panose="02020603050405020304" pitchFamily="18" charset="0"/>
                <a:cs typeface="Times New Roman" panose="02020603050405020304" pitchFamily="18" charset="0"/>
              </a:rPr>
              <a:t>-&gt; number of observations</a:t>
            </a:r>
            <a:endParaRPr lang="en-IN" sz="2000" b="1" dirty="0">
              <a:latin typeface="Times New Roman" panose="02020603050405020304" pitchFamily="18" charset="0"/>
              <a:cs typeface="Times New Roman" panose="02020603050405020304" pitchFamily="18" charset="0"/>
            </a:endParaRPr>
          </a:p>
        </p:txBody>
      </p:sp>
      <p:cxnSp>
        <p:nvCxnSpPr>
          <p:cNvPr id="10" name="Straight Connector 9"/>
          <p:cNvCxnSpPr/>
          <p:nvPr/>
        </p:nvCxnSpPr>
        <p:spPr>
          <a:xfrm>
            <a:off x="5957455" y="4114780"/>
            <a:ext cx="22167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67611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AA3F6-204C-0E3B-B7E8-5ECA68A3217D}"/>
              </a:ext>
            </a:extLst>
          </p:cNvPr>
          <p:cNvSpPr>
            <a:spLocks noGrp="1"/>
          </p:cNvSpPr>
          <p:nvPr>
            <p:ph type="title"/>
          </p:nvPr>
        </p:nvSpPr>
        <p:spPr>
          <a:xfrm>
            <a:off x="907356" y="161366"/>
            <a:ext cx="10515600" cy="1314171"/>
          </a:xfrm>
        </p:spPr>
        <p:txBody>
          <a:bodyPr/>
          <a:lstStyle/>
          <a:p>
            <a:r>
              <a:rPr lang="en-US" b="1" dirty="0" smtClean="0">
                <a:latin typeface="Times New Roman" panose="02020603050405020304" pitchFamily="18" charset="0"/>
                <a:cs typeface="Times New Roman" panose="02020603050405020304" pitchFamily="18" charset="0"/>
              </a:rPr>
              <a:t>Skewness</a:t>
            </a:r>
            <a:r>
              <a:rPr lang="en-US" b="1" dirty="0">
                <a:latin typeface="Times New Roman" panose="02020603050405020304" pitchFamily="18" charset="0"/>
                <a:cs typeface="Times New Roman" panose="02020603050405020304" pitchFamily="18" charset="0"/>
              </a:rPr>
              <a:t> </a:t>
            </a:r>
            <a:endParaRPr lang="en-IN" b="1"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21CC81EB-FB77-ED17-D8DA-42ADF63A3A57}"/>
              </a:ext>
            </a:extLst>
          </p:cNvPr>
          <p:cNvSpPr>
            <a:spLocks noGrp="1"/>
          </p:cNvSpPr>
          <p:nvPr>
            <p:ph idx="1"/>
          </p:nvPr>
        </p:nvSpPr>
        <p:spPr>
          <a:xfrm>
            <a:off x="907356" y="1283234"/>
            <a:ext cx="10515600" cy="4893729"/>
          </a:xfrm>
        </p:spPr>
        <p:txBody>
          <a:bodyPr>
            <a:normAutofit/>
          </a:bodyPr>
          <a:lstStyle/>
          <a:p>
            <a:pPr marL="0" indent="0">
              <a:buNone/>
            </a:pPr>
            <a:endParaRPr lang="en-US" dirty="0"/>
          </a:p>
          <a:p>
            <a:endParaRPr lang="en-IN" dirty="0"/>
          </a:p>
        </p:txBody>
      </p:sp>
      <p:sp>
        <p:nvSpPr>
          <p:cNvPr id="7" name="TextBox 6"/>
          <p:cNvSpPr txBox="1"/>
          <p:nvPr/>
        </p:nvSpPr>
        <p:spPr>
          <a:xfrm>
            <a:off x="775738" y="1343887"/>
            <a:ext cx="10647218" cy="5324535"/>
          </a:xfrm>
          <a:prstGeom prst="rect">
            <a:avLst/>
          </a:prstGeom>
          <a:noFill/>
        </p:spPr>
        <p:txBody>
          <a:bodyPr wrap="square" rtlCol="0">
            <a:spAutoFit/>
          </a:bodyPr>
          <a:lstStyle/>
          <a:p>
            <a:pPr algn="just" fontAlgn="base"/>
            <a:r>
              <a:rPr lang="en-US" sz="2400" b="1" dirty="0">
                <a:latin typeface="Times New Roman" panose="02020603050405020304" pitchFamily="18" charset="0"/>
                <a:cs typeface="Times New Roman" panose="02020603050405020304" pitchFamily="18" charset="0"/>
              </a:rPr>
              <a:t>Positive Skewness</a:t>
            </a:r>
          </a:p>
          <a:p>
            <a:pPr algn="just" fontAlgn="base"/>
            <a:r>
              <a:rPr lang="en-US" sz="2400" dirty="0">
                <a:latin typeface="Times New Roman" panose="02020603050405020304" pitchFamily="18" charset="0"/>
                <a:cs typeface="Times New Roman" panose="02020603050405020304" pitchFamily="18" charset="0"/>
              </a:rPr>
              <a:t>Positive Skewness means the tail on the right side of the distribution is longer. The mean and median will be greater than the mode. </a:t>
            </a:r>
          </a:p>
          <a:p>
            <a:pPr algn="just" fontAlgn="base"/>
            <a:r>
              <a:rPr lang="en-US" sz="2400" dirty="0">
                <a:latin typeface="Times New Roman" panose="02020603050405020304" pitchFamily="18" charset="0"/>
                <a:cs typeface="Times New Roman" panose="02020603050405020304" pitchFamily="18" charset="0"/>
              </a:rPr>
              <a:t>Condition for positive skewness = </a:t>
            </a:r>
            <a:r>
              <a:rPr lang="en-US" sz="2400" b="1" dirty="0">
                <a:latin typeface="Times New Roman" panose="02020603050405020304" pitchFamily="18" charset="0"/>
                <a:cs typeface="Times New Roman" panose="02020603050405020304" pitchFamily="18" charset="0"/>
              </a:rPr>
              <a:t>Mean &gt; Median &gt;Mode</a:t>
            </a:r>
            <a:endParaRPr lang="en-US" sz="2400" dirty="0">
              <a:latin typeface="Times New Roman" panose="02020603050405020304" pitchFamily="18" charset="0"/>
              <a:cs typeface="Times New Roman" panose="02020603050405020304" pitchFamily="18" charset="0"/>
            </a:endParaRPr>
          </a:p>
          <a:p>
            <a:pPr algn="just" fontAlgn="base"/>
            <a:r>
              <a:rPr lang="en-US" sz="2400" dirty="0">
                <a:latin typeface="Times New Roman" panose="02020603050405020304" pitchFamily="18" charset="0"/>
                <a:cs typeface="Times New Roman" panose="02020603050405020304" pitchFamily="18" charset="0"/>
              </a:rPr>
              <a:t>The positive curve of skewness is shown in the image below,</a:t>
            </a:r>
          </a:p>
          <a:p>
            <a:pPr marL="285750" lvl="0" indent="-285750" eaLnBrk="0" fontAlgn="base" hangingPunct="0">
              <a:spcBef>
                <a:spcPct val="0"/>
              </a:spcBef>
              <a:spcAft>
                <a:spcPct val="0"/>
              </a:spcAft>
              <a:buFont typeface="Arial" panose="020B0604020202020204" pitchFamily="34" charset="0"/>
              <a:buChar char="•"/>
            </a:pPr>
            <a:endParaRPr lang="en-US" sz="2400" dirty="0" smtClean="0">
              <a:latin typeface="Times New Roman" panose="02020603050405020304" pitchFamily="18" charset="0"/>
              <a:cs typeface="Times New Roman" panose="02020603050405020304" pitchFamily="18" charset="0"/>
            </a:endParaRPr>
          </a:p>
          <a:p>
            <a:pPr marL="285750" lvl="0" indent="-285750" eaLnBrk="0" fontAlgn="base" hangingPunct="0">
              <a:spcBef>
                <a:spcPct val="0"/>
              </a:spcBef>
              <a:spcAft>
                <a:spcPct val="0"/>
              </a:spcAft>
              <a:buFont typeface="Arial" panose="020B0604020202020204" pitchFamily="34" charset="0"/>
              <a:buChar char="•"/>
            </a:pPr>
            <a:endParaRPr lang="en-US" sz="2400" dirty="0" smtClean="0">
              <a:latin typeface="Times New Roman" panose="02020603050405020304" pitchFamily="18" charset="0"/>
              <a:cs typeface="Times New Roman" panose="02020603050405020304" pitchFamily="18" charset="0"/>
            </a:endParaRPr>
          </a:p>
          <a:p>
            <a:pPr marL="342900" indent="-342900" fontAlgn="base">
              <a:buFont typeface="Arial" panose="020B0604020202020204" pitchFamily="34" charset="0"/>
              <a:buChar char="•"/>
            </a:pPr>
            <a:endParaRPr lang="en-US" sz="2400" dirty="0" smtClean="0">
              <a:latin typeface="Times New Roman" panose="02020603050405020304" pitchFamily="18" charset="0"/>
              <a:cs typeface="Times New Roman" panose="02020603050405020304" pitchFamily="18" charset="0"/>
            </a:endParaRPr>
          </a:p>
          <a:p>
            <a:pPr marL="342900" indent="-342900" fontAlgn="base">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fontAlgn="base">
              <a:buFont typeface="Arial" panose="020B0604020202020204" pitchFamily="34" charset="0"/>
              <a:buChar char="•"/>
            </a:pPr>
            <a:endParaRPr lang="en-US" sz="2400" dirty="0" smtClean="0">
              <a:latin typeface="Times New Roman" panose="02020603050405020304" pitchFamily="18" charset="0"/>
              <a:cs typeface="Times New Roman" panose="02020603050405020304" pitchFamily="18" charset="0"/>
            </a:endParaRPr>
          </a:p>
          <a:p>
            <a:pPr marL="342900" indent="-342900" fontAlgn="base">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fontAlgn="base">
              <a:buFont typeface="Arial" panose="020B0604020202020204" pitchFamily="34" charset="0"/>
              <a:buChar char="•"/>
            </a:pPr>
            <a:endParaRPr lang="en-US" sz="2400" dirty="0" smtClean="0">
              <a:latin typeface="Times New Roman" panose="02020603050405020304" pitchFamily="18" charset="0"/>
              <a:cs typeface="Times New Roman" panose="02020603050405020304" pitchFamily="18" charset="0"/>
            </a:endParaRPr>
          </a:p>
          <a:p>
            <a:pPr marL="342900" indent="-342900" fontAlgn="base">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a:p>
            <a:pPr marL="342900" indent="-342900" fontAlgn="base">
              <a:buFont typeface="Arial" panose="020B0604020202020204" pitchFamily="34" charset="0"/>
              <a:buChar char="•"/>
            </a:pPr>
            <a:endParaRPr lang="en-US" altLang="en-US" sz="3200" b="1" dirty="0">
              <a:latin typeface="Times New Roman" panose="02020603050405020304" pitchFamily="18" charset="0"/>
              <a:cs typeface="Times New Roman" panose="02020603050405020304" pitchFamily="18" charset="0"/>
            </a:endParaRPr>
          </a:p>
        </p:txBody>
      </p:sp>
      <p:sp>
        <p:nvSpPr>
          <p:cNvPr id="9" name="Rectangle 4"/>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4" name="Picture 3"/>
          <p:cNvPicPr>
            <a:picLocks noChangeAspect="1"/>
          </p:cNvPicPr>
          <p:nvPr/>
        </p:nvPicPr>
        <p:blipFill>
          <a:blip r:embed="rId2"/>
          <a:stretch>
            <a:fillRect/>
          </a:stretch>
        </p:blipFill>
        <p:spPr>
          <a:xfrm>
            <a:off x="1496290" y="3692642"/>
            <a:ext cx="5389419" cy="2657475"/>
          </a:xfrm>
          <a:prstGeom prst="rect">
            <a:avLst/>
          </a:prstGeom>
        </p:spPr>
      </p:pic>
      <p:sp>
        <p:nvSpPr>
          <p:cNvPr id="3" name="TextBox 2"/>
          <p:cNvSpPr txBox="1"/>
          <p:nvPr/>
        </p:nvSpPr>
        <p:spPr>
          <a:xfrm>
            <a:off x="6317556" y="3787460"/>
            <a:ext cx="5237018" cy="1754326"/>
          </a:xfrm>
          <a:prstGeom prst="rect">
            <a:avLst/>
          </a:prstGeom>
          <a:noFill/>
        </p:spPr>
        <p:txBody>
          <a:bodyPr wrap="square" rtlCol="0">
            <a:spAutoFit/>
          </a:bodyPr>
          <a:lstStyle/>
          <a:p>
            <a:pPr algn="just"/>
            <a:r>
              <a:rPr lang="en-US" b="1" dirty="0">
                <a:solidFill>
                  <a:srgbClr val="FF0000"/>
                </a:solidFill>
                <a:latin typeface="Times New Roman" panose="02020603050405020304" pitchFamily="18" charset="0"/>
                <a:cs typeface="Times New Roman" panose="02020603050405020304" pitchFamily="18" charset="0"/>
              </a:rPr>
              <a:t>Let’s take an example of the income distribution where a few people earn very high incomes and the majority earn lower incomes. so, this is often positively skewed. Analyzing skewed data can provide valuable insights into the underlying causes and potential solutions or interventions.</a:t>
            </a:r>
            <a:endParaRPr lang="en-IN"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51257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AA3F6-204C-0E3B-B7E8-5ECA68A3217D}"/>
              </a:ext>
            </a:extLst>
          </p:cNvPr>
          <p:cNvSpPr>
            <a:spLocks noGrp="1"/>
          </p:cNvSpPr>
          <p:nvPr>
            <p:ph type="title"/>
          </p:nvPr>
        </p:nvSpPr>
        <p:spPr>
          <a:xfrm>
            <a:off x="907356" y="161366"/>
            <a:ext cx="10515600" cy="1314171"/>
          </a:xfrm>
        </p:spPr>
        <p:txBody>
          <a:bodyPr/>
          <a:lstStyle/>
          <a:p>
            <a:r>
              <a:rPr lang="en-US" b="1" dirty="0" smtClean="0">
                <a:latin typeface="Times New Roman" panose="02020603050405020304" pitchFamily="18" charset="0"/>
                <a:cs typeface="Times New Roman" panose="02020603050405020304" pitchFamily="18" charset="0"/>
              </a:rPr>
              <a:t>Skewness</a:t>
            </a:r>
            <a:r>
              <a:rPr lang="en-US" b="1" dirty="0">
                <a:latin typeface="Times New Roman" panose="02020603050405020304" pitchFamily="18" charset="0"/>
                <a:cs typeface="Times New Roman" panose="02020603050405020304" pitchFamily="18" charset="0"/>
              </a:rPr>
              <a:t> </a:t>
            </a:r>
            <a:endParaRPr lang="en-IN" b="1"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21CC81EB-FB77-ED17-D8DA-42ADF63A3A57}"/>
              </a:ext>
            </a:extLst>
          </p:cNvPr>
          <p:cNvSpPr>
            <a:spLocks noGrp="1"/>
          </p:cNvSpPr>
          <p:nvPr>
            <p:ph idx="1"/>
          </p:nvPr>
        </p:nvSpPr>
        <p:spPr>
          <a:xfrm>
            <a:off x="907356" y="1283234"/>
            <a:ext cx="10515600" cy="4893729"/>
          </a:xfrm>
        </p:spPr>
        <p:txBody>
          <a:bodyPr>
            <a:normAutofit/>
          </a:bodyPr>
          <a:lstStyle/>
          <a:p>
            <a:pPr marL="0" indent="0">
              <a:buNone/>
            </a:pPr>
            <a:endParaRPr lang="en-US" dirty="0"/>
          </a:p>
          <a:p>
            <a:endParaRPr lang="en-IN" dirty="0"/>
          </a:p>
        </p:txBody>
      </p:sp>
      <p:sp>
        <p:nvSpPr>
          <p:cNvPr id="7" name="TextBox 6"/>
          <p:cNvSpPr txBox="1"/>
          <p:nvPr/>
        </p:nvSpPr>
        <p:spPr>
          <a:xfrm>
            <a:off x="706582" y="1122222"/>
            <a:ext cx="10647218" cy="5324535"/>
          </a:xfrm>
          <a:prstGeom prst="rect">
            <a:avLst/>
          </a:prstGeom>
          <a:noFill/>
        </p:spPr>
        <p:txBody>
          <a:bodyPr wrap="square" rtlCol="0">
            <a:spAutoFit/>
          </a:bodyPr>
          <a:lstStyle/>
          <a:p>
            <a:pPr algn="just" fontAlgn="base"/>
            <a:r>
              <a:rPr lang="en-US" sz="2400" b="1" dirty="0">
                <a:latin typeface="Times New Roman" panose="02020603050405020304" pitchFamily="18" charset="0"/>
                <a:cs typeface="Times New Roman" panose="02020603050405020304" pitchFamily="18" charset="0"/>
              </a:rPr>
              <a:t>Negative Skewness</a:t>
            </a:r>
          </a:p>
          <a:p>
            <a:pPr algn="just" fontAlgn="base"/>
            <a:r>
              <a:rPr lang="en-US" sz="2400" dirty="0">
                <a:latin typeface="Times New Roman" panose="02020603050405020304" pitchFamily="18" charset="0"/>
                <a:cs typeface="Times New Roman" panose="02020603050405020304" pitchFamily="18" charset="0"/>
              </a:rPr>
              <a:t>Negative Skewness means when the tail of the left side of the distribution is longer than the tail on the right side. The mean and median will be less than the mode.</a:t>
            </a:r>
          </a:p>
          <a:p>
            <a:pPr algn="just" fontAlgn="base"/>
            <a:r>
              <a:rPr lang="en-US" sz="2400" dirty="0">
                <a:latin typeface="Times New Roman" panose="02020603050405020304" pitchFamily="18" charset="0"/>
                <a:cs typeface="Times New Roman" panose="02020603050405020304" pitchFamily="18" charset="0"/>
              </a:rPr>
              <a:t>Condition for negative skewness is </a:t>
            </a:r>
            <a:r>
              <a:rPr lang="en-US" sz="2400" b="1" dirty="0">
                <a:latin typeface="Times New Roman" panose="02020603050405020304" pitchFamily="18" charset="0"/>
                <a:cs typeface="Times New Roman" panose="02020603050405020304" pitchFamily="18" charset="0"/>
              </a:rPr>
              <a:t>Mode &gt; Median &gt; Mean</a:t>
            </a:r>
            <a:endParaRPr lang="en-US" sz="2400" dirty="0">
              <a:latin typeface="Times New Roman" panose="02020603050405020304" pitchFamily="18" charset="0"/>
              <a:cs typeface="Times New Roman" panose="02020603050405020304" pitchFamily="18" charset="0"/>
            </a:endParaRPr>
          </a:p>
          <a:p>
            <a:pPr algn="just" fontAlgn="base"/>
            <a:r>
              <a:rPr lang="en-US" sz="2400" dirty="0">
                <a:latin typeface="Times New Roman" panose="02020603050405020304" pitchFamily="18" charset="0"/>
                <a:cs typeface="Times New Roman" panose="02020603050405020304" pitchFamily="18" charset="0"/>
              </a:rPr>
              <a:t>The curve shows negative skewness in the image below,</a:t>
            </a:r>
          </a:p>
          <a:p>
            <a:pPr marL="285750" lvl="0" indent="-285750" eaLnBrk="0" fontAlgn="base" hangingPunct="0">
              <a:spcBef>
                <a:spcPct val="0"/>
              </a:spcBef>
              <a:spcAft>
                <a:spcPct val="0"/>
              </a:spcAft>
              <a:buFont typeface="Arial" panose="020B0604020202020204" pitchFamily="34" charset="0"/>
              <a:buChar char="•"/>
            </a:pPr>
            <a:endParaRPr lang="en-US" sz="2400" dirty="0" smtClean="0">
              <a:latin typeface="Times New Roman" panose="02020603050405020304" pitchFamily="18" charset="0"/>
              <a:cs typeface="Times New Roman" panose="02020603050405020304" pitchFamily="18" charset="0"/>
            </a:endParaRPr>
          </a:p>
          <a:p>
            <a:pPr marL="285750" lvl="0" indent="-285750" eaLnBrk="0" fontAlgn="base" hangingPunct="0">
              <a:spcBef>
                <a:spcPct val="0"/>
              </a:spcBef>
              <a:spcAft>
                <a:spcPct val="0"/>
              </a:spcAft>
              <a:buFont typeface="Arial" panose="020B0604020202020204" pitchFamily="34" charset="0"/>
              <a:buChar char="•"/>
            </a:pPr>
            <a:endParaRPr lang="en-US" sz="2400" dirty="0" smtClean="0">
              <a:latin typeface="Times New Roman" panose="02020603050405020304" pitchFamily="18" charset="0"/>
              <a:cs typeface="Times New Roman" panose="02020603050405020304" pitchFamily="18" charset="0"/>
            </a:endParaRPr>
          </a:p>
          <a:p>
            <a:pPr marL="342900" indent="-342900" fontAlgn="base">
              <a:buFont typeface="Arial" panose="020B0604020202020204" pitchFamily="34" charset="0"/>
              <a:buChar char="•"/>
            </a:pPr>
            <a:endParaRPr lang="en-US" sz="2400" dirty="0" smtClean="0">
              <a:latin typeface="Times New Roman" panose="02020603050405020304" pitchFamily="18" charset="0"/>
              <a:cs typeface="Times New Roman" panose="02020603050405020304" pitchFamily="18" charset="0"/>
            </a:endParaRPr>
          </a:p>
          <a:p>
            <a:pPr marL="342900" indent="-342900" fontAlgn="base">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fontAlgn="base">
              <a:buFont typeface="Arial" panose="020B0604020202020204" pitchFamily="34" charset="0"/>
              <a:buChar char="•"/>
            </a:pPr>
            <a:endParaRPr lang="en-US" sz="2400" dirty="0" smtClean="0">
              <a:latin typeface="Times New Roman" panose="02020603050405020304" pitchFamily="18" charset="0"/>
              <a:cs typeface="Times New Roman" panose="02020603050405020304" pitchFamily="18" charset="0"/>
            </a:endParaRPr>
          </a:p>
          <a:p>
            <a:pPr marL="342900" indent="-342900" fontAlgn="base">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fontAlgn="base">
              <a:buFont typeface="Arial" panose="020B0604020202020204" pitchFamily="34" charset="0"/>
              <a:buChar char="•"/>
            </a:pPr>
            <a:endParaRPr lang="en-US" sz="2400" dirty="0" smtClean="0">
              <a:latin typeface="Times New Roman" panose="02020603050405020304" pitchFamily="18" charset="0"/>
              <a:cs typeface="Times New Roman" panose="02020603050405020304" pitchFamily="18" charset="0"/>
            </a:endParaRPr>
          </a:p>
          <a:p>
            <a:pPr marL="342900" indent="-342900" fontAlgn="base">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a:p>
            <a:pPr marL="342900" indent="-342900" fontAlgn="base">
              <a:buFont typeface="Arial" panose="020B0604020202020204" pitchFamily="34" charset="0"/>
              <a:buChar char="•"/>
            </a:pPr>
            <a:endParaRPr lang="en-US" altLang="en-US" sz="3200" b="1" dirty="0">
              <a:latin typeface="Times New Roman" panose="02020603050405020304" pitchFamily="18" charset="0"/>
              <a:cs typeface="Times New Roman" panose="02020603050405020304" pitchFamily="18" charset="0"/>
            </a:endParaRPr>
          </a:p>
        </p:txBody>
      </p:sp>
      <p:sp>
        <p:nvSpPr>
          <p:cNvPr id="9" name="Rectangle 4"/>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1165946" y="3309937"/>
            <a:ext cx="4124325" cy="2676525"/>
          </a:xfrm>
          <a:prstGeom prst="rect">
            <a:avLst/>
          </a:prstGeom>
        </p:spPr>
      </p:pic>
      <p:sp>
        <p:nvSpPr>
          <p:cNvPr id="8" name="TextBox 7"/>
          <p:cNvSpPr txBox="1"/>
          <p:nvPr/>
        </p:nvSpPr>
        <p:spPr>
          <a:xfrm>
            <a:off x="6276109" y="3449782"/>
            <a:ext cx="5278465" cy="2031325"/>
          </a:xfrm>
          <a:prstGeom prst="rect">
            <a:avLst/>
          </a:prstGeom>
          <a:noFill/>
        </p:spPr>
        <p:txBody>
          <a:bodyPr wrap="square" rtlCol="0">
            <a:spAutoFit/>
          </a:bodyPr>
          <a:lstStyle/>
          <a:p>
            <a:pPr algn="just"/>
            <a:r>
              <a:rPr lang="en-US" b="1" dirty="0">
                <a:solidFill>
                  <a:srgbClr val="FF0000"/>
                </a:solidFill>
                <a:latin typeface="Times New Roman" panose="02020603050405020304" pitchFamily="18" charset="0"/>
                <a:cs typeface="Times New Roman" panose="02020603050405020304" pitchFamily="18" charset="0"/>
              </a:rPr>
              <a:t>Let’s take an example of a match, during the match most of the players of a particular team scored runs above 50 and only a few of them scored below 10. In such a case, the data is generally represented with the help of a negatively skewed distribution. And this data is helpful to analyze the game’s performance.</a:t>
            </a:r>
            <a:endParaRPr lang="en-IN"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63137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AA3F6-204C-0E3B-B7E8-5ECA68A3217D}"/>
              </a:ext>
            </a:extLst>
          </p:cNvPr>
          <p:cNvSpPr>
            <a:spLocks noGrp="1"/>
          </p:cNvSpPr>
          <p:nvPr>
            <p:ph type="title"/>
          </p:nvPr>
        </p:nvSpPr>
        <p:spPr>
          <a:xfrm>
            <a:off x="907356" y="161366"/>
            <a:ext cx="10515600" cy="1314171"/>
          </a:xfrm>
        </p:spPr>
        <p:txBody>
          <a:bodyPr/>
          <a:lstStyle/>
          <a:p>
            <a:r>
              <a:rPr lang="en-US" b="1" dirty="0" smtClean="0">
                <a:latin typeface="Times New Roman" panose="02020603050405020304" pitchFamily="18" charset="0"/>
                <a:cs typeface="Times New Roman" panose="02020603050405020304" pitchFamily="18" charset="0"/>
              </a:rPr>
              <a:t>Skewness</a:t>
            </a:r>
            <a:r>
              <a:rPr lang="en-US" b="1" dirty="0">
                <a:latin typeface="Times New Roman" panose="02020603050405020304" pitchFamily="18" charset="0"/>
                <a:cs typeface="Times New Roman" panose="02020603050405020304" pitchFamily="18" charset="0"/>
              </a:rPr>
              <a:t> </a:t>
            </a:r>
            <a:endParaRPr lang="en-IN" b="1"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21CC81EB-FB77-ED17-D8DA-42ADF63A3A57}"/>
              </a:ext>
            </a:extLst>
          </p:cNvPr>
          <p:cNvSpPr>
            <a:spLocks noGrp="1"/>
          </p:cNvSpPr>
          <p:nvPr>
            <p:ph idx="1"/>
          </p:nvPr>
        </p:nvSpPr>
        <p:spPr>
          <a:xfrm>
            <a:off x="907356" y="1283234"/>
            <a:ext cx="10515600" cy="4893729"/>
          </a:xfrm>
        </p:spPr>
        <p:txBody>
          <a:bodyPr>
            <a:normAutofit/>
          </a:bodyPr>
          <a:lstStyle/>
          <a:p>
            <a:pPr marL="0" indent="0">
              <a:buNone/>
            </a:pPr>
            <a:endParaRPr lang="en-US" dirty="0"/>
          </a:p>
          <a:p>
            <a:endParaRPr lang="en-IN" dirty="0"/>
          </a:p>
        </p:txBody>
      </p:sp>
      <p:sp>
        <p:nvSpPr>
          <p:cNvPr id="7" name="TextBox 6"/>
          <p:cNvSpPr txBox="1"/>
          <p:nvPr/>
        </p:nvSpPr>
        <p:spPr>
          <a:xfrm>
            <a:off x="706582" y="1122222"/>
            <a:ext cx="10647218" cy="5693866"/>
          </a:xfrm>
          <a:prstGeom prst="rect">
            <a:avLst/>
          </a:prstGeom>
          <a:noFill/>
        </p:spPr>
        <p:txBody>
          <a:bodyPr wrap="square" rtlCol="0">
            <a:spAutoFit/>
          </a:bodyPr>
          <a:lstStyle/>
          <a:p>
            <a:pPr algn="just" fontAlgn="base"/>
            <a:r>
              <a:rPr lang="en-US" sz="2400" b="1" dirty="0">
                <a:latin typeface="Times New Roman" panose="02020603050405020304" pitchFamily="18" charset="0"/>
                <a:cs typeface="Times New Roman" panose="02020603050405020304" pitchFamily="18" charset="0"/>
              </a:rPr>
              <a:t>Zero Skewness</a:t>
            </a:r>
          </a:p>
          <a:p>
            <a:pPr algn="just" fontAlgn="base"/>
            <a:r>
              <a:rPr lang="en-US" sz="2400" dirty="0">
                <a:latin typeface="Times New Roman" panose="02020603050405020304" pitchFamily="18" charset="0"/>
                <a:cs typeface="Times New Roman" panose="02020603050405020304" pitchFamily="18" charset="0"/>
              </a:rPr>
              <a:t>It is also known as a “symmetric </a:t>
            </a:r>
            <a:r>
              <a:rPr lang="en-US" sz="2400" dirty="0" err="1">
                <a:latin typeface="Times New Roman" panose="02020603050405020304" pitchFamily="18" charset="0"/>
                <a:cs typeface="Times New Roman" panose="02020603050405020304" pitchFamily="18" charset="0"/>
              </a:rPr>
              <a:t>distribution”.It</a:t>
            </a:r>
            <a:r>
              <a:rPr lang="en-US" sz="2400" dirty="0">
                <a:latin typeface="Times New Roman" panose="02020603050405020304" pitchFamily="18" charset="0"/>
                <a:cs typeface="Times New Roman" panose="02020603050405020304" pitchFamily="18" charset="0"/>
              </a:rPr>
              <a:t> signifies that distribution of data is evenly distributed around the mean, with no long tails on either end of the distribution</a:t>
            </a:r>
          </a:p>
          <a:p>
            <a:pPr algn="just" fontAlgn="base"/>
            <a:r>
              <a:rPr lang="en-US" sz="2400" dirty="0">
                <a:latin typeface="Times New Roman" panose="02020603050405020304" pitchFamily="18" charset="0"/>
                <a:cs typeface="Times New Roman" panose="02020603050405020304" pitchFamily="18" charset="0"/>
              </a:rPr>
              <a:t>Condition for zero skewness is </a:t>
            </a:r>
            <a:r>
              <a:rPr lang="en-US" sz="2400" b="1" dirty="0">
                <a:latin typeface="Times New Roman" panose="02020603050405020304" pitchFamily="18" charset="0"/>
                <a:cs typeface="Times New Roman" panose="02020603050405020304" pitchFamily="18" charset="0"/>
              </a:rPr>
              <a:t>Mean = Mode = Median</a:t>
            </a:r>
            <a:endParaRPr lang="en-US" sz="2400" dirty="0">
              <a:latin typeface="Times New Roman" panose="02020603050405020304" pitchFamily="18" charset="0"/>
              <a:cs typeface="Times New Roman" panose="02020603050405020304" pitchFamily="18" charset="0"/>
            </a:endParaRPr>
          </a:p>
          <a:p>
            <a:pPr algn="just" fontAlgn="base"/>
            <a:r>
              <a:rPr lang="en-US" sz="2400" dirty="0">
                <a:latin typeface="Times New Roman" panose="02020603050405020304" pitchFamily="18" charset="0"/>
                <a:cs typeface="Times New Roman" panose="02020603050405020304" pitchFamily="18" charset="0"/>
              </a:rPr>
              <a:t>The curve for zero skews is shown in the image below,</a:t>
            </a:r>
          </a:p>
          <a:p>
            <a:pPr marL="285750" lvl="0" indent="-285750" eaLnBrk="0" fontAlgn="base" hangingPunct="0">
              <a:spcBef>
                <a:spcPct val="0"/>
              </a:spcBef>
              <a:spcAft>
                <a:spcPct val="0"/>
              </a:spcAft>
              <a:buFont typeface="Arial" panose="020B0604020202020204" pitchFamily="34" charset="0"/>
              <a:buChar char="•"/>
            </a:pPr>
            <a:endParaRPr lang="en-US" sz="2400" dirty="0" smtClean="0">
              <a:latin typeface="Times New Roman" panose="02020603050405020304" pitchFamily="18" charset="0"/>
              <a:cs typeface="Times New Roman" panose="02020603050405020304" pitchFamily="18" charset="0"/>
            </a:endParaRPr>
          </a:p>
          <a:p>
            <a:pPr marL="285750" lvl="0" indent="-285750" eaLnBrk="0" fontAlgn="base" hangingPunct="0">
              <a:spcBef>
                <a:spcPct val="0"/>
              </a:spcBef>
              <a:spcAft>
                <a:spcPct val="0"/>
              </a:spcAft>
              <a:buFont typeface="Arial" panose="020B0604020202020204" pitchFamily="34" charset="0"/>
              <a:buChar char="•"/>
            </a:pPr>
            <a:endParaRPr lang="en-US" sz="2400" dirty="0" smtClean="0">
              <a:latin typeface="Times New Roman" panose="02020603050405020304" pitchFamily="18" charset="0"/>
              <a:cs typeface="Times New Roman" panose="02020603050405020304" pitchFamily="18" charset="0"/>
            </a:endParaRPr>
          </a:p>
          <a:p>
            <a:pPr marL="342900" indent="-342900" fontAlgn="base">
              <a:buFont typeface="Arial" panose="020B0604020202020204" pitchFamily="34" charset="0"/>
              <a:buChar char="•"/>
            </a:pPr>
            <a:endParaRPr lang="en-US" sz="2400" dirty="0" smtClean="0">
              <a:latin typeface="Times New Roman" panose="02020603050405020304" pitchFamily="18" charset="0"/>
              <a:cs typeface="Times New Roman" panose="02020603050405020304" pitchFamily="18" charset="0"/>
            </a:endParaRPr>
          </a:p>
          <a:p>
            <a:pPr marL="342900" indent="-342900" fontAlgn="base">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fontAlgn="base">
              <a:buFont typeface="Arial" panose="020B0604020202020204" pitchFamily="34" charset="0"/>
              <a:buChar char="•"/>
            </a:pPr>
            <a:endParaRPr lang="en-US" sz="2400" dirty="0" smtClean="0">
              <a:latin typeface="Times New Roman" panose="02020603050405020304" pitchFamily="18" charset="0"/>
              <a:cs typeface="Times New Roman" panose="02020603050405020304" pitchFamily="18" charset="0"/>
            </a:endParaRPr>
          </a:p>
          <a:p>
            <a:pPr marL="342900" indent="-342900" fontAlgn="base">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fontAlgn="base">
              <a:buFont typeface="Arial" panose="020B0604020202020204" pitchFamily="34" charset="0"/>
              <a:buChar char="•"/>
            </a:pPr>
            <a:endParaRPr lang="en-US" sz="2400" dirty="0" smtClean="0">
              <a:latin typeface="Times New Roman" panose="02020603050405020304" pitchFamily="18" charset="0"/>
              <a:cs typeface="Times New Roman" panose="02020603050405020304" pitchFamily="18" charset="0"/>
            </a:endParaRPr>
          </a:p>
          <a:p>
            <a:pPr marL="342900" indent="-342900" fontAlgn="base">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a:p>
            <a:pPr marL="342900" indent="-342900" fontAlgn="base">
              <a:buFont typeface="Arial" panose="020B0604020202020204" pitchFamily="34" charset="0"/>
              <a:buChar char="•"/>
            </a:pPr>
            <a:endParaRPr lang="en-US" altLang="en-US" sz="3200" b="1" dirty="0">
              <a:latin typeface="Times New Roman" panose="02020603050405020304" pitchFamily="18" charset="0"/>
              <a:cs typeface="Times New Roman" panose="02020603050405020304" pitchFamily="18" charset="0"/>
            </a:endParaRPr>
          </a:p>
        </p:txBody>
      </p:sp>
      <p:sp>
        <p:nvSpPr>
          <p:cNvPr id="9" name="Rectangle 4"/>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3" name="Picture 2"/>
          <p:cNvPicPr>
            <a:picLocks noChangeAspect="1"/>
          </p:cNvPicPr>
          <p:nvPr/>
        </p:nvPicPr>
        <p:blipFill>
          <a:blip r:embed="rId2"/>
          <a:stretch>
            <a:fillRect/>
          </a:stretch>
        </p:blipFill>
        <p:spPr>
          <a:xfrm>
            <a:off x="4535632" y="3730098"/>
            <a:ext cx="3619500" cy="2609850"/>
          </a:xfrm>
          <a:prstGeom prst="rect">
            <a:avLst/>
          </a:prstGeom>
        </p:spPr>
      </p:pic>
    </p:spTree>
    <p:extLst>
      <p:ext uri="{BB962C8B-B14F-4D97-AF65-F5344CB8AC3E}">
        <p14:creationId xmlns:p14="http://schemas.microsoft.com/office/powerpoint/2010/main" val="23444073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AA3F6-204C-0E3B-B7E8-5ECA68A3217D}"/>
              </a:ext>
            </a:extLst>
          </p:cNvPr>
          <p:cNvSpPr>
            <a:spLocks noGrp="1"/>
          </p:cNvSpPr>
          <p:nvPr>
            <p:ph type="title"/>
          </p:nvPr>
        </p:nvSpPr>
        <p:spPr>
          <a:xfrm>
            <a:off x="907356" y="161366"/>
            <a:ext cx="10515600" cy="1314171"/>
          </a:xfrm>
        </p:spPr>
        <p:txBody>
          <a:bodyPr/>
          <a:lstStyle/>
          <a:p>
            <a:r>
              <a:rPr lang="en-US" b="1" dirty="0" smtClean="0">
                <a:latin typeface="Times New Roman" panose="02020603050405020304" pitchFamily="18" charset="0"/>
                <a:cs typeface="Times New Roman" panose="02020603050405020304" pitchFamily="18" charset="0"/>
              </a:rPr>
              <a:t>Skewness</a:t>
            </a:r>
            <a:r>
              <a:rPr lang="en-US" b="1" dirty="0">
                <a:latin typeface="Times New Roman" panose="02020603050405020304" pitchFamily="18" charset="0"/>
                <a:cs typeface="Times New Roman" panose="02020603050405020304" pitchFamily="18" charset="0"/>
              </a:rPr>
              <a:t> </a:t>
            </a:r>
            <a:endParaRPr lang="en-IN" b="1"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21CC81EB-FB77-ED17-D8DA-42ADF63A3A57}"/>
              </a:ext>
            </a:extLst>
          </p:cNvPr>
          <p:cNvSpPr>
            <a:spLocks noGrp="1"/>
          </p:cNvSpPr>
          <p:nvPr>
            <p:ph idx="1"/>
          </p:nvPr>
        </p:nvSpPr>
        <p:spPr>
          <a:xfrm>
            <a:off x="1032047" y="1283234"/>
            <a:ext cx="10515600" cy="4893729"/>
          </a:xfrm>
        </p:spPr>
        <p:txBody>
          <a:bodyPr>
            <a:normAutofit/>
          </a:bodyPr>
          <a:lstStyle/>
          <a:p>
            <a:pPr marL="0" indent="0">
              <a:buNone/>
            </a:pPr>
            <a:endParaRPr lang="en-US" dirty="0"/>
          </a:p>
          <a:p>
            <a:endParaRPr lang="en-IN" dirty="0"/>
          </a:p>
        </p:txBody>
      </p:sp>
      <p:sp>
        <p:nvSpPr>
          <p:cNvPr id="7" name="TextBox 6"/>
          <p:cNvSpPr txBox="1"/>
          <p:nvPr/>
        </p:nvSpPr>
        <p:spPr>
          <a:xfrm>
            <a:off x="775738" y="1122222"/>
            <a:ext cx="10647218" cy="1200329"/>
          </a:xfrm>
          <a:prstGeom prst="rect">
            <a:avLst/>
          </a:prstGeom>
          <a:noFill/>
        </p:spPr>
        <p:txBody>
          <a:bodyPr wrap="square" rtlCol="0">
            <a:spAutoFit/>
          </a:bodyPr>
          <a:lstStyle/>
          <a:p>
            <a:pPr lvl="0" eaLnBrk="0" fontAlgn="base" hangingPunct="0">
              <a:spcBef>
                <a:spcPct val="0"/>
              </a:spcBef>
              <a:spcAft>
                <a:spcPct val="0"/>
              </a:spcAft>
            </a:pPr>
            <a:r>
              <a:rPr lang="en-US" sz="2400" dirty="0">
                <a:latin typeface="Times New Roman" panose="02020603050405020304" pitchFamily="18" charset="0"/>
                <a:cs typeface="Times New Roman" panose="02020603050405020304" pitchFamily="18" charset="0"/>
              </a:rPr>
              <a:t>library(moments)</a:t>
            </a:r>
          </a:p>
          <a:p>
            <a:pPr lvl="0" eaLnBrk="0" fontAlgn="base" hangingPunct="0">
              <a:spcBef>
                <a:spcPct val="0"/>
              </a:spcBef>
              <a:spcAft>
                <a:spcPct val="0"/>
              </a:spcAft>
            </a:pPr>
            <a:r>
              <a:rPr lang="en-US" sz="2400" dirty="0">
                <a:latin typeface="Times New Roman" panose="02020603050405020304" pitchFamily="18" charset="0"/>
                <a:cs typeface="Times New Roman" panose="02020603050405020304" pitchFamily="18" charset="0"/>
              </a:rPr>
              <a:t>d&lt;-c(25,28,26,30,40,50,40)</a:t>
            </a:r>
          </a:p>
          <a:p>
            <a:pPr lvl="0" eaLnBrk="0" fontAlgn="base" hangingPunct="0">
              <a:spcBef>
                <a:spcPct val="0"/>
              </a:spcBef>
              <a:spcAft>
                <a:spcPct val="0"/>
              </a:spcAft>
            </a:pPr>
            <a:r>
              <a:rPr lang="en-US" sz="2400" dirty="0">
                <a:latin typeface="Times New Roman" panose="02020603050405020304" pitchFamily="18" charset="0"/>
                <a:cs typeface="Times New Roman" panose="02020603050405020304" pitchFamily="18" charset="0"/>
              </a:rPr>
              <a:t>skewness(d)   # 0.6121401</a:t>
            </a:r>
            <a:endParaRPr lang="en-US" altLang="en-US" sz="3200" b="1" dirty="0">
              <a:latin typeface="Times New Roman" panose="02020603050405020304" pitchFamily="18" charset="0"/>
              <a:cs typeface="Times New Roman" panose="02020603050405020304" pitchFamily="18" charset="0"/>
            </a:endParaRPr>
          </a:p>
        </p:txBody>
      </p:sp>
      <p:sp>
        <p:nvSpPr>
          <p:cNvPr id="9" name="Rectangle 4"/>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 name="TextBox 2"/>
          <p:cNvSpPr txBox="1"/>
          <p:nvPr/>
        </p:nvSpPr>
        <p:spPr>
          <a:xfrm>
            <a:off x="775737" y="2483563"/>
            <a:ext cx="7675535" cy="707886"/>
          </a:xfrm>
          <a:prstGeom prst="rect">
            <a:avLst/>
          </a:prstGeom>
          <a:noFill/>
        </p:spPr>
        <p:txBody>
          <a:bodyPr wrap="square" rtlCol="0">
            <a:spAutoFit/>
          </a:bodyPr>
          <a:lstStyle/>
          <a:p>
            <a:r>
              <a:rPr lang="en-US" sz="2000" b="1" i="1" dirty="0" smtClean="0">
                <a:solidFill>
                  <a:srgbClr val="FF0000"/>
                </a:solidFill>
              </a:rPr>
              <a:t>So skewness for these data is positive, indicates what???</a:t>
            </a:r>
          </a:p>
          <a:p>
            <a:r>
              <a:rPr lang="en-US" sz="2000" b="1" dirty="0" smtClean="0">
                <a:solidFill>
                  <a:srgbClr val="FF0000"/>
                </a:solidFill>
              </a:rPr>
              <a:t>this </a:t>
            </a:r>
            <a:r>
              <a:rPr lang="en-US" sz="2000" b="1" dirty="0">
                <a:solidFill>
                  <a:srgbClr val="FF0000"/>
                </a:solidFill>
              </a:rPr>
              <a:t>indicates that the distribution is </a:t>
            </a:r>
            <a:r>
              <a:rPr lang="en-US" sz="2000" b="1" dirty="0" smtClean="0">
                <a:solidFill>
                  <a:srgbClr val="FF0000"/>
                </a:solidFill>
              </a:rPr>
              <a:t>right-skewed</a:t>
            </a:r>
            <a:r>
              <a:rPr lang="en-US" sz="2000" b="1" dirty="0">
                <a:solidFill>
                  <a:srgbClr val="FF0000"/>
                </a:solidFill>
              </a:rPr>
              <a:t>.</a:t>
            </a:r>
            <a:endParaRPr lang="en-IN" sz="2000" b="1" dirty="0">
              <a:solidFill>
                <a:srgbClr val="FF0000"/>
              </a:solidFill>
            </a:endParaRPr>
          </a:p>
        </p:txBody>
      </p:sp>
      <p:sp>
        <p:nvSpPr>
          <p:cNvPr id="10" name="TextBox 9"/>
          <p:cNvSpPr txBox="1"/>
          <p:nvPr/>
        </p:nvSpPr>
        <p:spPr>
          <a:xfrm>
            <a:off x="900429" y="3244723"/>
            <a:ext cx="10647218" cy="1938992"/>
          </a:xfrm>
          <a:prstGeom prst="rect">
            <a:avLst/>
          </a:prstGeom>
          <a:noFill/>
        </p:spPr>
        <p:txBody>
          <a:bodyPr wrap="square" rtlCol="0">
            <a:spAutoFit/>
          </a:bodyPr>
          <a:lstStyle/>
          <a:p>
            <a:pPr lvl="0" eaLnBrk="0" fontAlgn="base" hangingPunct="0">
              <a:spcBef>
                <a:spcPct val="0"/>
              </a:spcBef>
              <a:spcAft>
                <a:spcPct val="0"/>
              </a:spcAft>
            </a:pPr>
            <a:r>
              <a:rPr lang="en-US" altLang="en-US" sz="2400" dirty="0" smtClean="0">
                <a:latin typeface="Times New Roman" panose="02020603050405020304" pitchFamily="18" charset="0"/>
                <a:cs typeface="Times New Roman" panose="02020603050405020304" pitchFamily="18" charset="0"/>
              </a:rPr>
              <a:t>library(moments</a:t>
            </a:r>
            <a:r>
              <a:rPr lang="en-US" altLang="en-US" sz="2400" dirty="0">
                <a:latin typeface="Times New Roman" panose="02020603050405020304" pitchFamily="18" charset="0"/>
                <a:cs typeface="Times New Roman" panose="02020603050405020304" pitchFamily="18" charset="0"/>
              </a:rPr>
              <a:t>)</a:t>
            </a:r>
          </a:p>
          <a:p>
            <a:pPr lvl="0" eaLnBrk="0" fontAlgn="base" hangingPunct="0">
              <a:spcBef>
                <a:spcPct val="0"/>
              </a:spcBef>
              <a:spcAft>
                <a:spcPct val="0"/>
              </a:spcAft>
            </a:pPr>
            <a:r>
              <a:rPr lang="en-US" altLang="en-US" sz="2400" dirty="0">
                <a:latin typeface="Times New Roman" panose="02020603050405020304" pitchFamily="18" charset="0"/>
                <a:cs typeface="Times New Roman" panose="02020603050405020304" pitchFamily="18" charset="0"/>
              </a:rPr>
              <a:t>d&lt;-c(2,4,6,6)</a:t>
            </a:r>
          </a:p>
          <a:p>
            <a:pPr lvl="0" eaLnBrk="0" fontAlgn="base" hangingPunct="0">
              <a:spcBef>
                <a:spcPct val="0"/>
              </a:spcBef>
              <a:spcAft>
                <a:spcPct val="0"/>
              </a:spcAft>
            </a:pPr>
            <a:r>
              <a:rPr lang="en-US" altLang="en-US" sz="2400" dirty="0">
                <a:latin typeface="Times New Roman" panose="02020603050405020304" pitchFamily="18" charset="0"/>
                <a:cs typeface="Times New Roman" panose="02020603050405020304" pitchFamily="18" charset="0"/>
              </a:rPr>
              <a:t>skewness(d)   #-0.4933822</a:t>
            </a:r>
          </a:p>
          <a:p>
            <a:pPr lvl="0" eaLnBrk="0" fontAlgn="base" hangingPunct="0">
              <a:spcBef>
                <a:spcPct val="0"/>
              </a:spcBef>
              <a:spcAft>
                <a:spcPct val="0"/>
              </a:spcAft>
            </a:pPr>
            <a:r>
              <a:rPr lang="en-US" altLang="en-US" sz="2400" dirty="0">
                <a:latin typeface="Times New Roman" panose="02020603050405020304" pitchFamily="18" charset="0"/>
                <a:cs typeface="Times New Roman" panose="02020603050405020304" pitchFamily="18" charset="0"/>
              </a:rPr>
              <a:t>mean(d)       #4.5</a:t>
            </a:r>
          </a:p>
          <a:p>
            <a:pPr lvl="0" eaLnBrk="0" fontAlgn="base" hangingPunct="0">
              <a:spcBef>
                <a:spcPct val="0"/>
              </a:spcBef>
              <a:spcAft>
                <a:spcPct val="0"/>
              </a:spcAft>
            </a:pPr>
            <a:r>
              <a:rPr lang="en-US" altLang="en-US" sz="2400" dirty="0">
                <a:latin typeface="Times New Roman" panose="02020603050405020304" pitchFamily="18" charset="0"/>
                <a:cs typeface="Times New Roman" panose="02020603050405020304" pitchFamily="18" charset="0"/>
              </a:rPr>
              <a:t>median(d)     #5</a:t>
            </a:r>
          </a:p>
        </p:txBody>
      </p:sp>
      <p:sp>
        <p:nvSpPr>
          <p:cNvPr id="11" name="TextBox 10"/>
          <p:cNvSpPr txBox="1"/>
          <p:nvPr/>
        </p:nvSpPr>
        <p:spPr>
          <a:xfrm>
            <a:off x="775737" y="5495673"/>
            <a:ext cx="8659207" cy="707886"/>
          </a:xfrm>
          <a:prstGeom prst="rect">
            <a:avLst/>
          </a:prstGeom>
          <a:noFill/>
        </p:spPr>
        <p:txBody>
          <a:bodyPr wrap="square" rtlCol="0">
            <a:spAutoFit/>
          </a:bodyPr>
          <a:lstStyle/>
          <a:p>
            <a:r>
              <a:rPr lang="en-US" sz="2000" b="1" i="1" dirty="0">
                <a:solidFill>
                  <a:srgbClr val="FF0000"/>
                </a:solidFill>
              </a:rPr>
              <a:t>So skewness for these data is </a:t>
            </a:r>
            <a:r>
              <a:rPr lang="en-US" sz="2000" b="1" i="1" dirty="0" err="1" smtClean="0">
                <a:solidFill>
                  <a:srgbClr val="FF0000"/>
                </a:solidFill>
              </a:rPr>
              <a:t>negative,indicates</a:t>
            </a:r>
            <a:r>
              <a:rPr lang="en-US" sz="2000" b="1" i="1" dirty="0" smtClean="0">
                <a:solidFill>
                  <a:srgbClr val="FF0000"/>
                </a:solidFill>
              </a:rPr>
              <a:t> what???</a:t>
            </a:r>
          </a:p>
          <a:p>
            <a:r>
              <a:rPr lang="en-US" sz="2000" b="1" dirty="0">
                <a:solidFill>
                  <a:srgbClr val="FF0000"/>
                </a:solidFill>
              </a:rPr>
              <a:t>this indicates that the distribution is left-skewed.</a:t>
            </a:r>
            <a:endParaRPr lang="en-IN" sz="2000" b="1" dirty="0">
              <a:solidFill>
                <a:srgbClr val="FF0000"/>
              </a:solidFill>
            </a:endParaRPr>
          </a:p>
        </p:txBody>
      </p:sp>
    </p:spTree>
    <p:extLst>
      <p:ext uri="{BB962C8B-B14F-4D97-AF65-F5344CB8AC3E}">
        <p14:creationId xmlns:p14="http://schemas.microsoft.com/office/powerpoint/2010/main" val="33363848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AA3F6-204C-0E3B-B7E8-5ECA68A3217D}"/>
              </a:ext>
            </a:extLst>
          </p:cNvPr>
          <p:cNvSpPr>
            <a:spLocks noGrp="1"/>
          </p:cNvSpPr>
          <p:nvPr>
            <p:ph type="title"/>
          </p:nvPr>
        </p:nvSpPr>
        <p:spPr>
          <a:xfrm>
            <a:off x="907356" y="161366"/>
            <a:ext cx="10515600" cy="1314171"/>
          </a:xfrm>
        </p:spPr>
        <p:txBody>
          <a:bodyPr/>
          <a:lstStyle/>
          <a:p>
            <a:r>
              <a:rPr lang="en-IN" b="1" dirty="0">
                <a:latin typeface="Times New Roman" panose="02020603050405020304" pitchFamily="18" charset="0"/>
                <a:cs typeface="Times New Roman" panose="02020603050405020304" pitchFamily="18" charset="0"/>
              </a:rPr>
              <a:t>Kurtosis</a:t>
            </a:r>
            <a:endParaRPr lang="en-IN" b="1"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21CC81EB-FB77-ED17-D8DA-42ADF63A3A57}"/>
              </a:ext>
            </a:extLst>
          </p:cNvPr>
          <p:cNvSpPr>
            <a:spLocks noGrp="1"/>
          </p:cNvSpPr>
          <p:nvPr>
            <p:ph idx="1"/>
          </p:nvPr>
        </p:nvSpPr>
        <p:spPr>
          <a:xfrm>
            <a:off x="1032047" y="1283234"/>
            <a:ext cx="10515600" cy="4893729"/>
          </a:xfrm>
        </p:spPr>
        <p:txBody>
          <a:bodyPr>
            <a:normAutofit/>
          </a:bodyPr>
          <a:lstStyle/>
          <a:p>
            <a:pPr marL="0" indent="0">
              <a:buNone/>
            </a:pPr>
            <a:endParaRPr lang="en-US" dirty="0"/>
          </a:p>
          <a:p>
            <a:endParaRPr lang="en-IN" dirty="0"/>
          </a:p>
        </p:txBody>
      </p:sp>
      <p:sp>
        <p:nvSpPr>
          <p:cNvPr id="7" name="TextBox 6"/>
          <p:cNvSpPr txBox="1"/>
          <p:nvPr/>
        </p:nvSpPr>
        <p:spPr>
          <a:xfrm>
            <a:off x="775738" y="1122222"/>
            <a:ext cx="10647218" cy="1569660"/>
          </a:xfrm>
          <a:prstGeom prst="rect">
            <a:avLst/>
          </a:prstGeom>
          <a:noFill/>
        </p:spPr>
        <p:txBody>
          <a:bodyPr wrap="square" rtlCol="0">
            <a:spAutoFit/>
          </a:bodyPr>
          <a:lstStyle/>
          <a:p>
            <a:pPr marL="285750" lvl="0" indent="-285750" algn="just" eaLnBrk="0" fontAlgn="base" hangingPunct="0">
              <a:spcBef>
                <a:spcPct val="0"/>
              </a:spcBef>
              <a:spcAft>
                <a:spcPct val="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statistical measure known as kurtosis measures the </a:t>
            </a:r>
            <a:r>
              <a:rPr lang="en-US" sz="2400" dirty="0" err="1">
                <a:latin typeface="Times New Roman" panose="02020603050405020304" pitchFamily="18" charset="0"/>
                <a:cs typeface="Times New Roman" panose="02020603050405020304" pitchFamily="18" charset="0"/>
              </a:rPr>
              <a:t>peakedness</a:t>
            </a:r>
            <a:r>
              <a:rPr lang="en-US" sz="2400" dirty="0">
                <a:latin typeface="Times New Roman" panose="02020603050405020304" pitchFamily="18" charset="0"/>
                <a:cs typeface="Times New Roman" panose="02020603050405020304" pitchFamily="18" charset="0"/>
              </a:rPr>
              <a:t>, flatness, and weight of the tails of data distributions. </a:t>
            </a:r>
            <a:endParaRPr lang="en-US" sz="2400" dirty="0" smtClean="0">
              <a:latin typeface="Times New Roman" panose="02020603050405020304" pitchFamily="18" charset="0"/>
              <a:cs typeface="Times New Roman" panose="02020603050405020304" pitchFamily="18" charset="0"/>
            </a:endParaRPr>
          </a:p>
          <a:p>
            <a:pPr marL="285750" lvl="0" indent="-285750" algn="just" eaLnBrk="0" fontAlgn="base" hangingPunct="0">
              <a:spcBef>
                <a:spcPct val="0"/>
              </a:spcBef>
              <a:spcAft>
                <a:spcPct val="0"/>
              </a:spcAf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In </a:t>
            </a:r>
            <a:r>
              <a:rPr lang="en-US" sz="2400" dirty="0">
                <a:latin typeface="Times New Roman" panose="02020603050405020304" pitchFamily="18" charset="0"/>
                <a:cs typeface="Times New Roman" panose="02020603050405020304" pitchFamily="18" charset="0"/>
              </a:rPr>
              <a:t>a number of disciplines, including finance, economics, social sciences, and data analysis, an understanding of kurtosis is crucial.</a:t>
            </a:r>
            <a:endParaRPr lang="en-US" altLang="en-US" sz="4000" b="1" dirty="0">
              <a:latin typeface="Times New Roman" panose="02020603050405020304" pitchFamily="18" charset="0"/>
              <a:cs typeface="Times New Roman" panose="02020603050405020304" pitchFamily="18" charset="0"/>
            </a:endParaRPr>
          </a:p>
        </p:txBody>
      </p:sp>
      <p:sp>
        <p:nvSpPr>
          <p:cNvPr id="9" name="Rectangle 4"/>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4" name="Picture 3"/>
          <p:cNvPicPr>
            <a:picLocks noChangeAspect="1"/>
          </p:cNvPicPr>
          <p:nvPr/>
        </p:nvPicPr>
        <p:blipFill>
          <a:blip r:embed="rId2"/>
          <a:stretch>
            <a:fillRect/>
          </a:stretch>
        </p:blipFill>
        <p:spPr>
          <a:xfrm>
            <a:off x="3202997" y="3210211"/>
            <a:ext cx="3987511" cy="1971389"/>
          </a:xfrm>
          <a:prstGeom prst="rect">
            <a:avLst/>
          </a:prstGeom>
        </p:spPr>
      </p:pic>
      <p:sp>
        <p:nvSpPr>
          <p:cNvPr id="8" name="AutoShape 3" descr="i^\text{th}  "/>
          <p:cNvSpPr>
            <a:spLocks noChangeAspect="1" noChangeArrowheads="1"/>
          </p:cNvSpPr>
          <p:nvPr/>
        </p:nvSpPr>
        <p:spPr bwMode="auto">
          <a:xfrm>
            <a:off x="1771650" y="-296863"/>
            <a:ext cx="266700" cy="2190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TextBox 11"/>
          <p:cNvSpPr txBox="1"/>
          <p:nvPr/>
        </p:nvSpPr>
        <p:spPr>
          <a:xfrm>
            <a:off x="2093769" y="5181600"/>
            <a:ext cx="7604414" cy="1015663"/>
          </a:xfrm>
          <a:prstGeom prst="rect">
            <a:avLst/>
          </a:prstGeom>
          <a:noFill/>
        </p:spPr>
        <p:txBody>
          <a:bodyPr wrap="square" rtlCol="0">
            <a:spAutoFit/>
          </a:bodyPr>
          <a:lstStyle/>
          <a:p>
            <a:r>
              <a:rPr lang="en-US" sz="2000" b="1" dirty="0" smtClean="0">
                <a:latin typeface="Times New Roman" panose="02020603050405020304" pitchFamily="18" charset="0"/>
                <a:cs typeface="Times New Roman" panose="02020603050405020304" pitchFamily="18" charset="0"/>
              </a:rPr>
              <a:t>Where, x</a:t>
            </a:r>
            <a:r>
              <a:rPr lang="en-US" sz="2000" b="1" baseline="-25000" dirty="0" smtClean="0">
                <a:latin typeface="Times New Roman" panose="02020603050405020304" pitchFamily="18" charset="0"/>
                <a:cs typeface="Times New Roman" panose="02020603050405020304" pitchFamily="18" charset="0"/>
              </a:rPr>
              <a:t>i</a:t>
            </a:r>
            <a:r>
              <a:rPr lang="en-US" sz="2000" b="1" dirty="0" smtClean="0">
                <a:latin typeface="Times New Roman" panose="02020603050405020304" pitchFamily="18" charset="0"/>
                <a:cs typeface="Times New Roman" panose="02020603050405020304" pitchFamily="18" charset="0"/>
              </a:rPr>
              <a:t> -&gt; </a:t>
            </a:r>
            <a:r>
              <a:rPr lang="en-US" sz="2000" b="1" dirty="0" err="1" smtClean="0">
                <a:latin typeface="Times New Roman" panose="02020603050405020304" pitchFamily="18" charset="0"/>
                <a:cs typeface="Times New Roman" panose="02020603050405020304" pitchFamily="18" charset="0"/>
              </a:rPr>
              <a:t>i</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th</a:t>
            </a:r>
            <a:r>
              <a:rPr lang="en-US" sz="2000" b="1" dirty="0" smtClean="0">
                <a:latin typeface="Times New Roman" panose="02020603050405020304" pitchFamily="18" charset="0"/>
                <a:cs typeface="Times New Roman" panose="02020603050405020304" pitchFamily="18" charset="0"/>
              </a:rPr>
              <a:t> value in the data vector</a:t>
            </a:r>
          </a:p>
          <a:p>
            <a:r>
              <a:rPr lang="en-US" sz="2000" b="1" dirty="0" smtClean="0">
                <a:latin typeface="Times New Roman" panose="02020603050405020304" pitchFamily="18" charset="0"/>
                <a:cs typeface="Times New Roman" panose="02020603050405020304" pitchFamily="18" charset="0"/>
              </a:rPr>
              <a:t>x -&gt; mean value of the data vector</a:t>
            </a:r>
          </a:p>
          <a:p>
            <a:r>
              <a:rPr lang="en-US" sz="2000" b="1" dirty="0">
                <a:latin typeface="Times New Roman" panose="02020603050405020304" pitchFamily="18" charset="0"/>
                <a:cs typeface="Times New Roman" panose="02020603050405020304" pitchFamily="18" charset="0"/>
              </a:rPr>
              <a:t>n</a:t>
            </a:r>
            <a:r>
              <a:rPr lang="en-US" sz="2000" b="1" dirty="0" smtClean="0">
                <a:latin typeface="Times New Roman" panose="02020603050405020304" pitchFamily="18" charset="0"/>
                <a:cs typeface="Times New Roman" panose="02020603050405020304" pitchFamily="18" charset="0"/>
              </a:rPr>
              <a:t>-&gt; number of observations</a:t>
            </a:r>
            <a:endParaRPr lang="en-IN" sz="2000" b="1" dirty="0">
              <a:latin typeface="Times New Roman" panose="02020603050405020304" pitchFamily="18" charset="0"/>
              <a:cs typeface="Times New Roman" panose="02020603050405020304" pitchFamily="18" charset="0"/>
            </a:endParaRPr>
          </a:p>
        </p:txBody>
      </p:sp>
      <p:cxnSp>
        <p:nvCxnSpPr>
          <p:cNvPr id="14" name="Straight Connector 13"/>
          <p:cNvCxnSpPr/>
          <p:nvPr/>
        </p:nvCxnSpPr>
        <p:spPr>
          <a:xfrm>
            <a:off x="2093769" y="5569527"/>
            <a:ext cx="235527"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8408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AA3F6-204C-0E3B-B7E8-5ECA68A3217D}"/>
              </a:ext>
            </a:extLst>
          </p:cNvPr>
          <p:cNvSpPr>
            <a:spLocks noGrp="1"/>
          </p:cNvSpPr>
          <p:nvPr>
            <p:ph type="title"/>
          </p:nvPr>
        </p:nvSpPr>
        <p:spPr/>
        <p:txBody>
          <a:bodyPr/>
          <a:lstStyle/>
          <a:p>
            <a:r>
              <a:rPr lang="en-IN" b="1" dirty="0"/>
              <a:t>Descriptive Statistics - Introduction</a:t>
            </a:r>
          </a:p>
        </p:txBody>
      </p:sp>
      <p:sp>
        <p:nvSpPr>
          <p:cNvPr id="3" name="Content Placeholder 2">
            <a:extLst>
              <a:ext uri="{FF2B5EF4-FFF2-40B4-BE49-F238E27FC236}">
                <a16:creationId xmlns:a16="http://schemas.microsoft.com/office/drawing/2014/main" id="{6456509A-84DF-82FE-5D9F-1A31D08A9B32}"/>
              </a:ext>
            </a:extLst>
          </p:cNvPr>
          <p:cNvSpPr>
            <a:spLocks noGrp="1"/>
          </p:cNvSpPr>
          <p:nvPr>
            <p:ph idx="1"/>
          </p:nvPr>
        </p:nvSpPr>
        <p:spPr/>
        <p:txBody>
          <a:bodyPr>
            <a:normAutofit/>
          </a:bodyPr>
          <a:lstStyle/>
          <a:p>
            <a:pPr algn="just"/>
            <a:r>
              <a:rPr lang="en-US" b="0" i="0" dirty="0">
                <a:solidFill>
                  <a:srgbClr val="333333"/>
                </a:solidFill>
                <a:effectLst/>
                <a:highlight>
                  <a:srgbClr val="FFFFFF"/>
                </a:highlight>
                <a:latin typeface="Times New Roman" panose="02020603050405020304" pitchFamily="18" charset="0"/>
                <a:cs typeface="Times New Roman" panose="02020603050405020304" pitchFamily="18" charset="0"/>
              </a:rPr>
              <a:t>There exists many measures to summarize a dataset. They are divided into two types:</a:t>
            </a:r>
          </a:p>
          <a:p>
            <a:pPr algn="just">
              <a:buFont typeface="+mj-lt"/>
              <a:buAutoNum type="arabicPeriod"/>
            </a:pPr>
            <a:r>
              <a:rPr lang="en-US" b="0" i="0" dirty="0">
                <a:solidFill>
                  <a:srgbClr val="333333"/>
                </a:solidFill>
                <a:effectLst/>
                <a:highlight>
                  <a:srgbClr val="FFFFFF"/>
                </a:highlight>
                <a:latin typeface="Times New Roman" panose="02020603050405020304" pitchFamily="18" charset="0"/>
                <a:cs typeface="Times New Roman" panose="02020603050405020304" pitchFamily="18" charset="0"/>
              </a:rPr>
              <a:t>location measures and</a:t>
            </a:r>
          </a:p>
          <a:p>
            <a:pPr algn="just">
              <a:buFont typeface="+mj-lt"/>
              <a:buAutoNum type="arabicPeriod"/>
            </a:pPr>
            <a:r>
              <a:rPr lang="en-US" b="0" i="0" dirty="0">
                <a:solidFill>
                  <a:srgbClr val="333333"/>
                </a:solidFill>
                <a:effectLst/>
                <a:highlight>
                  <a:srgbClr val="FFFFFF"/>
                </a:highlight>
                <a:latin typeface="Times New Roman" panose="02020603050405020304" pitchFamily="18" charset="0"/>
                <a:cs typeface="Times New Roman" panose="02020603050405020304" pitchFamily="18" charset="0"/>
              </a:rPr>
              <a:t>dispersion measures</a:t>
            </a:r>
          </a:p>
          <a:p>
            <a:pPr algn="just"/>
            <a:r>
              <a:rPr lang="en-US" b="0" i="0" dirty="0">
                <a:solidFill>
                  <a:srgbClr val="333333"/>
                </a:solidFill>
                <a:effectLst/>
                <a:highlight>
                  <a:srgbClr val="FFFFFF"/>
                </a:highlight>
                <a:latin typeface="Times New Roman" panose="02020603050405020304" pitchFamily="18" charset="0"/>
                <a:cs typeface="Times New Roman" panose="02020603050405020304" pitchFamily="18" charset="0"/>
              </a:rPr>
              <a:t>Location measures give an understanding about the central tendency of the data</a:t>
            </a:r>
            <a:endParaRPr lang="en-US" dirty="0">
              <a:solidFill>
                <a:srgbClr val="333333"/>
              </a:solidFill>
              <a:highlight>
                <a:srgbClr val="FFFFFF"/>
              </a:highlight>
              <a:latin typeface="Times New Roman" panose="02020603050405020304" pitchFamily="18" charset="0"/>
              <a:cs typeface="Times New Roman" panose="02020603050405020304" pitchFamily="18" charset="0"/>
            </a:endParaRPr>
          </a:p>
          <a:p>
            <a:pPr algn="just"/>
            <a:r>
              <a:rPr lang="en-US" dirty="0">
                <a:solidFill>
                  <a:srgbClr val="333333"/>
                </a:solidFill>
                <a:highlight>
                  <a:srgbClr val="FFFFFF"/>
                </a:highlight>
                <a:latin typeface="Times New Roman" panose="02020603050405020304" pitchFamily="18" charset="0"/>
                <a:cs typeface="Times New Roman" panose="02020603050405020304" pitchFamily="18" charset="0"/>
              </a:rPr>
              <a:t>D</a:t>
            </a:r>
            <a:r>
              <a:rPr lang="en-US" b="0" i="0" dirty="0">
                <a:solidFill>
                  <a:srgbClr val="333333"/>
                </a:solidFill>
                <a:effectLst/>
                <a:highlight>
                  <a:srgbClr val="FFFFFF"/>
                </a:highlight>
                <a:latin typeface="Times New Roman" panose="02020603050405020304" pitchFamily="18" charset="0"/>
                <a:cs typeface="Times New Roman" panose="02020603050405020304" pitchFamily="18" charset="0"/>
              </a:rPr>
              <a:t>ispersion measures give an understanding about the spread of the data – measure of variability. </a:t>
            </a:r>
          </a:p>
          <a:p>
            <a:endParaRPr lang="en-IN" dirty="0"/>
          </a:p>
        </p:txBody>
      </p:sp>
    </p:spTree>
    <p:extLst>
      <p:ext uri="{BB962C8B-B14F-4D97-AF65-F5344CB8AC3E}">
        <p14:creationId xmlns:p14="http://schemas.microsoft.com/office/powerpoint/2010/main" val="30025898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AA3F6-204C-0E3B-B7E8-5ECA68A3217D}"/>
              </a:ext>
            </a:extLst>
          </p:cNvPr>
          <p:cNvSpPr>
            <a:spLocks noGrp="1"/>
          </p:cNvSpPr>
          <p:nvPr>
            <p:ph type="title"/>
          </p:nvPr>
        </p:nvSpPr>
        <p:spPr>
          <a:xfrm>
            <a:off x="907356" y="161366"/>
            <a:ext cx="10515600" cy="1314171"/>
          </a:xfrm>
        </p:spPr>
        <p:txBody>
          <a:bodyPr/>
          <a:lstStyle/>
          <a:p>
            <a:r>
              <a:rPr lang="en-IN" b="1" dirty="0">
                <a:latin typeface="Times New Roman" panose="02020603050405020304" pitchFamily="18" charset="0"/>
                <a:cs typeface="Times New Roman" panose="02020603050405020304" pitchFamily="18" charset="0"/>
              </a:rPr>
              <a:t>Kurtosis</a:t>
            </a:r>
            <a:endParaRPr lang="en-IN" b="1"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21CC81EB-FB77-ED17-D8DA-42ADF63A3A57}"/>
              </a:ext>
            </a:extLst>
          </p:cNvPr>
          <p:cNvSpPr>
            <a:spLocks noGrp="1"/>
          </p:cNvSpPr>
          <p:nvPr>
            <p:ph idx="1"/>
          </p:nvPr>
        </p:nvSpPr>
        <p:spPr>
          <a:xfrm>
            <a:off x="1032047" y="1283234"/>
            <a:ext cx="10515600" cy="4893729"/>
          </a:xfrm>
        </p:spPr>
        <p:txBody>
          <a:bodyPr>
            <a:normAutofit/>
          </a:bodyPr>
          <a:lstStyle/>
          <a:p>
            <a:pPr marL="0" indent="0">
              <a:buNone/>
            </a:pPr>
            <a:endParaRPr lang="en-US" dirty="0"/>
          </a:p>
          <a:p>
            <a:endParaRPr lang="en-IN" dirty="0"/>
          </a:p>
        </p:txBody>
      </p:sp>
      <p:sp>
        <p:nvSpPr>
          <p:cNvPr id="7" name="TextBox 6"/>
          <p:cNvSpPr txBox="1"/>
          <p:nvPr/>
        </p:nvSpPr>
        <p:spPr>
          <a:xfrm>
            <a:off x="775738" y="1122222"/>
            <a:ext cx="10647218" cy="3046988"/>
          </a:xfrm>
          <a:prstGeom prst="rect">
            <a:avLst/>
          </a:prstGeom>
          <a:noFill/>
        </p:spPr>
        <p:txBody>
          <a:bodyPr wrap="square" rtlCol="0">
            <a:spAutoFit/>
          </a:bodyPr>
          <a:lstStyle/>
          <a:p>
            <a:pPr marL="285750" indent="-285750" fontAlgn="base">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Kurtosis </a:t>
            </a:r>
            <a:r>
              <a:rPr lang="en-US" sz="2400" dirty="0">
                <a:latin typeface="Times New Roman" panose="02020603050405020304" pitchFamily="18" charset="0"/>
                <a:cs typeface="Times New Roman" panose="02020603050405020304" pitchFamily="18" charset="0"/>
              </a:rPr>
              <a:t>is a measure of whether or not a distribution is heavy-tailed or light-tailed relative to a </a:t>
            </a:r>
            <a:r>
              <a:rPr lang="en-US" sz="2400" dirty="0">
                <a:latin typeface="Times New Roman" panose="02020603050405020304" pitchFamily="18" charset="0"/>
                <a:cs typeface="Times New Roman" panose="02020603050405020304" pitchFamily="18" charset="0"/>
                <a:hlinkClick r:id="rId2"/>
              </a:rPr>
              <a:t>normal distribution</a:t>
            </a:r>
            <a:r>
              <a:rPr lang="en-US" sz="2400" dirty="0">
                <a:latin typeface="Times New Roman" panose="02020603050405020304" pitchFamily="18" charset="0"/>
                <a:cs typeface="Times New Roman" panose="02020603050405020304" pitchFamily="18" charset="0"/>
              </a:rPr>
              <a:t>.</a:t>
            </a:r>
          </a:p>
          <a:p>
            <a:pPr marL="742950" lvl="1" indent="-285750" algn="just" fontAlgn="base">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The kurtosis of a normal distribution is 3.</a:t>
            </a:r>
          </a:p>
          <a:p>
            <a:pPr marL="742950" lvl="1" indent="-285750" algn="just" fontAlgn="base">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If a given distribution has a kurtosis less than 3, it is said to be </a:t>
            </a:r>
            <a:r>
              <a:rPr lang="en-US" sz="2400" i="1" dirty="0" err="1">
                <a:solidFill>
                  <a:srgbClr val="FF0000"/>
                </a:solidFill>
                <a:latin typeface="Times New Roman" panose="02020603050405020304" pitchFamily="18" charset="0"/>
                <a:cs typeface="Times New Roman" panose="02020603050405020304" pitchFamily="18" charset="0"/>
              </a:rPr>
              <a:t>playkurtic</a:t>
            </a:r>
            <a:r>
              <a:rPr lang="en-US" sz="2400" dirty="0">
                <a:latin typeface="Times New Roman" panose="02020603050405020304" pitchFamily="18" charset="0"/>
                <a:cs typeface="Times New Roman" panose="02020603050405020304" pitchFamily="18" charset="0"/>
              </a:rPr>
              <a:t>, which means it tends to produce fewer and less extreme outliers than the normal distribution.</a:t>
            </a:r>
          </a:p>
          <a:p>
            <a:pPr marL="742950" lvl="1" indent="-285750" algn="just" fontAlgn="base">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If a given distribution has a kurtosis greater than 3, it is said to be </a:t>
            </a:r>
            <a:r>
              <a:rPr lang="en-US" sz="2400" i="1" dirty="0">
                <a:solidFill>
                  <a:srgbClr val="FF0000"/>
                </a:solidFill>
                <a:latin typeface="Times New Roman" panose="02020603050405020304" pitchFamily="18" charset="0"/>
                <a:cs typeface="Times New Roman" panose="02020603050405020304" pitchFamily="18" charset="0"/>
              </a:rPr>
              <a:t>leptokurtic</a:t>
            </a:r>
            <a:r>
              <a:rPr lang="en-US" sz="2400" dirty="0">
                <a:solidFill>
                  <a:srgbClr val="FF0000"/>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which means it tends to produce more outliers than the normal distribution.</a:t>
            </a:r>
          </a:p>
        </p:txBody>
      </p:sp>
      <p:sp>
        <p:nvSpPr>
          <p:cNvPr id="9" name="Rectangle 4"/>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AutoShape 3" descr="i^\text{th}  "/>
          <p:cNvSpPr>
            <a:spLocks noChangeAspect="1" noChangeArrowheads="1"/>
          </p:cNvSpPr>
          <p:nvPr/>
        </p:nvSpPr>
        <p:spPr bwMode="auto">
          <a:xfrm>
            <a:off x="1771650" y="-296863"/>
            <a:ext cx="266700" cy="2190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cxnSp>
        <p:nvCxnSpPr>
          <p:cNvPr id="14" name="Straight Connector 13"/>
          <p:cNvCxnSpPr/>
          <p:nvPr/>
        </p:nvCxnSpPr>
        <p:spPr>
          <a:xfrm>
            <a:off x="2093769" y="5569527"/>
            <a:ext cx="235527"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5027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AA3F6-204C-0E3B-B7E8-5ECA68A3217D}"/>
              </a:ext>
            </a:extLst>
          </p:cNvPr>
          <p:cNvSpPr>
            <a:spLocks noGrp="1"/>
          </p:cNvSpPr>
          <p:nvPr>
            <p:ph type="title"/>
          </p:nvPr>
        </p:nvSpPr>
        <p:spPr>
          <a:xfrm>
            <a:off x="907356" y="161366"/>
            <a:ext cx="10515600" cy="1314171"/>
          </a:xfrm>
        </p:spPr>
        <p:txBody>
          <a:bodyPr/>
          <a:lstStyle/>
          <a:p>
            <a:r>
              <a:rPr lang="en-IN" b="1" dirty="0">
                <a:latin typeface="Times New Roman" panose="02020603050405020304" pitchFamily="18" charset="0"/>
                <a:cs typeface="Times New Roman" panose="02020603050405020304" pitchFamily="18" charset="0"/>
              </a:rPr>
              <a:t>Kurtosis</a:t>
            </a:r>
            <a:endParaRPr lang="en-IN" b="1"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21CC81EB-FB77-ED17-D8DA-42ADF63A3A57}"/>
              </a:ext>
            </a:extLst>
          </p:cNvPr>
          <p:cNvSpPr>
            <a:spLocks noGrp="1"/>
          </p:cNvSpPr>
          <p:nvPr>
            <p:ph idx="1"/>
          </p:nvPr>
        </p:nvSpPr>
        <p:spPr>
          <a:xfrm>
            <a:off x="1032047" y="1283234"/>
            <a:ext cx="10515600" cy="4893729"/>
          </a:xfrm>
        </p:spPr>
        <p:txBody>
          <a:bodyPr>
            <a:normAutofit/>
          </a:bodyPr>
          <a:lstStyle/>
          <a:p>
            <a:pPr marL="0" indent="0">
              <a:buNone/>
            </a:pPr>
            <a:endParaRPr lang="en-US" dirty="0"/>
          </a:p>
          <a:p>
            <a:endParaRPr lang="en-IN" dirty="0"/>
          </a:p>
        </p:txBody>
      </p:sp>
      <p:sp>
        <p:nvSpPr>
          <p:cNvPr id="7" name="TextBox 6"/>
          <p:cNvSpPr txBox="1"/>
          <p:nvPr/>
        </p:nvSpPr>
        <p:spPr>
          <a:xfrm>
            <a:off x="775738" y="1122222"/>
            <a:ext cx="8797753" cy="3416320"/>
          </a:xfrm>
          <a:prstGeom prst="rect">
            <a:avLst/>
          </a:prstGeom>
          <a:noFill/>
        </p:spPr>
        <p:txBody>
          <a:bodyPr wrap="square" rtlCol="0">
            <a:spAutoFit/>
          </a:bodyPr>
          <a:lstStyle/>
          <a:p>
            <a:pPr fontAlgn="base"/>
            <a:r>
              <a:rPr lang="en-US" sz="2400" dirty="0">
                <a:latin typeface="Times New Roman" panose="02020603050405020304" pitchFamily="18" charset="0"/>
                <a:cs typeface="Times New Roman" panose="02020603050405020304" pitchFamily="18" charset="0"/>
              </a:rPr>
              <a:t>library(moments)</a:t>
            </a:r>
          </a:p>
          <a:p>
            <a:pPr fontAlgn="base"/>
            <a:r>
              <a:rPr lang="en-US" sz="2400" dirty="0">
                <a:latin typeface="Times New Roman" panose="02020603050405020304" pitchFamily="18" charset="0"/>
                <a:cs typeface="Times New Roman" panose="02020603050405020304" pitchFamily="18" charset="0"/>
              </a:rPr>
              <a:t>data = c(88, 95, 92, 97, 96, 97, 94, 86, 91, 95, 97, 88, 85, 76, 68)</a:t>
            </a:r>
          </a:p>
          <a:p>
            <a:pPr fontAlgn="base"/>
            <a:r>
              <a:rPr lang="en-US" sz="2400" dirty="0">
                <a:latin typeface="Times New Roman" panose="02020603050405020304" pitchFamily="18" charset="0"/>
                <a:cs typeface="Times New Roman" panose="02020603050405020304" pitchFamily="18" charset="0"/>
              </a:rPr>
              <a:t>kurtosis(data) </a:t>
            </a:r>
            <a:r>
              <a:rPr lang="en-US" sz="2400"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#4.177865</a:t>
            </a:r>
          </a:p>
          <a:p>
            <a:pPr fontAlgn="base"/>
            <a:r>
              <a:rPr lang="en-US" sz="2400" dirty="0" err="1" smtClean="0">
                <a:latin typeface="Times New Roman" panose="02020603050405020304" pitchFamily="18" charset="0"/>
                <a:cs typeface="Times New Roman" panose="02020603050405020304" pitchFamily="18" charset="0"/>
              </a:rPr>
              <a:t>hist</a:t>
            </a:r>
            <a:r>
              <a:rPr lang="en-US" sz="2400" dirty="0" smtClean="0">
                <a:latin typeface="Times New Roman" panose="02020603050405020304" pitchFamily="18" charset="0"/>
                <a:cs typeface="Times New Roman" panose="02020603050405020304" pitchFamily="18" charset="0"/>
              </a:rPr>
              <a:t>(data)</a:t>
            </a:r>
          </a:p>
          <a:p>
            <a:pPr fontAlgn="base"/>
            <a:endParaRPr lang="en-US" sz="2400" dirty="0">
              <a:latin typeface="Times New Roman" panose="02020603050405020304" pitchFamily="18" charset="0"/>
              <a:cs typeface="Times New Roman" panose="02020603050405020304" pitchFamily="18" charset="0"/>
            </a:endParaRPr>
          </a:p>
          <a:p>
            <a:pPr fontAlgn="base"/>
            <a:endParaRPr lang="en-US" sz="2400" dirty="0" smtClean="0">
              <a:latin typeface="Times New Roman" panose="02020603050405020304" pitchFamily="18" charset="0"/>
              <a:cs typeface="Times New Roman" panose="02020603050405020304" pitchFamily="18" charset="0"/>
            </a:endParaRPr>
          </a:p>
          <a:p>
            <a:pPr fontAlgn="base"/>
            <a:r>
              <a:rPr lang="en-US" sz="2400" b="1" dirty="0">
                <a:solidFill>
                  <a:srgbClr val="FF0000"/>
                </a:solidFill>
                <a:latin typeface="Times New Roman" panose="02020603050405020304" pitchFamily="18" charset="0"/>
                <a:cs typeface="Times New Roman" panose="02020603050405020304" pitchFamily="18" charset="0"/>
              </a:rPr>
              <a:t>Since the kurtosis is greater than 3, this </a:t>
            </a:r>
            <a:r>
              <a:rPr lang="en-US" sz="2400" b="1" dirty="0" smtClean="0">
                <a:solidFill>
                  <a:srgbClr val="FF0000"/>
                </a:solidFill>
                <a:latin typeface="Times New Roman" panose="02020603050405020304" pitchFamily="18" charset="0"/>
                <a:cs typeface="Times New Roman" panose="02020603050405020304" pitchFamily="18" charset="0"/>
              </a:rPr>
              <a:t>indicates</a:t>
            </a:r>
          </a:p>
          <a:p>
            <a:pPr fontAlgn="base"/>
            <a:r>
              <a:rPr lang="en-US" sz="2400" b="1" dirty="0" smtClean="0">
                <a:solidFill>
                  <a:srgbClr val="FF0000"/>
                </a:solidFill>
                <a:latin typeface="Times New Roman" panose="02020603050405020304" pitchFamily="18" charset="0"/>
                <a:cs typeface="Times New Roman" panose="02020603050405020304" pitchFamily="18" charset="0"/>
              </a:rPr>
              <a:t>that </a:t>
            </a:r>
            <a:r>
              <a:rPr lang="en-US" sz="2400" b="1" dirty="0">
                <a:solidFill>
                  <a:srgbClr val="FF0000"/>
                </a:solidFill>
                <a:latin typeface="Times New Roman" panose="02020603050405020304" pitchFamily="18" charset="0"/>
                <a:cs typeface="Times New Roman" panose="02020603050405020304" pitchFamily="18" charset="0"/>
              </a:rPr>
              <a:t>the distribution has more values in the tails </a:t>
            </a:r>
            <a:endParaRPr lang="en-US" sz="2400" b="1" dirty="0" smtClean="0">
              <a:solidFill>
                <a:srgbClr val="FF0000"/>
              </a:solidFill>
              <a:latin typeface="Times New Roman" panose="02020603050405020304" pitchFamily="18" charset="0"/>
              <a:cs typeface="Times New Roman" panose="02020603050405020304" pitchFamily="18" charset="0"/>
            </a:endParaRPr>
          </a:p>
          <a:p>
            <a:pPr fontAlgn="base"/>
            <a:r>
              <a:rPr lang="en-US" sz="2400" b="1" dirty="0" smtClean="0">
                <a:solidFill>
                  <a:srgbClr val="FF0000"/>
                </a:solidFill>
                <a:latin typeface="Times New Roman" panose="02020603050405020304" pitchFamily="18" charset="0"/>
                <a:cs typeface="Times New Roman" panose="02020603050405020304" pitchFamily="18" charset="0"/>
              </a:rPr>
              <a:t>compared </a:t>
            </a:r>
            <a:r>
              <a:rPr lang="en-US" sz="2400" b="1" dirty="0">
                <a:solidFill>
                  <a:srgbClr val="FF0000"/>
                </a:solidFill>
                <a:latin typeface="Times New Roman" panose="02020603050405020304" pitchFamily="18" charset="0"/>
                <a:cs typeface="Times New Roman" panose="02020603050405020304" pitchFamily="18" charset="0"/>
              </a:rPr>
              <a:t>to a normal distribution.</a:t>
            </a:r>
          </a:p>
        </p:txBody>
      </p:sp>
      <p:sp>
        <p:nvSpPr>
          <p:cNvPr id="9" name="Rectangle 4"/>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AutoShape 3" descr="i^\text{th}  "/>
          <p:cNvSpPr>
            <a:spLocks noChangeAspect="1" noChangeArrowheads="1"/>
          </p:cNvSpPr>
          <p:nvPr/>
        </p:nvSpPr>
        <p:spPr bwMode="auto">
          <a:xfrm>
            <a:off x="1771650" y="-296863"/>
            <a:ext cx="266700" cy="2190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cxnSp>
        <p:nvCxnSpPr>
          <p:cNvPr id="14" name="Straight Connector 13"/>
          <p:cNvCxnSpPr/>
          <p:nvPr/>
        </p:nvCxnSpPr>
        <p:spPr>
          <a:xfrm>
            <a:off x="2093769" y="5569527"/>
            <a:ext cx="235527" cy="1"/>
          </a:xfrm>
          <a:prstGeom prst="line">
            <a:avLst/>
          </a:prstGeom>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2"/>
          <a:stretch>
            <a:fillRect/>
          </a:stretch>
        </p:blipFill>
        <p:spPr>
          <a:xfrm>
            <a:off x="7439891" y="2433517"/>
            <a:ext cx="4364065" cy="4210050"/>
          </a:xfrm>
          <a:prstGeom prst="rect">
            <a:avLst/>
          </a:prstGeom>
        </p:spPr>
      </p:pic>
    </p:spTree>
    <p:extLst>
      <p:ext uri="{BB962C8B-B14F-4D97-AF65-F5344CB8AC3E}">
        <p14:creationId xmlns:p14="http://schemas.microsoft.com/office/powerpoint/2010/main" val="40398964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AA3F6-204C-0E3B-B7E8-5ECA68A3217D}"/>
              </a:ext>
            </a:extLst>
          </p:cNvPr>
          <p:cNvSpPr>
            <a:spLocks noGrp="1"/>
          </p:cNvSpPr>
          <p:nvPr>
            <p:ph type="title"/>
          </p:nvPr>
        </p:nvSpPr>
        <p:spPr>
          <a:xfrm>
            <a:off x="907356" y="161366"/>
            <a:ext cx="10515600" cy="1314171"/>
          </a:xfrm>
        </p:spPr>
        <p:txBody>
          <a:bodyPr/>
          <a:lstStyle/>
          <a:p>
            <a:r>
              <a:rPr lang="en-IN" b="1" dirty="0" smtClean="0"/>
              <a:t>Summary() Function</a:t>
            </a:r>
            <a:endParaRPr lang="en-IN" b="1" dirty="0"/>
          </a:p>
        </p:txBody>
      </p:sp>
      <p:sp>
        <p:nvSpPr>
          <p:cNvPr id="5" name="Content Placeholder 4">
            <a:extLst>
              <a:ext uri="{FF2B5EF4-FFF2-40B4-BE49-F238E27FC236}">
                <a16:creationId xmlns:a16="http://schemas.microsoft.com/office/drawing/2014/main" id="{21CC81EB-FB77-ED17-D8DA-42ADF63A3A57}"/>
              </a:ext>
            </a:extLst>
          </p:cNvPr>
          <p:cNvSpPr>
            <a:spLocks noGrp="1"/>
          </p:cNvSpPr>
          <p:nvPr>
            <p:ph idx="1"/>
          </p:nvPr>
        </p:nvSpPr>
        <p:spPr>
          <a:xfrm>
            <a:off x="838200" y="1283234"/>
            <a:ext cx="10515600" cy="4893729"/>
          </a:xfrm>
        </p:spPr>
        <p:txBody>
          <a:bodyPr>
            <a:normAutofit/>
          </a:bodyPr>
          <a:lstStyle/>
          <a:p>
            <a:pPr marL="0" indent="0">
              <a:buNone/>
            </a:pPr>
            <a:endParaRPr lang="en-US" dirty="0"/>
          </a:p>
          <a:p>
            <a:endParaRPr lang="en-IN" dirty="0"/>
          </a:p>
        </p:txBody>
      </p:sp>
      <p:sp>
        <p:nvSpPr>
          <p:cNvPr id="4" name="Rectangle 3"/>
          <p:cNvSpPr/>
          <p:nvPr/>
        </p:nvSpPr>
        <p:spPr>
          <a:xfrm>
            <a:off x="318654" y="1152673"/>
            <a:ext cx="10861963" cy="3416320"/>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summary() Function:</a:t>
            </a:r>
          </a:p>
          <a:p>
            <a:pPr marL="342900" indent="-34290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The summary() function </a:t>
            </a:r>
            <a:r>
              <a:rPr lang="en-US" sz="2400" dirty="0">
                <a:latin typeface="Times New Roman" panose="02020603050405020304" pitchFamily="18" charset="0"/>
                <a:cs typeface="Times New Roman" panose="02020603050405020304" pitchFamily="18" charset="0"/>
              </a:rPr>
              <a:t>in R is a versatile tool that provides a concise and informative overview of the key characteristics of a dataset, including numerical and categorical variables. </a:t>
            </a:r>
            <a:endParaRPr lang="en-US" sz="24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It </a:t>
            </a:r>
            <a:r>
              <a:rPr lang="en-US" sz="2400" dirty="0">
                <a:latin typeface="Times New Roman" panose="02020603050405020304" pitchFamily="18" charset="0"/>
                <a:cs typeface="Times New Roman" panose="02020603050405020304" pitchFamily="18" charset="0"/>
              </a:rPr>
              <a:t>is particularly useful for performing initial exploratory data analysis (EDA) to quickly understand the distribution and basic properties of the data. </a:t>
            </a:r>
            <a:endParaRPr lang="en-US" sz="24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function generates a summary output for each variable in the dataset, presenting a variety of descriptive statistics based on the data type.</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57458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AA3F6-204C-0E3B-B7E8-5ECA68A3217D}"/>
              </a:ext>
            </a:extLst>
          </p:cNvPr>
          <p:cNvSpPr>
            <a:spLocks noGrp="1"/>
          </p:cNvSpPr>
          <p:nvPr>
            <p:ph type="title"/>
          </p:nvPr>
        </p:nvSpPr>
        <p:spPr>
          <a:xfrm>
            <a:off x="907356" y="161366"/>
            <a:ext cx="10515600" cy="1314171"/>
          </a:xfrm>
        </p:spPr>
        <p:txBody>
          <a:bodyPr/>
          <a:lstStyle/>
          <a:p>
            <a:r>
              <a:rPr lang="en-IN" b="1" dirty="0" smtClean="0"/>
              <a:t>Summary() Function</a:t>
            </a:r>
            <a:endParaRPr lang="en-IN" b="1" dirty="0"/>
          </a:p>
        </p:txBody>
      </p:sp>
      <p:sp>
        <p:nvSpPr>
          <p:cNvPr id="5" name="Content Placeholder 4">
            <a:extLst>
              <a:ext uri="{FF2B5EF4-FFF2-40B4-BE49-F238E27FC236}">
                <a16:creationId xmlns:a16="http://schemas.microsoft.com/office/drawing/2014/main" id="{21CC81EB-FB77-ED17-D8DA-42ADF63A3A57}"/>
              </a:ext>
            </a:extLst>
          </p:cNvPr>
          <p:cNvSpPr>
            <a:spLocks noGrp="1"/>
          </p:cNvSpPr>
          <p:nvPr>
            <p:ph idx="1"/>
          </p:nvPr>
        </p:nvSpPr>
        <p:spPr>
          <a:xfrm>
            <a:off x="838200" y="1283234"/>
            <a:ext cx="10515600" cy="4893729"/>
          </a:xfrm>
        </p:spPr>
        <p:txBody>
          <a:bodyPr>
            <a:normAutofit/>
          </a:bodyPr>
          <a:lstStyle/>
          <a:p>
            <a:pPr marL="0" indent="0">
              <a:buNone/>
            </a:pPr>
            <a:endParaRPr lang="en-US" dirty="0"/>
          </a:p>
          <a:p>
            <a:endParaRPr lang="en-IN" dirty="0"/>
          </a:p>
        </p:txBody>
      </p:sp>
      <p:sp>
        <p:nvSpPr>
          <p:cNvPr id="4" name="Rectangle 3"/>
          <p:cNvSpPr/>
          <p:nvPr/>
        </p:nvSpPr>
        <p:spPr>
          <a:xfrm>
            <a:off x="318654" y="1152673"/>
            <a:ext cx="10861963" cy="6001643"/>
          </a:xfrm>
          <a:prstGeom prst="rect">
            <a:avLst/>
          </a:prstGeom>
        </p:spPr>
        <p:txBody>
          <a:bodyPr wrap="square">
            <a:spAutoFit/>
          </a:bodyPr>
          <a:lstStyle/>
          <a:p>
            <a:pPr algn="just"/>
            <a:r>
              <a:rPr lang="en-US" sz="2400" b="1" dirty="0">
                <a:solidFill>
                  <a:srgbClr val="FF0000"/>
                </a:solidFill>
                <a:latin typeface="Times New Roman" panose="02020603050405020304" pitchFamily="18" charset="0"/>
                <a:cs typeface="Times New Roman" panose="02020603050405020304" pitchFamily="18" charset="0"/>
              </a:rPr>
              <a:t>For numerical variables, the summary() function produces the following information:</a:t>
            </a:r>
            <a:endParaRPr lang="en-US" sz="2400" dirty="0">
              <a:solidFill>
                <a:srgbClr val="FF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Minimum and Maximum:</a:t>
            </a:r>
            <a:r>
              <a:rPr lang="en-US" sz="2400" dirty="0">
                <a:latin typeface="Times New Roman" panose="02020603050405020304" pitchFamily="18" charset="0"/>
                <a:cs typeface="Times New Roman" panose="02020603050405020304" pitchFamily="18" charset="0"/>
              </a:rPr>
              <a:t> The smallest and largest values in the dataset</a:t>
            </a:r>
            <a:r>
              <a:rPr lang="en-US" sz="2400" dirty="0" smtClean="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1st Quartile (Q1), Median (2nd Quartile), and 3rd Quartile (Q3):</a:t>
            </a:r>
            <a:r>
              <a:rPr lang="en-US" sz="2400" dirty="0">
                <a:latin typeface="Times New Roman" panose="02020603050405020304" pitchFamily="18" charset="0"/>
                <a:cs typeface="Times New Roman" panose="02020603050405020304" pitchFamily="18" charset="0"/>
              </a:rPr>
              <a:t> These are the values that divide the data into four equal parts, providing insights into the central tendency and data spread</a:t>
            </a:r>
            <a:r>
              <a:rPr lang="en-US" sz="2400" dirty="0" smtClean="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Mean:</a:t>
            </a:r>
            <a:r>
              <a:rPr lang="en-US" sz="2400" dirty="0">
                <a:latin typeface="Times New Roman" panose="02020603050405020304" pitchFamily="18" charset="0"/>
                <a:cs typeface="Times New Roman" panose="02020603050405020304" pitchFamily="18" charset="0"/>
              </a:rPr>
              <a:t> The arithmetic average of the data points</a:t>
            </a:r>
            <a:r>
              <a:rPr lang="en-US" sz="2400" dirty="0" smtClean="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Standard Deviation:</a:t>
            </a:r>
            <a:r>
              <a:rPr lang="en-US" sz="2400" dirty="0">
                <a:latin typeface="Times New Roman" panose="02020603050405020304" pitchFamily="18" charset="0"/>
                <a:cs typeface="Times New Roman" panose="02020603050405020304" pitchFamily="18" charset="0"/>
              </a:rPr>
              <a:t> A measure of the dispersion or spread of the data around the mean. </a:t>
            </a:r>
            <a:endParaRPr lang="en-US" sz="24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lgn="just"/>
            <a:r>
              <a:rPr lang="en-US" sz="2400" b="1" dirty="0" smtClean="0">
                <a:solidFill>
                  <a:srgbClr val="FF0000"/>
                </a:solidFill>
                <a:latin typeface="Times New Roman" panose="02020603050405020304" pitchFamily="18" charset="0"/>
                <a:cs typeface="Times New Roman" panose="02020603050405020304" pitchFamily="18" charset="0"/>
              </a:rPr>
              <a:t>For </a:t>
            </a:r>
            <a:r>
              <a:rPr lang="en-US" sz="2400" b="1" dirty="0">
                <a:solidFill>
                  <a:srgbClr val="FF0000"/>
                </a:solidFill>
                <a:latin typeface="Times New Roman" panose="02020603050405020304" pitchFamily="18" charset="0"/>
                <a:cs typeface="Times New Roman" panose="02020603050405020304" pitchFamily="18" charset="0"/>
              </a:rPr>
              <a:t>categorical variables, the summary() function displays the frequency count of each unique value and the mode (most frequently occurring value).</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5425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AA3F6-204C-0E3B-B7E8-5ECA68A3217D}"/>
              </a:ext>
            </a:extLst>
          </p:cNvPr>
          <p:cNvSpPr>
            <a:spLocks noGrp="1"/>
          </p:cNvSpPr>
          <p:nvPr>
            <p:ph type="title"/>
          </p:nvPr>
        </p:nvSpPr>
        <p:spPr>
          <a:xfrm>
            <a:off x="907356" y="161366"/>
            <a:ext cx="10515600" cy="1314171"/>
          </a:xfrm>
        </p:spPr>
        <p:txBody>
          <a:bodyPr/>
          <a:lstStyle/>
          <a:p>
            <a:r>
              <a:rPr lang="en-IN" b="1" dirty="0" smtClean="0"/>
              <a:t>Summary() Function</a:t>
            </a:r>
            <a:endParaRPr lang="en-IN" b="1" dirty="0"/>
          </a:p>
        </p:txBody>
      </p:sp>
      <p:sp>
        <p:nvSpPr>
          <p:cNvPr id="5" name="Content Placeholder 4">
            <a:extLst>
              <a:ext uri="{FF2B5EF4-FFF2-40B4-BE49-F238E27FC236}">
                <a16:creationId xmlns:a16="http://schemas.microsoft.com/office/drawing/2014/main" id="{21CC81EB-FB77-ED17-D8DA-42ADF63A3A57}"/>
              </a:ext>
            </a:extLst>
          </p:cNvPr>
          <p:cNvSpPr>
            <a:spLocks noGrp="1"/>
          </p:cNvSpPr>
          <p:nvPr>
            <p:ph idx="1"/>
          </p:nvPr>
        </p:nvSpPr>
        <p:spPr>
          <a:xfrm>
            <a:off x="907356" y="1322848"/>
            <a:ext cx="10515600" cy="4893729"/>
          </a:xfrm>
        </p:spPr>
        <p:txBody>
          <a:bodyPr>
            <a:normAutofit/>
          </a:bodyPr>
          <a:lstStyle/>
          <a:p>
            <a:pPr marL="0" indent="0">
              <a:buNone/>
            </a:pPr>
            <a:endParaRPr lang="en-US" dirty="0"/>
          </a:p>
          <a:p>
            <a:endParaRPr lang="en-IN" dirty="0"/>
          </a:p>
        </p:txBody>
      </p:sp>
      <p:sp>
        <p:nvSpPr>
          <p:cNvPr id="4" name="Rectangle 3"/>
          <p:cNvSpPr/>
          <p:nvPr/>
        </p:nvSpPr>
        <p:spPr>
          <a:xfrm>
            <a:off x="318654" y="1092015"/>
            <a:ext cx="10861963" cy="461665"/>
          </a:xfrm>
          <a:prstGeom prst="rect">
            <a:avLst/>
          </a:prstGeom>
        </p:spPr>
        <p:txBody>
          <a:bodyPr wrap="square">
            <a:spAutoFit/>
          </a:bodyPr>
          <a:lstStyle/>
          <a:p>
            <a:pPr algn="just"/>
            <a:r>
              <a:rPr lang="en-IN" sz="2400" dirty="0" smtClean="0">
                <a:latin typeface="Times New Roman" panose="02020603050405020304" pitchFamily="18" charset="0"/>
                <a:cs typeface="Times New Roman" panose="02020603050405020304" pitchFamily="18" charset="0"/>
              </a:rPr>
              <a:t>summary(iris,nar.rm=TRUE</a:t>
            </a:r>
            <a:r>
              <a:rPr lang="en-IN"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907357" y="1716515"/>
            <a:ext cx="9441988" cy="3243411"/>
          </a:xfrm>
          <a:prstGeom prst="rect">
            <a:avLst/>
          </a:prstGeom>
        </p:spPr>
      </p:pic>
    </p:spTree>
    <p:extLst>
      <p:ext uri="{BB962C8B-B14F-4D97-AF65-F5344CB8AC3E}">
        <p14:creationId xmlns:p14="http://schemas.microsoft.com/office/powerpoint/2010/main" val="19455609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AA3F6-204C-0E3B-B7E8-5ECA68A3217D}"/>
              </a:ext>
            </a:extLst>
          </p:cNvPr>
          <p:cNvSpPr>
            <a:spLocks noGrp="1"/>
          </p:cNvSpPr>
          <p:nvPr>
            <p:ph type="title"/>
          </p:nvPr>
        </p:nvSpPr>
        <p:spPr>
          <a:xfrm>
            <a:off x="907356" y="161366"/>
            <a:ext cx="10515600" cy="1314171"/>
          </a:xfrm>
        </p:spPr>
        <p:txBody>
          <a:bodyPr/>
          <a:lstStyle/>
          <a:p>
            <a:r>
              <a:rPr lang="en-IN" b="1" dirty="0" smtClean="0"/>
              <a:t>Describe() Function</a:t>
            </a:r>
            <a:endParaRPr lang="en-IN" b="1" dirty="0"/>
          </a:p>
        </p:txBody>
      </p:sp>
      <p:sp>
        <p:nvSpPr>
          <p:cNvPr id="5" name="Content Placeholder 4">
            <a:extLst>
              <a:ext uri="{FF2B5EF4-FFF2-40B4-BE49-F238E27FC236}">
                <a16:creationId xmlns:a16="http://schemas.microsoft.com/office/drawing/2014/main" id="{21CC81EB-FB77-ED17-D8DA-42ADF63A3A57}"/>
              </a:ext>
            </a:extLst>
          </p:cNvPr>
          <p:cNvSpPr>
            <a:spLocks noGrp="1"/>
          </p:cNvSpPr>
          <p:nvPr>
            <p:ph idx="1"/>
          </p:nvPr>
        </p:nvSpPr>
        <p:spPr>
          <a:xfrm>
            <a:off x="838200" y="1283234"/>
            <a:ext cx="10515600" cy="4893729"/>
          </a:xfrm>
        </p:spPr>
        <p:txBody>
          <a:bodyPr>
            <a:normAutofit/>
          </a:bodyPr>
          <a:lstStyle/>
          <a:p>
            <a:pPr marL="0" indent="0">
              <a:buNone/>
            </a:pPr>
            <a:endParaRPr lang="en-US" dirty="0"/>
          </a:p>
          <a:p>
            <a:endParaRPr lang="en-IN" dirty="0"/>
          </a:p>
        </p:txBody>
      </p:sp>
      <p:sp>
        <p:nvSpPr>
          <p:cNvPr id="4" name="Rectangle 3"/>
          <p:cNvSpPr/>
          <p:nvPr/>
        </p:nvSpPr>
        <p:spPr>
          <a:xfrm>
            <a:off x="318654" y="1152673"/>
            <a:ext cx="10861963" cy="5262979"/>
          </a:xfrm>
          <a:prstGeom prst="rect">
            <a:avLst/>
          </a:prstGeom>
        </p:spPr>
        <p:txBody>
          <a:bodyPr wrap="square">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describe() function in </a:t>
            </a:r>
            <a:r>
              <a:rPr lang="en-US" sz="2400" u="sng" dirty="0">
                <a:latin typeface="Times New Roman" panose="02020603050405020304" pitchFamily="18" charset="0"/>
                <a:cs typeface="Times New Roman" panose="02020603050405020304" pitchFamily="18" charset="0"/>
                <a:hlinkClick r:id="rId2"/>
              </a:rPr>
              <a:t>R Programming Language</a:t>
            </a:r>
            <a:r>
              <a:rPr lang="en-US" sz="2400" dirty="0">
                <a:latin typeface="Times New Roman" panose="02020603050405020304" pitchFamily="18" charset="0"/>
                <a:cs typeface="Times New Roman" panose="02020603050405020304" pitchFamily="18" charset="0"/>
              </a:rPr>
              <a:t> is a useful tool for generating descriptive statistics of data</a:t>
            </a:r>
            <a:r>
              <a:rPr lang="en-US" sz="2400" dirty="0" smtClean="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It provides a comprehensive summary of the variables in a data frame, including central tendency, variability, and distribution measures. </a:t>
            </a:r>
            <a:endParaRPr lang="en-US" sz="24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This </a:t>
            </a:r>
            <a:r>
              <a:rPr lang="en-US" sz="2400" dirty="0">
                <a:latin typeface="Times New Roman" panose="02020603050405020304" pitchFamily="18" charset="0"/>
                <a:cs typeface="Times New Roman" panose="02020603050405020304" pitchFamily="18" charset="0"/>
              </a:rPr>
              <a:t>function is particularly valuable for preliminary data analysis, helping to understand the basic characteristics of the </a:t>
            </a:r>
            <a:r>
              <a:rPr lang="en-US" sz="2400" dirty="0" smtClean="0">
                <a:latin typeface="Times New Roman" panose="02020603050405020304" pitchFamily="18" charset="0"/>
                <a:cs typeface="Times New Roman" panose="02020603050405020304" pitchFamily="18" charset="0"/>
              </a:rPr>
              <a:t>dataset.</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a:t>
            </a:r>
            <a:r>
              <a:rPr lang="en-US" sz="2400" dirty="0" smtClean="0">
                <a:latin typeface="Times New Roman" panose="02020603050405020304" pitchFamily="18" charset="0"/>
                <a:cs typeface="Times New Roman" panose="02020603050405020304" pitchFamily="18" charset="0"/>
              </a:rPr>
              <a:t>he </a:t>
            </a:r>
            <a:r>
              <a:rPr lang="en-US" sz="2400" dirty="0">
                <a:latin typeface="Times New Roman" panose="02020603050405020304" pitchFamily="18" charset="0"/>
                <a:cs typeface="Times New Roman" panose="02020603050405020304" pitchFamily="18" charset="0"/>
              </a:rPr>
              <a:t>describe() function is available in several </a:t>
            </a:r>
            <a:r>
              <a:rPr lang="en-US" sz="2400" dirty="0">
                <a:latin typeface="Times New Roman" panose="02020603050405020304" pitchFamily="18" charset="0"/>
                <a:cs typeface="Times New Roman" panose="02020603050405020304" pitchFamily="18" charset="0"/>
                <a:hlinkClick r:id="rId3"/>
              </a:rPr>
              <a:t>R packages</a:t>
            </a:r>
            <a:r>
              <a:rPr lang="en-US" sz="2400" dirty="0">
                <a:latin typeface="Times New Roman" panose="02020603050405020304" pitchFamily="18" charset="0"/>
                <a:cs typeface="Times New Roman" panose="02020603050405020304" pitchFamily="18" charset="0"/>
              </a:rPr>
              <a:t>, with </a:t>
            </a:r>
            <a:r>
              <a:rPr lang="en-US" sz="2400" dirty="0" err="1">
                <a:latin typeface="Times New Roman" panose="02020603050405020304" pitchFamily="18" charset="0"/>
                <a:cs typeface="Times New Roman" panose="02020603050405020304" pitchFamily="18" charset="0"/>
              </a:rPr>
              <a:t>Hmisc</a:t>
            </a:r>
            <a:r>
              <a:rPr lang="en-US" sz="2400" dirty="0">
                <a:latin typeface="Times New Roman" panose="02020603050405020304" pitchFamily="18" charset="0"/>
                <a:cs typeface="Times New Roman" panose="02020603050405020304" pitchFamily="18" charset="0"/>
              </a:rPr>
              <a:t> and psych being the most popular. </a:t>
            </a:r>
            <a:endParaRPr lang="en-US" sz="2400" dirty="0">
              <a:latin typeface="Times New Roman" panose="02020603050405020304" pitchFamily="18" charset="0"/>
              <a:cs typeface="Times New Roman" panose="02020603050405020304" pitchFamily="18" charset="0"/>
            </a:endParaRPr>
          </a:p>
          <a:p>
            <a:pPr lvl="6" algn="just"/>
            <a:r>
              <a:rPr lang="en-IN" sz="2400" i="1" dirty="0" err="1" smtClean="0">
                <a:solidFill>
                  <a:srgbClr val="FF0000"/>
                </a:solidFill>
                <a:latin typeface="Times New Roman" panose="02020603050405020304" pitchFamily="18" charset="0"/>
                <a:cs typeface="Times New Roman" panose="02020603050405020304" pitchFamily="18" charset="0"/>
              </a:rPr>
              <a:t>install.packages</a:t>
            </a:r>
            <a:r>
              <a:rPr lang="en-IN" sz="2400" i="1" dirty="0" smtClean="0">
                <a:solidFill>
                  <a:srgbClr val="FF0000"/>
                </a:solidFill>
                <a:latin typeface="Times New Roman" panose="02020603050405020304" pitchFamily="18" charset="0"/>
                <a:cs typeface="Times New Roman" panose="02020603050405020304" pitchFamily="18" charset="0"/>
              </a:rPr>
              <a:t>(“</a:t>
            </a:r>
            <a:r>
              <a:rPr lang="en-IN" sz="2400" i="1" dirty="0" err="1">
                <a:solidFill>
                  <a:srgbClr val="FF0000"/>
                </a:solidFill>
                <a:latin typeface="Times New Roman" panose="02020603050405020304" pitchFamily="18" charset="0"/>
                <a:cs typeface="Times New Roman" panose="02020603050405020304" pitchFamily="18" charset="0"/>
              </a:rPr>
              <a:t>H</a:t>
            </a:r>
            <a:r>
              <a:rPr lang="en-IN" sz="2400" i="1" dirty="0" err="1" smtClean="0">
                <a:solidFill>
                  <a:srgbClr val="FF0000"/>
                </a:solidFill>
                <a:latin typeface="Times New Roman" panose="02020603050405020304" pitchFamily="18" charset="0"/>
                <a:cs typeface="Times New Roman" panose="02020603050405020304" pitchFamily="18" charset="0"/>
              </a:rPr>
              <a:t>misc</a:t>
            </a:r>
            <a:r>
              <a:rPr lang="en-IN" sz="2400" i="1" dirty="0" smtClean="0">
                <a:solidFill>
                  <a:srgbClr val="FF0000"/>
                </a:solidFill>
                <a:latin typeface="Times New Roman" panose="02020603050405020304" pitchFamily="18" charset="0"/>
                <a:cs typeface="Times New Roman" panose="02020603050405020304" pitchFamily="18" charset="0"/>
              </a:rPr>
              <a:t>”)</a:t>
            </a:r>
            <a:endParaRPr lang="en-US" sz="2400" dirty="0">
              <a:solidFill>
                <a:srgbClr val="FF0000"/>
              </a:solidFill>
              <a:latin typeface="Times New Roman" panose="02020603050405020304" pitchFamily="18" charset="0"/>
              <a:cs typeface="Times New Roman" panose="02020603050405020304" pitchFamily="18" charset="0"/>
            </a:endParaRPr>
          </a:p>
          <a:p>
            <a:pPr lvl="6" fontAlgn="base"/>
            <a:r>
              <a:rPr lang="en-IN" sz="2400" i="1" dirty="0" smtClean="0">
                <a:solidFill>
                  <a:srgbClr val="FF0000"/>
                </a:solidFill>
                <a:latin typeface="Times New Roman" panose="02020603050405020304" pitchFamily="18" charset="0"/>
                <a:cs typeface="Times New Roman" panose="02020603050405020304" pitchFamily="18" charset="0"/>
              </a:rPr>
              <a:t>library(</a:t>
            </a:r>
            <a:r>
              <a:rPr lang="en-IN" sz="2400" i="1" dirty="0" err="1" smtClean="0">
                <a:solidFill>
                  <a:srgbClr val="FF0000"/>
                </a:solidFill>
                <a:latin typeface="Times New Roman" panose="02020603050405020304" pitchFamily="18" charset="0"/>
                <a:cs typeface="Times New Roman" panose="02020603050405020304" pitchFamily="18" charset="0"/>
              </a:rPr>
              <a:t>Hmisc</a:t>
            </a:r>
            <a:r>
              <a:rPr lang="en-IN" sz="2400" i="1" dirty="0" smtClean="0">
                <a:solidFill>
                  <a:srgbClr val="FF0000"/>
                </a:solidFill>
                <a:latin typeface="Times New Roman" panose="02020603050405020304" pitchFamily="18" charset="0"/>
                <a:cs typeface="Times New Roman" panose="02020603050405020304" pitchFamily="18" charset="0"/>
              </a:rPr>
              <a:t>)</a:t>
            </a:r>
          </a:p>
          <a:p>
            <a:pPr lvl="6" fontAlgn="base"/>
            <a:endParaRPr lang="en-IN" sz="2400" i="1" dirty="0">
              <a:solidFill>
                <a:srgbClr val="FF0000"/>
              </a:solidFill>
              <a:latin typeface="Times New Roman" panose="02020603050405020304" pitchFamily="18" charset="0"/>
              <a:cs typeface="Times New Roman" panose="02020603050405020304" pitchFamily="18" charset="0"/>
            </a:endParaRPr>
          </a:p>
          <a:p>
            <a:pPr lvl="6" fontAlgn="base"/>
            <a:r>
              <a:rPr lang="en-IN" sz="2400" i="1" dirty="0" err="1">
                <a:solidFill>
                  <a:srgbClr val="FF0000"/>
                </a:solidFill>
                <a:latin typeface="Times New Roman" panose="02020603050405020304" pitchFamily="18" charset="0"/>
                <a:cs typeface="Times New Roman" panose="02020603050405020304" pitchFamily="18" charset="0"/>
              </a:rPr>
              <a:t>install.packages</a:t>
            </a:r>
            <a:r>
              <a:rPr lang="en-IN" sz="2400" i="1" dirty="0">
                <a:solidFill>
                  <a:srgbClr val="FF0000"/>
                </a:solidFill>
                <a:latin typeface="Times New Roman" panose="02020603050405020304" pitchFamily="18" charset="0"/>
                <a:cs typeface="Times New Roman" panose="02020603050405020304" pitchFamily="18" charset="0"/>
              </a:rPr>
              <a:t>(“psych”)</a:t>
            </a:r>
          </a:p>
          <a:p>
            <a:pPr lvl="6" fontAlgn="base"/>
            <a:r>
              <a:rPr lang="en-IN" sz="2400" i="1" dirty="0">
                <a:solidFill>
                  <a:srgbClr val="FF0000"/>
                </a:solidFill>
                <a:latin typeface="Times New Roman" panose="02020603050405020304" pitchFamily="18" charset="0"/>
                <a:cs typeface="Times New Roman" panose="02020603050405020304" pitchFamily="18" charset="0"/>
              </a:rPr>
              <a:t>library(psych)</a:t>
            </a:r>
          </a:p>
          <a:p>
            <a:pPr marL="285750" indent="-28575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33583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AA3F6-204C-0E3B-B7E8-5ECA68A3217D}"/>
              </a:ext>
            </a:extLst>
          </p:cNvPr>
          <p:cNvSpPr>
            <a:spLocks noGrp="1"/>
          </p:cNvSpPr>
          <p:nvPr>
            <p:ph type="title"/>
          </p:nvPr>
        </p:nvSpPr>
        <p:spPr>
          <a:xfrm>
            <a:off x="907356" y="161366"/>
            <a:ext cx="10515600" cy="1314171"/>
          </a:xfrm>
        </p:spPr>
        <p:txBody>
          <a:bodyPr/>
          <a:lstStyle/>
          <a:p>
            <a:r>
              <a:rPr lang="en-IN" b="1" dirty="0" smtClean="0"/>
              <a:t>Describe() Function – </a:t>
            </a:r>
            <a:r>
              <a:rPr lang="en-IN" b="1" dirty="0" err="1" smtClean="0"/>
              <a:t>Hmisc</a:t>
            </a:r>
            <a:r>
              <a:rPr lang="en-IN" b="1" dirty="0" smtClean="0"/>
              <a:t> Package</a:t>
            </a:r>
            <a:endParaRPr lang="en-IN" b="1" dirty="0"/>
          </a:p>
        </p:txBody>
      </p:sp>
      <p:sp>
        <p:nvSpPr>
          <p:cNvPr id="5" name="Content Placeholder 4">
            <a:extLst>
              <a:ext uri="{FF2B5EF4-FFF2-40B4-BE49-F238E27FC236}">
                <a16:creationId xmlns:a16="http://schemas.microsoft.com/office/drawing/2014/main" id="{21CC81EB-FB77-ED17-D8DA-42ADF63A3A57}"/>
              </a:ext>
            </a:extLst>
          </p:cNvPr>
          <p:cNvSpPr>
            <a:spLocks noGrp="1"/>
          </p:cNvSpPr>
          <p:nvPr>
            <p:ph idx="1"/>
          </p:nvPr>
        </p:nvSpPr>
        <p:spPr>
          <a:xfrm>
            <a:off x="838200" y="1283234"/>
            <a:ext cx="10515600" cy="4893729"/>
          </a:xfrm>
        </p:spPr>
        <p:txBody>
          <a:bodyPr>
            <a:normAutofit/>
          </a:bodyPr>
          <a:lstStyle/>
          <a:p>
            <a:pPr marL="0" indent="0">
              <a:buNone/>
            </a:pPr>
            <a:endParaRPr lang="en-US" dirty="0"/>
          </a:p>
          <a:p>
            <a:endParaRPr lang="en-IN" dirty="0"/>
          </a:p>
        </p:txBody>
      </p:sp>
      <p:sp>
        <p:nvSpPr>
          <p:cNvPr id="4" name="Rectangle 3"/>
          <p:cNvSpPr/>
          <p:nvPr/>
        </p:nvSpPr>
        <p:spPr>
          <a:xfrm>
            <a:off x="318654" y="1152673"/>
            <a:ext cx="10861963" cy="3416320"/>
          </a:xfrm>
          <a:prstGeom prst="rect">
            <a:avLst/>
          </a:prstGeom>
        </p:spPr>
        <p:txBody>
          <a:bodyPr wrap="square">
            <a:spAutoFit/>
          </a:bodyPr>
          <a:lstStyle/>
          <a:p>
            <a:pPr algn="just"/>
            <a:r>
              <a:rPr lang="en-IN" sz="2400" dirty="0">
                <a:latin typeface="Times New Roman" panose="02020603050405020304" pitchFamily="18" charset="0"/>
                <a:cs typeface="Times New Roman" panose="02020603050405020304" pitchFamily="18" charset="0"/>
              </a:rPr>
              <a:t>library(</a:t>
            </a:r>
            <a:r>
              <a:rPr lang="en-IN" sz="2400" dirty="0" err="1">
                <a:latin typeface="Times New Roman" panose="02020603050405020304" pitchFamily="18" charset="0"/>
                <a:cs typeface="Times New Roman" panose="02020603050405020304" pitchFamily="18" charset="0"/>
              </a:rPr>
              <a:t>Hmisc</a:t>
            </a:r>
            <a:r>
              <a:rPr lang="en-IN" sz="2400" dirty="0">
                <a:latin typeface="Times New Roman" panose="02020603050405020304" pitchFamily="18" charset="0"/>
                <a:cs typeface="Times New Roman" panose="02020603050405020304" pitchFamily="18" charset="0"/>
              </a:rPr>
              <a:t>)</a:t>
            </a:r>
          </a:p>
          <a:p>
            <a:pPr algn="just"/>
            <a:r>
              <a:rPr lang="en-IN" sz="2400" dirty="0">
                <a:latin typeface="Times New Roman" panose="02020603050405020304" pitchFamily="18" charset="0"/>
                <a:cs typeface="Times New Roman" panose="02020603050405020304" pitchFamily="18" charset="0"/>
              </a:rPr>
              <a:t># Example data frame</a:t>
            </a:r>
          </a:p>
          <a:p>
            <a:pPr algn="just"/>
            <a:r>
              <a:rPr lang="en-IN" sz="2400" dirty="0">
                <a:latin typeface="Times New Roman" panose="02020603050405020304" pitchFamily="18" charset="0"/>
                <a:cs typeface="Times New Roman" panose="02020603050405020304" pitchFamily="18" charset="0"/>
              </a:rPr>
              <a:t>data &lt;- </a:t>
            </a:r>
            <a:r>
              <a:rPr lang="en-IN" sz="2400" dirty="0" err="1">
                <a:latin typeface="Times New Roman" panose="02020603050405020304" pitchFamily="18" charset="0"/>
                <a:cs typeface="Times New Roman" panose="02020603050405020304" pitchFamily="18" charset="0"/>
              </a:rPr>
              <a:t>data.frame</a:t>
            </a:r>
            <a:r>
              <a:rPr lang="en-IN" sz="2400" dirty="0">
                <a:latin typeface="Times New Roman" panose="02020603050405020304" pitchFamily="18" charset="0"/>
                <a:cs typeface="Times New Roman" panose="02020603050405020304" pitchFamily="18" charset="0"/>
              </a:rPr>
              <a:t>(</a:t>
            </a:r>
          </a:p>
          <a:p>
            <a:pPr algn="just"/>
            <a:r>
              <a:rPr lang="en-IN" sz="2400" dirty="0">
                <a:latin typeface="Times New Roman" panose="02020603050405020304" pitchFamily="18" charset="0"/>
                <a:cs typeface="Times New Roman" panose="02020603050405020304" pitchFamily="18" charset="0"/>
              </a:rPr>
              <a:t>  age = c(25, 30, 35, 40, 45, NA),</a:t>
            </a:r>
          </a:p>
          <a:p>
            <a:pPr algn="just"/>
            <a:r>
              <a:rPr lang="en-IN" sz="2400" dirty="0">
                <a:latin typeface="Times New Roman" panose="02020603050405020304" pitchFamily="18" charset="0"/>
                <a:cs typeface="Times New Roman" panose="02020603050405020304" pitchFamily="18" charset="0"/>
              </a:rPr>
              <a:t>  income = c(50000, 60000, 65000, 70000, 75000, 80000),</a:t>
            </a:r>
          </a:p>
          <a:p>
            <a:pPr algn="just"/>
            <a:r>
              <a:rPr lang="en-IN" sz="2400" dirty="0">
                <a:latin typeface="Times New Roman" panose="02020603050405020304" pitchFamily="18" charset="0"/>
                <a:cs typeface="Times New Roman" panose="02020603050405020304" pitchFamily="18" charset="0"/>
              </a:rPr>
              <a:t>  gender = factor(c("male", "female", "female", "male", "male", "female"))</a:t>
            </a:r>
          </a:p>
          <a:p>
            <a:pPr algn="just"/>
            <a:r>
              <a:rPr lang="en-IN" sz="2400" dirty="0">
                <a:latin typeface="Times New Roman" panose="02020603050405020304" pitchFamily="18" charset="0"/>
                <a:cs typeface="Times New Roman" panose="02020603050405020304" pitchFamily="18" charset="0"/>
              </a:rPr>
              <a:t>)</a:t>
            </a:r>
          </a:p>
          <a:p>
            <a:pPr algn="just"/>
            <a:r>
              <a:rPr lang="en-IN" sz="2400" dirty="0">
                <a:latin typeface="Times New Roman" panose="02020603050405020304" pitchFamily="18" charset="0"/>
                <a:cs typeface="Times New Roman" panose="02020603050405020304" pitchFamily="18" charset="0"/>
              </a:rPr>
              <a:t># Using describe() from </a:t>
            </a:r>
            <a:r>
              <a:rPr lang="en-IN" sz="2400" dirty="0" err="1">
                <a:latin typeface="Times New Roman" panose="02020603050405020304" pitchFamily="18" charset="0"/>
                <a:cs typeface="Times New Roman" panose="02020603050405020304" pitchFamily="18" charset="0"/>
              </a:rPr>
              <a:t>Hmisc</a:t>
            </a:r>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describe(data)</a:t>
            </a:r>
            <a:endParaRPr lang="en-IN" sz="2400" dirty="0">
              <a:latin typeface="Times New Roman" panose="02020603050405020304" pitchFamily="18" charset="0"/>
              <a:cs typeface="Times New Roman" panose="02020603050405020304" pitchFamily="18" charset="0"/>
            </a:endParaRPr>
          </a:p>
        </p:txBody>
      </p:sp>
      <p:sp>
        <p:nvSpPr>
          <p:cNvPr id="6" name="Rectangle 5"/>
          <p:cNvSpPr/>
          <p:nvPr/>
        </p:nvSpPr>
        <p:spPr>
          <a:xfrm>
            <a:off x="2687783" y="4851641"/>
            <a:ext cx="8492834" cy="1938992"/>
          </a:xfrm>
          <a:prstGeom prst="rect">
            <a:avLst/>
          </a:prstGeom>
        </p:spPr>
        <p:txBody>
          <a:bodyPr wrap="square">
            <a:spAutoFit/>
          </a:bodyPr>
          <a:lstStyle/>
          <a:p>
            <a:pPr algn="just"/>
            <a:r>
              <a:rPr lang="en-US" sz="2400" b="1" dirty="0">
                <a:solidFill>
                  <a:srgbClr val="FF0000"/>
                </a:solidFill>
                <a:latin typeface="Times New Roman" panose="02020603050405020304" pitchFamily="18" charset="0"/>
                <a:cs typeface="Times New Roman" panose="02020603050405020304" pitchFamily="18" charset="0"/>
              </a:rPr>
              <a:t>The output includes the number of observations (n), missing values (missing), unique values (unique), mean, standard deviation (</a:t>
            </a:r>
            <a:r>
              <a:rPr lang="en-US" sz="2400" b="1" dirty="0" err="1">
                <a:solidFill>
                  <a:srgbClr val="FF0000"/>
                </a:solidFill>
                <a:latin typeface="Times New Roman" panose="02020603050405020304" pitchFamily="18" charset="0"/>
                <a:cs typeface="Times New Roman" panose="02020603050405020304" pitchFamily="18" charset="0"/>
              </a:rPr>
              <a:t>sd</a:t>
            </a:r>
            <a:r>
              <a:rPr lang="en-US" sz="2400" b="1" dirty="0">
                <a:solidFill>
                  <a:srgbClr val="FF0000"/>
                </a:solidFill>
                <a:latin typeface="Times New Roman" panose="02020603050405020304" pitchFamily="18" charset="0"/>
                <a:cs typeface="Times New Roman" panose="02020603050405020304" pitchFamily="18" charset="0"/>
              </a:rPr>
              <a:t>), and various percentiles for numeric variables. For factor variables, it shows the count and the unique categories.</a:t>
            </a:r>
            <a:endParaRPr lang="en-IN" sz="24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49785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AA3F6-204C-0E3B-B7E8-5ECA68A3217D}"/>
              </a:ext>
            </a:extLst>
          </p:cNvPr>
          <p:cNvSpPr>
            <a:spLocks noGrp="1"/>
          </p:cNvSpPr>
          <p:nvPr>
            <p:ph type="title"/>
          </p:nvPr>
        </p:nvSpPr>
        <p:spPr>
          <a:xfrm>
            <a:off x="907356" y="161366"/>
            <a:ext cx="10515600" cy="1314171"/>
          </a:xfrm>
        </p:spPr>
        <p:txBody>
          <a:bodyPr/>
          <a:lstStyle/>
          <a:p>
            <a:r>
              <a:rPr lang="en-IN" b="1" dirty="0" smtClean="0"/>
              <a:t>Describe() Function</a:t>
            </a:r>
            <a:endParaRPr lang="en-IN" b="1" dirty="0"/>
          </a:p>
        </p:txBody>
      </p:sp>
      <p:sp>
        <p:nvSpPr>
          <p:cNvPr id="5" name="Content Placeholder 4">
            <a:extLst>
              <a:ext uri="{FF2B5EF4-FFF2-40B4-BE49-F238E27FC236}">
                <a16:creationId xmlns:a16="http://schemas.microsoft.com/office/drawing/2014/main" id="{21CC81EB-FB77-ED17-D8DA-42ADF63A3A57}"/>
              </a:ext>
            </a:extLst>
          </p:cNvPr>
          <p:cNvSpPr>
            <a:spLocks noGrp="1"/>
          </p:cNvSpPr>
          <p:nvPr>
            <p:ph idx="1"/>
          </p:nvPr>
        </p:nvSpPr>
        <p:spPr>
          <a:xfrm>
            <a:off x="838200" y="1283234"/>
            <a:ext cx="10515600" cy="4893729"/>
          </a:xfrm>
        </p:spPr>
        <p:txBody>
          <a:bodyPr>
            <a:normAutofit/>
          </a:bodyPr>
          <a:lstStyle/>
          <a:p>
            <a:pPr marL="0" indent="0">
              <a:buNone/>
            </a:pPr>
            <a:endParaRPr lang="en-US" dirty="0"/>
          </a:p>
          <a:p>
            <a:endParaRPr lang="en-IN" dirty="0"/>
          </a:p>
        </p:txBody>
      </p:sp>
      <p:sp>
        <p:nvSpPr>
          <p:cNvPr id="4" name="Rectangle 3"/>
          <p:cNvSpPr/>
          <p:nvPr/>
        </p:nvSpPr>
        <p:spPr>
          <a:xfrm>
            <a:off x="318654" y="1152673"/>
            <a:ext cx="10861963" cy="461665"/>
          </a:xfrm>
          <a:prstGeom prst="rect">
            <a:avLst/>
          </a:prstGeom>
        </p:spPr>
        <p:txBody>
          <a:bodyPr wrap="square">
            <a:spAutoFit/>
          </a:bodyPr>
          <a:lstStyle/>
          <a:p>
            <a:pPr algn="just"/>
            <a:endParaRPr lang="en-IN" sz="24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443344" y="1152673"/>
            <a:ext cx="11249891" cy="5428236"/>
          </a:xfrm>
          <a:prstGeom prst="rect">
            <a:avLst/>
          </a:prstGeom>
        </p:spPr>
      </p:pic>
    </p:spTree>
    <p:extLst>
      <p:ext uri="{BB962C8B-B14F-4D97-AF65-F5344CB8AC3E}">
        <p14:creationId xmlns:p14="http://schemas.microsoft.com/office/powerpoint/2010/main" val="5185039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AA3F6-204C-0E3B-B7E8-5ECA68A3217D}"/>
              </a:ext>
            </a:extLst>
          </p:cNvPr>
          <p:cNvSpPr>
            <a:spLocks noGrp="1"/>
          </p:cNvSpPr>
          <p:nvPr>
            <p:ph type="title"/>
          </p:nvPr>
        </p:nvSpPr>
        <p:spPr>
          <a:xfrm>
            <a:off x="907356" y="161366"/>
            <a:ext cx="10515600" cy="1314171"/>
          </a:xfrm>
        </p:spPr>
        <p:txBody>
          <a:bodyPr/>
          <a:lstStyle/>
          <a:p>
            <a:r>
              <a:rPr lang="en-IN" b="1" dirty="0" smtClean="0"/>
              <a:t>Describe() Function  - psych Package</a:t>
            </a:r>
            <a:endParaRPr lang="en-IN" b="1" dirty="0"/>
          </a:p>
        </p:txBody>
      </p:sp>
      <p:sp>
        <p:nvSpPr>
          <p:cNvPr id="5" name="Content Placeholder 4">
            <a:extLst>
              <a:ext uri="{FF2B5EF4-FFF2-40B4-BE49-F238E27FC236}">
                <a16:creationId xmlns:a16="http://schemas.microsoft.com/office/drawing/2014/main" id="{21CC81EB-FB77-ED17-D8DA-42ADF63A3A57}"/>
              </a:ext>
            </a:extLst>
          </p:cNvPr>
          <p:cNvSpPr>
            <a:spLocks noGrp="1"/>
          </p:cNvSpPr>
          <p:nvPr>
            <p:ph idx="1"/>
          </p:nvPr>
        </p:nvSpPr>
        <p:spPr>
          <a:xfrm>
            <a:off x="838200" y="1054662"/>
            <a:ext cx="10515600" cy="5803338"/>
          </a:xfrm>
        </p:spPr>
        <p:txBody>
          <a:bodyPr>
            <a:normAutofit fontScale="92500" lnSpcReduction="20000"/>
          </a:bodyPr>
          <a:lstStyle/>
          <a:p>
            <a:pPr algn="just"/>
            <a:endParaRPr lang="en-US" dirty="0" smtClean="0">
              <a:solidFill>
                <a:srgbClr val="273239"/>
              </a:solidFill>
              <a:latin typeface="Times New Roman" panose="02020603050405020304" pitchFamily="18" charset="0"/>
              <a:cs typeface="Times New Roman" panose="02020603050405020304" pitchFamily="18" charset="0"/>
            </a:endParaRPr>
          </a:p>
          <a:p>
            <a:pPr algn="just"/>
            <a:r>
              <a:rPr lang="en-US" dirty="0" smtClean="0">
                <a:solidFill>
                  <a:srgbClr val="273239"/>
                </a:solidFill>
                <a:latin typeface="Times New Roman" panose="02020603050405020304" pitchFamily="18" charset="0"/>
                <a:cs typeface="Times New Roman" panose="02020603050405020304" pitchFamily="18" charset="0"/>
              </a:rPr>
              <a:t>The </a:t>
            </a:r>
            <a:r>
              <a:rPr lang="en-US" dirty="0">
                <a:solidFill>
                  <a:srgbClr val="273239"/>
                </a:solidFill>
                <a:latin typeface="Times New Roman" panose="02020603050405020304" pitchFamily="18" charset="0"/>
                <a:cs typeface="Times New Roman" panose="02020603050405020304" pitchFamily="18" charset="0"/>
              </a:rPr>
              <a:t>describe() function from the psych package also provides a summary of descriptive statistics, but with a focus on psychological data. It includes measures such as skewness and kurtosis</a:t>
            </a:r>
            <a:r>
              <a:rPr lang="en-US" dirty="0" smtClean="0">
                <a:solidFill>
                  <a:srgbClr val="273239"/>
                </a:solidFill>
                <a:latin typeface="Times New Roman" panose="02020603050405020304" pitchFamily="18" charset="0"/>
                <a:cs typeface="Times New Roman" panose="02020603050405020304" pitchFamily="18" charset="0"/>
              </a:rPr>
              <a:t>.</a:t>
            </a:r>
          </a:p>
          <a:p>
            <a:pPr marL="0" indent="0" algn="just">
              <a:buNone/>
            </a:pPr>
            <a:endParaRPr lang="en-IN" dirty="0">
              <a:latin typeface="Times New Roman" panose="02020603050405020304" pitchFamily="18" charset="0"/>
              <a:cs typeface="Times New Roman" panose="02020603050405020304" pitchFamily="18" charset="0"/>
            </a:endParaRPr>
          </a:p>
          <a:p>
            <a:r>
              <a:rPr lang="en-US" dirty="0" smtClean="0"/>
              <a:t>Output includes the following:</a:t>
            </a:r>
          </a:p>
          <a:p>
            <a:pPr lvl="1" fontAlgn="base"/>
            <a:r>
              <a:rPr lang="en-US" dirty="0" err="1" smtClean="0"/>
              <a:t>vars</a:t>
            </a:r>
            <a:r>
              <a:rPr lang="en-US" dirty="0" smtClean="0"/>
              <a:t> </a:t>
            </a:r>
            <a:r>
              <a:rPr lang="en-US" dirty="0"/>
              <a:t>indicates the variable index.</a:t>
            </a:r>
          </a:p>
          <a:p>
            <a:pPr lvl="1" fontAlgn="base"/>
            <a:r>
              <a:rPr lang="en-US" dirty="0"/>
              <a:t>n is the number of non-missing values.</a:t>
            </a:r>
          </a:p>
          <a:p>
            <a:pPr lvl="1" fontAlgn="base"/>
            <a:r>
              <a:rPr lang="en-US" dirty="0"/>
              <a:t>mean is the average.</a:t>
            </a:r>
          </a:p>
          <a:p>
            <a:pPr lvl="1" fontAlgn="base"/>
            <a:r>
              <a:rPr lang="en-US" dirty="0" err="1"/>
              <a:t>sd</a:t>
            </a:r>
            <a:r>
              <a:rPr lang="en-US" dirty="0"/>
              <a:t> is the standard deviation.</a:t>
            </a:r>
          </a:p>
          <a:p>
            <a:pPr lvl="1" fontAlgn="base"/>
            <a:r>
              <a:rPr lang="en-US" dirty="0"/>
              <a:t>median is the middle value.</a:t>
            </a:r>
          </a:p>
          <a:p>
            <a:pPr lvl="1" fontAlgn="base"/>
            <a:r>
              <a:rPr lang="en-US" dirty="0"/>
              <a:t>trimmed is the mean after trimming 10% of the observations from each tail.</a:t>
            </a:r>
          </a:p>
          <a:p>
            <a:pPr lvl="1" fontAlgn="base"/>
            <a:r>
              <a:rPr lang="en-US" dirty="0"/>
              <a:t>mad is the median absolute deviation.</a:t>
            </a:r>
          </a:p>
          <a:p>
            <a:pPr lvl="1" fontAlgn="base"/>
            <a:r>
              <a:rPr lang="en-US" dirty="0"/>
              <a:t>min and max are the minimum and maximum values.</a:t>
            </a:r>
          </a:p>
          <a:p>
            <a:pPr lvl="1" fontAlgn="base"/>
            <a:r>
              <a:rPr lang="en-US" dirty="0"/>
              <a:t>range is the difference between the maximum and minimum.</a:t>
            </a:r>
          </a:p>
          <a:p>
            <a:pPr lvl="1" fontAlgn="base"/>
            <a:r>
              <a:rPr lang="en-US" dirty="0"/>
              <a:t>skew is the skewness of the distribution.</a:t>
            </a:r>
          </a:p>
          <a:p>
            <a:pPr lvl="1" fontAlgn="base"/>
            <a:r>
              <a:rPr lang="en-US" dirty="0"/>
              <a:t>kurtosis is the measure of the “</a:t>
            </a:r>
            <a:r>
              <a:rPr lang="en-US" dirty="0" err="1"/>
              <a:t>tailedness</a:t>
            </a:r>
            <a:r>
              <a:rPr lang="en-US" dirty="0"/>
              <a:t>” of the distribution.</a:t>
            </a:r>
          </a:p>
          <a:p>
            <a:pPr lvl="1" fontAlgn="base"/>
            <a:r>
              <a:rPr lang="en-US" dirty="0"/>
              <a:t>se is the standard error.</a:t>
            </a:r>
          </a:p>
          <a:p>
            <a:pPr marL="457200" lvl="1" indent="0">
              <a:buNone/>
            </a:pPr>
            <a:endParaRPr lang="en-IN" dirty="0"/>
          </a:p>
        </p:txBody>
      </p:sp>
      <p:sp>
        <p:nvSpPr>
          <p:cNvPr id="4" name="Rectangle 3"/>
          <p:cNvSpPr/>
          <p:nvPr/>
        </p:nvSpPr>
        <p:spPr>
          <a:xfrm>
            <a:off x="453736" y="1054662"/>
            <a:ext cx="10861963" cy="461665"/>
          </a:xfrm>
          <a:prstGeom prst="rect">
            <a:avLst/>
          </a:prstGeom>
        </p:spPr>
        <p:txBody>
          <a:bodyPr wrap="square">
            <a:spAutoFit/>
          </a:bodyPr>
          <a:lstStyle/>
          <a:p>
            <a:pPr algn="just"/>
            <a:endParaRPr lang="en-IN" sz="2400" dirty="0">
              <a:latin typeface="Times New Roman" panose="02020603050405020304" pitchFamily="18" charset="0"/>
              <a:cs typeface="Times New Roman" panose="02020603050405020304" pitchFamily="18" charset="0"/>
            </a:endParaRPr>
          </a:p>
        </p:txBody>
      </p:sp>
      <p:sp>
        <p:nvSpPr>
          <p:cNvPr id="6" name="Rectangle 5"/>
          <p:cNvSpPr/>
          <p:nvPr/>
        </p:nvSpPr>
        <p:spPr>
          <a:xfrm>
            <a:off x="838200" y="2828836"/>
            <a:ext cx="10093036" cy="461665"/>
          </a:xfrm>
          <a:prstGeom prst="rect">
            <a:avLst/>
          </a:prstGeom>
        </p:spPr>
        <p:txBody>
          <a:bodyPr wrap="square">
            <a:spAutoFit/>
          </a:bodyPr>
          <a:lstStyle/>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83776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AA3F6-204C-0E3B-B7E8-5ECA68A3217D}"/>
              </a:ext>
            </a:extLst>
          </p:cNvPr>
          <p:cNvSpPr>
            <a:spLocks noGrp="1"/>
          </p:cNvSpPr>
          <p:nvPr>
            <p:ph type="title"/>
          </p:nvPr>
        </p:nvSpPr>
        <p:spPr>
          <a:xfrm>
            <a:off x="907356" y="161366"/>
            <a:ext cx="10515600" cy="1314171"/>
          </a:xfrm>
        </p:spPr>
        <p:txBody>
          <a:bodyPr/>
          <a:lstStyle/>
          <a:p>
            <a:r>
              <a:rPr lang="en-IN" b="1" dirty="0" smtClean="0"/>
              <a:t>Describe() Function – psych Package</a:t>
            </a:r>
            <a:endParaRPr lang="en-IN" b="1" dirty="0"/>
          </a:p>
        </p:txBody>
      </p:sp>
      <p:sp>
        <p:nvSpPr>
          <p:cNvPr id="5" name="Content Placeholder 4">
            <a:extLst>
              <a:ext uri="{FF2B5EF4-FFF2-40B4-BE49-F238E27FC236}">
                <a16:creationId xmlns:a16="http://schemas.microsoft.com/office/drawing/2014/main" id="{21CC81EB-FB77-ED17-D8DA-42ADF63A3A57}"/>
              </a:ext>
            </a:extLst>
          </p:cNvPr>
          <p:cNvSpPr>
            <a:spLocks noGrp="1"/>
          </p:cNvSpPr>
          <p:nvPr>
            <p:ph idx="1"/>
          </p:nvPr>
        </p:nvSpPr>
        <p:spPr>
          <a:xfrm>
            <a:off x="838200" y="1283234"/>
            <a:ext cx="10515600" cy="4893729"/>
          </a:xfrm>
        </p:spPr>
        <p:txBody>
          <a:bodyPr>
            <a:normAutofit/>
          </a:bodyPr>
          <a:lstStyle/>
          <a:p>
            <a:pPr marL="0" indent="0">
              <a:buNone/>
            </a:pPr>
            <a:endParaRPr lang="en-US" dirty="0"/>
          </a:p>
          <a:p>
            <a:endParaRPr lang="en-IN" dirty="0"/>
          </a:p>
        </p:txBody>
      </p:sp>
      <p:sp>
        <p:nvSpPr>
          <p:cNvPr id="4" name="Rectangle 3"/>
          <p:cNvSpPr/>
          <p:nvPr/>
        </p:nvSpPr>
        <p:spPr>
          <a:xfrm>
            <a:off x="318654" y="1152673"/>
            <a:ext cx="10861963" cy="3416320"/>
          </a:xfrm>
          <a:prstGeom prst="rect">
            <a:avLst/>
          </a:prstGeom>
        </p:spPr>
        <p:txBody>
          <a:bodyPr wrap="square">
            <a:spAutoFit/>
          </a:bodyPr>
          <a:lstStyle/>
          <a:p>
            <a:pPr algn="just"/>
            <a:r>
              <a:rPr lang="en-IN" sz="2400" dirty="0" smtClean="0">
                <a:latin typeface="Times New Roman" panose="02020603050405020304" pitchFamily="18" charset="0"/>
                <a:cs typeface="Times New Roman" panose="02020603050405020304" pitchFamily="18" charset="0"/>
              </a:rPr>
              <a:t>library(</a:t>
            </a:r>
            <a:r>
              <a:rPr lang="en-IN" sz="2400" dirty="0" err="1" smtClean="0">
                <a:latin typeface="Times New Roman" panose="02020603050405020304" pitchFamily="18" charset="0"/>
                <a:cs typeface="Times New Roman" panose="02020603050405020304" pitchFamily="18" charset="0"/>
              </a:rPr>
              <a:t>pysch</a:t>
            </a:r>
            <a:r>
              <a:rPr lang="en-IN" sz="2400" dirty="0" smtClean="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 Example data frame</a:t>
            </a:r>
          </a:p>
          <a:p>
            <a:pPr algn="just"/>
            <a:r>
              <a:rPr lang="en-IN" sz="2400" dirty="0">
                <a:latin typeface="Times New Roman" panose="02020603050405020304" pitchFamily="18" charset="0"/>
                <a:cs typeface="Times New Roman" panose="02020603050405020304" pitchFamily="18" charset="0"/>
              </a:rPr>
              <a:t>data &lt;- </a:t>
            </a:r>
            <a:r>
              <a:rPr lang="en-IN" sz="2400" dirty="0" err="1">
                <a:latin typeface="Times New Roman" panose="02020603050405020304" pitchFamily="18" charset="0"/>
                <a:cs typeface="Times New Roman" panose="02020603050405020304" pitchFamily="18" charset="0"/>
              </a:rPr>
              <a:t>data.frame</a:t>
            </a:r>
            <a:r>
              <a:rPr lang="en-IN" sz="2400" dirty="0">
                <a:latin typeface="Times New Roman" panose="02020603050405020304" pitchFamily="18" charset="0"/>
                <a:cs typeface="Times New Roman" panose="02020603050405020304" pitchFamily="18" charset="0"/>
              </a:rPr>
              <a:t>(</a:t>
            </a:r>
          </a:p>
          <a:p>
            <a:pPr algn="just"/>
            <a:r>
              <a:rPr lang="en-IN" sz="2400" dirty="0">
                <a:latin typeface="Times New Roman" panose="02020603050405020304" pitchFamily="18" charset="0"/>
                <a:cs typeface="Times New Roman" panose="02020603050405020304" pitchFamily="18" charset="0"/>
              </a:rPr>
              <a:t>  age = c(25, 30, 35, 40, 45, NA),</a:t>
            </a:r>
          </a:p>
          <a:p>
            <a:pPr algn="just"/>
            <a:r>
              <a:rPr lang="en-IN" sz="2400" dirty="0">
                <a:latin typeface="Times New Roman" panose="02020603050405020304" pitchFamily="18" charset="0"/>
                <a:cs typeface="Times New Roman" panose="02020603050405020304" pitchFamily="18" charset="0"/>
              </a:rPr>
              <a:t>  income = c(50000, 60000, 65000, 70000, 75000, 80000),</a:t>
            </a:r>
          </a:p>
          <a:p>
            <a:pPr algn="just"/>
            <a:r>
              <a:rPr lang="en-IN" sz="2400" dirty="0">
                <a:latin typeface="Times New Roman" panose="02020603050405020304" pitchFamily="18" charset="0"/>
                <a:cs typeface="Times New Roman" panose="02020603050405020304" pitchFamily="18" charset="0"/>
              </a:rPr>
              <a:t>  gender = factor(c("male", "female", "female", "male", "male", "female"))</a:t>
            </a:r>
          </a:p>
          <a:p>
            <a:pPr algn="just"/>
            <a:r>
              <a:rPr lang="en-IN" sz="2400" dirty="0">
                <a:latin typeface="Times New Roman" panose="02020603050405020304" pitchFamily="18" charset="0"/>
                <a:cs typeface="Times New Roman" panose="02020603050405020304" pitchFamily="18" charset="0"/>
              </a:rPr>
              <a:t>)</a:t>
            </a:r>
          </a:p>
          <a:p>
            <a:pPr algn="just"/>
            <a:r>
              <a:rPr lang="en-IN" sz="2400" dirty="0">
                <a:latin typeface="Times New Roman" panose="02020603050405020304" pitchFamily="18" charset="0"/>
                <a:cs typeface="Times New Roman" panose="02020603050405020304" pitchFamily="18" charset="0"/>
              </a:rPr>
              <a:t># Using describe() from </a:t>
            </a:r>
            <a:r>
              <a:rPr lang="en-IN" sz="2400" dirty="0" err="1">
                <a:latin typeface="Times New Roman" panose="02020603050405020304" pitchFamily="18" charset="0"/>
                <a:cs typeface="Times New Roman" panose="02020603050405020304" pitchFamily="18" charset="0"/>
              </a:rPr>
              <a:t>Hmisc</a:t>
            </a:r>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describe(data)</a:t>
            </a:r>
            <a:endParaRPr lang="en-IN" sz="24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838200" y="4766662"/>
            <a:ext cx="10203756" cy="1729268"/>
          </a:xfrm>
          <a:prstGeom prst="rect">
            <a:avLst/>
          </a:prstGeom>
        </p:spPr>
      </p:pic>
    </p:spTree>
    <p:extLst>
      <p:ext uri="{BB962C8B-B14F-4D97-AF65-F5344CB8AC3E}">
        <p14:creationId xmlns:p14="http://schemas.microsoft.com/office/powerpoint/2010/main" val="3269059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AA3F6-204C-0E3B-B7E8-5ECA68A3217D}"/>
              </a:ext>
            </a:extLst>
          </p:cNvPr>
          <p:cNvSpPr>
            <a:spLocks noGrp="1"/>
          </p:cNvSpPr>
          <p:nvPr>
            <p:ph type="title"/>
          </p:nvPr>
        </p:nvSpPr>
        <p:spPr/>
        <p:txBody>
          <a:bodyPr/>
          <a:lstStyle/>
          <a:p>
            <a:r>
              <a:rPr lang="en-IN" b="1" dirty="0"/>
              <a:t>Data -  Iris Dataset</a:t>
            </a:r>
          </a:p>
        </p:txBody>
      </p:sp>
      <p:sp>
        <p:nvSpPr>
          <p:cNvPr id="7" name="Content Placeholder 6">
            <a:extLst>
              <a:ext uri="{FF2B5EF4-FFF2-40B4-BE49-F238E27FC236}">
                <a16:creationId xmlns:a16="http://schemas.microsoft.com/office/drawing/2014/main" id="{CB599FFA-1C18-AD67-FFD3-2566DD404850}"/>
              </a:ext>
            </a:extLst>
          </p:cNvPr>
          <p:cNvSpPr>
            <a:spLocks noGrp="1"/>
          </p:cNvSpPr>
          <p:nvPr>
            <p:ph idx="1"/>
          </p:nvPr>
        </p:nvSpPr>
        <p:spPr/>
        <p:txBody>
          <a:bodyPr/>
          <a:lstStyle/>
          <a:p>
            <a:r>
              <a:rPr lang="en-US" dirty="0">
                <a:solidFill>
                  <a:srgbClr val="333333"/>
                </a:solidFill>
                <a:highlight>
                  <a:srgbClr val="FFFFFF"/>
                </a:highlight>
                <a:latin typeface="Times New Roman" panose="02020603050405020304" pitchFamily="18" charset="0"/>
                <a:cs typeface="Times New Roman" panose="02020603050405020304" pitchFamily="18" charset="0"/>
              </a:rPr>
              <a:t>D</a:t>
            </a:r>
            <a:r>
              <a:rPr lang="en-US" b="0" i="0" dirty="0">
                <a:solidFill>
                  <a:srgbClr val="333333"/>
                </a:solidFill>
                <a:effectLst/>
                <a:highlight>
                  <a:srgbClr val="FFFFFF"/>
                </a:highlight>
                <a:latin typeface="Times New Roman" panose="02020603050405020304" pitchFamily="18" charset="0"/>
                <a:cs typeface="Times New Roman" panose="02020603050405020304" pitchFamily="18" charset="0"/>
              </a:rPr>
              <a:t>ataset is imported by default in R, you only need to load it by running iris</a:t>
            </a:r>
          </a:p>
          <a:p>
            <a:pPr marL="0" indent="0">
              <a:buNone/>
            </a:pPr>
            <a:r>
              <a:rPr lang="en-US" b="0" i="0" dirty="0">
                <a:solidFill>
                  <a:srgbClr val="EAB700"/>
                </a:solidFill>
                <a:effectLst/>
                <a:latin typeface="Times New Roman" panose="02020603050405020304" pitchFamily="18" charset="0"/>
                <a:cs typeface="Times New Roman" panose="02020603050405020304" pitchFamily="18" charset="0"/>
              </a:rPr>
              <a:t>             </a:t>
            </a:r>
            <a:r>
              <a:rPr lang="en-US" b="0" i="0" dirty="0" err="1">
                <a:solidFill>
                  <a:srgbClr val="EAB700"/>
                </a:solidFill>
                <a:effectLst/>
                <a:latin typeface="Times New Roman" panose="02020603050405020304" pitchFamily="18" charset="0"/>
                <a:cs typeface="Times New Roman" panose="02020603050405020304" pitchFamily="18" charset="0"/>
              </a:rPr>
              <a:t>dat</a:t>
            </a:r>
            <a:r>
              <a:rPr lang="en-US" b="0" i="0" dirty="0">
                <a:solidFill>
                  <a:srgbClr val="4D4D4C"/>
                </a:solidFill>
                <a:effectLst/>
                <a:highlight>
                  <a:srgbClr val="F7F7F7"/>
                </a:highlight>
                <a:latin typeface="Times New Roman" panose="02020603050405020304" pitchFamily="18" charset="0"/>
                <a:cs typeface="Times New Roman" panose="02020603050405020304" pitchFamily="18" charset="0"/>
              </a:rPr>
              <a:t> &lt;- iris </a:t>
            </a:r>
            <a:r>
              <a:rPr lang="en-US" b="0" i="0" dirty="0">
                <a:solidFill>
                  <a:srgbClr val="8E908C"/>
                </a:solidFill>
                <a:effectLst/>
                <a:latin typeface="Times New Roman" panose="02020603050405020304" pitchFamily="18" charset="0"/>
                <a:cs typeface="Times New Roman" panose="02020603050405020304" pitchFamily="18" charset="0"/>
              </a:rPr>
              <a:t># load the iris dataset and renamed it </a:t>
            </a:r>
            <a:r>
              <a:rPr lang="en-US" b="0" i="0" dirty="0" err="1">
                <a:solidFill>
                  <a:srgbClr val="8E908C"/>
                </a:solidFill>
                <a:effectLst/>
                <a:latin typeface="Times New Roman" panose="02020603050405020304" pitchFamily="18" charset="0"/>
                <a:cs typeface="Times New Roman" panose="02020603050405020304" pitchFamily="18" charset="0"/>
              </a:rPr>
              <a:t>dat</a:t>
            </a:r>
            <a:endParaRPr lang="en-US" b="0" i="0" dirty="0">
              <a:solidFill>
                <a:srgbClr val="8E908C"/>
              </a:solidFill>
              <a:effectLst/>
              <a:latin typeface="Times New Roman" panose="02020603050405020304" pitchFamily="18" charset="0"/>
              <a:cs typeface="Times New Roman" panose="02020603050405020304" pitchFamily="18" charset="0"/>
            </a:endParaRPr>
          </a:p>
          <a:p>
            <a:pPr marL="0" indent="0">
              <a:buNone/>
            </a:pPr>
            <a:endParaRPr lang="en-US" dirty="0">
              <a:solidFill>
                <a:srgbClr val="8E908C"/>
              </a:solidFill>
              <a:highlight>
                <a:srgbClr val="FFFFFF"/>
              </a:highlight>
              <a:latin typeface="Times New Roman" panose="02020603050405020304" pitchFamily="18" charset="0"/>
              <a:cs typeface="Times New Roman" panose="02020603050405020304" pitchFamily="18" charset="0"/>
            </a:endParaRPr>
          </a:p>
          <a:p>
            <a:pPr marL="0" indent="0">
              <a:buNone/>
            </a:pPr>
            <a:r>
              <a:rPr lang="en-US" b="0" i="0" dirty="0">
                <a:solidFill>
                  <a:srgbClr val="4D4D4C"/>
                </a:solidFill>
                <a:effectLst/>
                <a:highlight>
                  <a:srgbClr val="F7F7F7"/>
                </a:highlight>
                <a:latin typeface="Times New Roman" panose="02020603050405020304" pitchFamily="18" charset="0"/>
                <a:cs typeface="Times New Roman" panose="02020603050405020304" pitchFamily="18" charset="0"/>
              </a:rPr>
              <a:t>             head(</a:t>
            </a:r>
            <a:r>
              <a:rPr lang="en-US" b="0" i="0" dirty="0" err="1">
                <a:solidFill>
                  <a:srgbClr val="4D4D4C"/>
                </a:solidFill>
                <a:effectLst/>
                <a:highlight>
                  <a:srgbClr val="F7F7F7"/>
                </a:highlight>
                <a:latin typeface="Times New Roman" panose="02020603050405020304" pitchFamily="18" charset="0"/>
                <a:cs typeface="Times New Roman" panose="02020603050405020304" pitchFamily="18" charset="0"/>
              </a:rPr>
              <a:t>dat</a:t>
            </a:r>
            <a:r>
              <a:rPr lang="en-US" b="0" i="0" dirty="0">
                <a:solidFill>
                  <a:srgbClr val="4D4D4C"/>
                </a:solidFill>
                <a:effectLst/>
                <a:highlight>
                  <a:srgbClr val="F7F7F7"/>
                </a:highlight>
                <a:latin typeface="Times New Roman" panose="02020603050405020304" pitchFamily="18" charset="0"/>
                <a:cs typeface="Times New Roman" panose="02020603050405020304" pitchFamily="18" charset="0"/>
              </a:rPr>
              <a:t>) </a:t>
            </a:r>
            <a:r>
              <a:rPr lang="en-US" b="0" i="0" dirty="0">
                <a:solidFill>
                  <a:srgbClr val="8E908C"/>
                </a:solidFill>
                <a:effectLst/>
                <a:latin typeface="Times New Roman" panose="02020603050405020304" pitchFamily="18" charset="0"/>
                <a:cs typeface="Times New Roman" panose="02020603050405020304" pitchFamily="18" charset="0"/>
              </a:rPr>
              <a:t># first 6 observations</a:t>
            </a:r>
          </a:p>
          <a:p>
            <a:pPr marL="0" indent="0">
              <a:buNone/>
            </a:pPr>
            <a:endParaRPr lang="en-US" b="0" i="0" dirty="0">
              <a:solidFill>
                <a:srgbClr val="333333"/>
              </a:solidFill>
              <a:effectLst/>
              <a:highlight>
                <a:srgbClr val="FFFFFF"/>
              </a:highlight>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265D3CDC-0885-D5F8-3AAF-1590D61D533F}"/>
              </a:ext>
            </a:extLst>
          </p:cNvPr>
          <p:cNvPicPr>
            <a:picLocks noChangeAspect="1"/>
          </p:cNvPicPr>
          <p:nvPr/>
        </p:nvPicPr>
        <p:blipFill>
          <a:blip r:embed="rId2"/>
          <a:stretch>
            <a:fillRect/>
          </a:stretch>
        </p:blipFill>
        <p:spPr>
          <a:xfrm>
            <a:off x="1796593" y="4593399"/>
            <a:ext cx="8598814" cy="1968766"/>
          </a:xfrm>
          <a:prstGeom prst="rect">
            <a:avLst/>
          </a:prstGeom>
        </p:spPr>
      </p:pic>
    </p:spTree>
    <p:extLst>
      <p:ext uri="{BB962C8B-B14F-4D97-AF65-F5344CB8AC3E}">
        <p14:creationId xmlns:p14="http://schemas.microsoft.com/office/powerpoint/2010/main" val="36788833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AA3F6-204C-0E3B-B7E8-5ECA68A3217D}"/>
              </a:ext>
            </a:extLst>
          </p:cNvPr>
          <p:cNvSpPr>
            <a:spLocks noGrp="1"/>
          </p:cNvSpPr>
          <p:nvPr>
            <p:ph type="title"/>
          </p:nvPr>
        </p:nvSpPr>
        <p:spPr>
          <a:xfrm>
            <a:off x="907356" y="161366"/>
            <a:ext cx="10515600" cy="1314171"/>
          </a:xfrm>
        </p:spPr>
        <p:txBody>
          <a:bodyPr>
            <a:normAutofit/>
          </a:bodyPr>
          <a:lstStyle/>
          <a:p>
            <a:r>
              <a:rPr lang="en-IN" b="1" dirty="0"/>
              <a:t>Descriptive statistics by group</a:t>
            </a:r>
            <a:br>
              <a:rPr lang="en-IN" b="1" dirty="0"/>
            </a:br>
            <a:endParaRPr lang="en-IN" b="1" dirty="0"/>
          </a:p>
        </p:txBody>
      </p:sp>
      <p:sp>
        <p:nvSpPr>
          <p:cNvPr id="5" name="Content Placeholder 4">
            <a:extLst>
              <a:ext uri="{FF2B5EF4-FFF2-40B4-BE49-F238E27FC236}">
                <a16:creationId xmlns:a16="http://schemas.microsoft.com/office/drawing/2014/main" id="{21CC81EB-FB77-ED17-D8DA-42ADF63A3A57}"/>
              </a:ext>
            </a:extLst>
          </p:cNvPr>
          <p:cNvSpPr>
            <a:spLocks noGrp="1"/>
          </p:cNvSpPr>
          <p:nvPr>
            <p:ph idx="1"/>
          </p:nvPr>
        </p:nvSpPr>
        <p:spPr>
          <a:xfrm>
            <a:off x="838200" y="1283234"/>
            <a:ext cx="10515600" cy="4893729"/>
          </a:xfrm>
        </p:spPr>
        <p:txBody>
          <a:bodyPr>
            <a:normAutofit/>
          </a:bodyPr>
          <a:lstStyle/>
          <a:p>
            <a:pPr marL="0" indent="0">
              <a:buNone/>
            </a:pPr>
            <a:endParaRPr lang="en-US" dirty="0"/>
          </a:p>
          <a:p>
            <a:endParaRPr lang="en-IN" dirty="0"/>
          </a:p>
        </p:txBody>
      </p:sp>
      <p:sp>
        <p:nvSpPr>
          <p:cNvPr id="3" name="Rectangle 1"/>
          <p:cNvSpPr>
            <a:spLocks noChangeArrowheads="1"/>
          </p:cNvSpPr>
          <p:nvPr/>
        </p:nvSpPr>
        <p:spPr bwMode="auto">
          <a:xfrm>
            <a:off x="0" y="1205522"/>
            <a:ext cx="11817927" cy="569386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We may </a:t>
            </a:r>
            <a:r>
              <a:rPr lang="en-US" sz="2400" dirty="0">
                <a:latin typeface="Times New Roman" panose="02020603050405020304" pitchFamily="18" charset="0"/>
                <a:cs typeface="Times New Roman" panose="02020603050405020304" pitchFamily="18" charset="0"/>
              </a:rPr>
              <a:t>want to calculate </a:t>
            </a:r>
            <a:r>
              <a:rPr lang="en-US" sz="2400" dirty="0">
                <a:latin typeface="Times New Roman" panose="02020603050405020304" pitchFamily="18" charset="0"/>
                <a:cs typeface="Times New Roman" panose="02020603050405020304" pitchFamily="18" charset="0"/>
                <a:hlinkClick r:id="rId2"/>
              </a:rPr>
              <a:t>descriptive statistics</a:t>
            </a:r>
            <a:r>
              <a:rPr lang="en-US" sz="2400" dirty="0">
                <a:latin typeface="Times New Roman" panose="02020603050405020304" pitchFamily="18" charset="0"/>
                <a:cs typeface="Times New Roman" panose="02020603050405020304" pitchFamily="18" charset="0"/>
              </a:rPr>
              <a:t> for each column in a data frame in R, grouped by a particular column</a:t>
            </a:r>
            <a:r>
              <a:rPr lang="en-US" sz="2400" dirty="0" smtClean="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One of the easiest ways to do so is by using the </a:t>
            </a:r>
            <a:r>
              <a:rPr lang="en-US" sz="2400" b="1" dirty="0" err="1">
                <a:latin typeface="Times New Roman" panose="02020603050405020304" pitchFamily="18" charset="0"/>
                <a:cs typeface="Times New Roman" panose="02020603050405020304" pitchFamily="18" charset="0"/>
              </a:rPr>
              <a:t>describeBy</a:t>
            </a: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function from the </a:t>
            </a:r>
            <a:r>
              <a:rPr lang="en-US" sz="2400" b="1" dirty="0">
                <a:latin typeface="Times New Roman" panose="02020603050405020304" pitchFamily="18" charset="0"/>
                <a:cs typeface="Times New Roman" panose="02020603050405020304" pitchFamily="18" charset="0"/>
              </a:rPr>
              <a:t>psych </a:t>
            </a:r>
            <a:r>
              <a:rPr lang="en-US" sz="2400" dirty="0">
                <a:latin typeface="Times New Roman" panose="02020603050405020304" pitchFamily="18" charset="0"/>
                <a:cs typeface="Times New Roman" panose="02020603050405020304" pitchFamily="18" charset="0"/>
              </a:rPr>
              <a:t>package in R, which can be used to perform this exact task</a:t>
            </a:r>
            <a:r>
              <a:rPr lang="en-US" sz="2400"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t>
            </a:r>
            <a:r>
              <a:rPr lang="en-US" sz="2400" b="1" dirty="0" err="1">
                <a:latin typeface="Times New Roman" panose="02020603050405020304" pitchFamily="18" charset="0"/>
                <a:cs typeface="Times New Roman" panose="02020603050405020304" pitchFamily="18" charset="0"/>
              </a:rPr>
              <a:t>describeBy</a:t>
            </a: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function uses the following syntax:</a:t>
            </a:r>
          </a:p>
          <a:p>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describeBy</a:t>
            </a:r>
            <a:r>
              <a:rPr lang="en-US" sz="2400" b="1" dirty="0" smtClean="0">
                <a:latin typeface="Times New Roman" panose="02020603050405020304" pitchFamily="18" charset="0"/>
                <a:cs typeface="Times New Roman" panose="02020603050405020304" pitchFamily="18" charset="0"/>
              </a:rPr>
              <a:t>(x</a:t>
            </a: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group=NULL, …)</a:t>
            </a:r>
          </a:p>
          <a:p>
            <a:endParaRPr lang="en-US" sz="2400" b="1" dirty="0" smtClean="0">
              <a:latin typeface="Times New Roman" panose="02020603050405020304" pitchFamily="18" charset="0"/>
              <a:cs typeface="Times New Roman" panose="02020603050405020304" pitchFamily="18" charset="0"/>
            </a:endParaRPr>
          </a:p>
          <a:p>
            <a:r>
              <a:rPr lang="en-US" sz="2400" b="1" dirty="0" smtClean="0">
                <a:latin typeface="Times New Roman" panose="02020603050405020304" pitchFamily="18" charset="0"/>
                <a:cs typeface="Times New Roman" panose="02020603050405020304" pitchFamily="18" charset="0"/>
              </a:rPr>
              <a:t>Where,</a:t>
            </a:r>
          </a:p>
          <a:p>
            <a:endParaRPr lang="en-US" sz="2400" b="1" dirty="0" smtClean="0">
              <a:latin typeface="Times New Roman" panose="02020603050405020304" pitchFamily="18" charset="0"/>
              <a:cs typeface="Times New Roman" panose="02020603050405020304" pitchFamily="18" charset="0"/>
            </a:endParaRPr>
          </a:p>
          <a:p>
            <a:pPr lvl="1"/>
            <a:r>
              <a:rPr lang="en-US" sz="2400" b="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Name of data frame</a:t>
            </a:r>
          </a:p>
          <a:p>
            <a:pPr lvl="1"/>
            <a:r>
              <a:rPr lang="en-US" sz="2400" b="1" dirty="0">
                <a:latin typeface="Times New Roman" panose="02020603050405020304" pitchFamily="18" charset="0"/>
                <a:cs typeface="Times New Roman" panose="02020603050405020304" pitchFamily="18" charset="0"/>
              </a:rPr>
              <a:t>group</a:t>
            </a:r>
            <a:r>
              <a:rPr lang="en-US" sz="2400" dirty="0">
                <a:latin typeface="Times New Roman" panose="02020603050405020304" pitchFamily="18" charset="0"/>
                <a:cs typeface="Times New Roman" panose="02020603050405020304" pitchFamily="18" charset="0"/>
              </a:rPr>
              <a:t>: A grouping variable or list of grouping variables</a:t>
            </a:r>
          </a:p>
          <a:p>
            <a:endParaRPr lang="en-US" sz="2400" dirty="0">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800" b="1" i="0" u="none" strike="noStrike" cap="none" normalizeH="0" baseline="0" dirty="0" smtClean="0">
              <a:ln>
                <a:noFill/>
              </a:ln>
              <a:solidFill>
                <a:srgbClr val="FF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47317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AA3F6-204C-0E3B-B7E8-5ECA68A3217D}"/>
              </a:ext>
            </a:extLst>
          </p:cNvPr>
          <p:cNvSpPr>
            <a:spLocks noGrp="1"/>
          </p:cNvSpPr>
          <p:nvPr>
            <p:ph type="title"/>
          </p:nvPr>
        </p:nvSpPr>
        <p:spPr>
          <a:xfrm>
            <a:off x="907356" y="161366"/>
            <a:ext cx="10515600" cy="1314171"/>
          </a:xfrm>
        </p:spPr>
        <p:txBody>
          <a:bodyPr>
            <a:normAutofit/>
          </a:bodyPr>
          <a:lstStyle/>
          <a:p>
            <a:r>
              <a:rPr lang="en-IN" b="1" dirty="0"/>
              <a:t>Descriptive statistics by group</a:t>
            </a:r>
            <a:br>
              <a:rPr lang="en-IN" b="1" dirty="0"/>
            </a:br>
            <a:endParaRPr lang="en-IN" b="1" dirty="0"/>
          </a:p>
        </p:txBody>
      </p:sp>
      <p:sp>
        <p:nvSpPr>
          <p:cNvPr id="5" name="Content Placeholder 4">
            <a:extLst>
              <a:ext uri="{FF2B5EF4-FFF2-40B4-BE49-F238E27FC236}">
                <a16:creationId xmlns:a16="http://schemas.microsoft.com/office/drawing/2014/main" id="{21CC81EB-FB77-ED17-D8DA-42ADF63A3A57}"/>
              </a:ext>
            </a:extLst>
          </p:cNvPr>
          <p:cNvSpPr>
            <a:spLocks noGrp="1"/>
          </p:cNvSpPr>
          <p:nvPr>
            <p:ph idx="1"/>
          </p:nvPr>
        </p:nvSpPr>
        <p:spPr>
          <a:xfrm>
            <a:off x="838200" y="1283234"/>
            <a:ext cx="10515600" cy="4893729"/>
          </a:xfrm>
        </p:spPr>
        <p:txBody>
          <a:bodyPr>
            <a:normAutofit/>
          </a:bodyPr>
          <a:lstStyle/>
          <a:p>
            <a:pPr marL="0" indent="0">
              <a:buNone/>
            </a:pPr>
            <a:endParaRPr lang="en-US" dirty="0"/>
          </a:p>
          <a:p>
            <a:endParaRPr lang="en-IN" dirty="0"/>
          </a:p>
        </p:txBody>
      </p:sp>
      <p:sp>
        <p:nvSpPr>
          <p:cNvPr id="3" name="Rectangle 1"/>
          <p:cNvSpPr>
            <a:spLocks noChangeArrowheads="1"/>
          </p:cNvSpPr>
          <p:nvPr/>
        </p:nvSpPr>
        <p:spPr bwMode="auto">
          <a:xfrm>
            <a:off x="0" y="2128851"/>
            <a:ext cx="11817927" cy="3847207"/>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Suppose that we create the following data frame in R that contains information about various basketball players</a:t>
            </a:r>
            <a:r>
              <a:rPr lang="en-US" sz="2400" dirty="0" smtClean="0">
                <a:latin typeface="Times New Roman" panose="02020603050405020304" pitchFamily="18" charset="0"/>
                <a:cs typeface="Times New Roman" panose="02020603050405020304" pitchFamily="18" charset="0"/>
              </a:rPr>
              <a:t>:</a:t>
            </a:r>
          </a:p>
          <a:p>
            <a:endParaRPr lang="en-US" sz="2400" b="1" dirty="0">
              <a:latin typeface="Times New Roman" panose="02020603050405020304" pitchFamily="18" charset="0"/>
              <a:cs typeface="Times New Roman" panose="02020603050405020304" pitchFamily="18" charset="0"/>
            </a:endParaRPr>
          </a:p>
          <a:p>
            <a:endParaRPr lang="en-US" sz="2400" b="1" dirty="0" smtClean="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endParaRPr lang="en-US" sz="2400" b="1" dirty="0" smtClean="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endParaRPr lang="en-US" sz="2400" b="1"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800" b="1" i="0" u="none" strike="noStrike" cap="none" normalizeH="0" baseline="0" dirty="0" smtClean="0">
              <a:ln>
                <a:noFill/>
              </a:ln>
              <a:solidFill>
                <a:srgbClr val="FF0000"/>
              </a:solidFill>
              <a:effectLst/>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512618" y="3200400"/>
            <a:ext cx="10155382" cy="3428972"/>
          </a:xfrm>
          <a:prstGeom prst="rect">
            <a:avLst/>
          </a:prstGeom>
        </p:spPr>
      </p:pic>
    </p:spTree>
    <p:extLst>
      <p:ext uri="{BB962C8B-B14F-4D97-AF65-F5344CB8AC3E}">
        <p14:creationId xmlns:p14="http://schemas.microsoft.com/office/powerpoint/2010/main" val="29904172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AA3F6-204C-0E3B-B7E8-5ECA68A3217D}"/>
              </a:ext>
            </a:extLst>
          </p:cNvPr>
          <p:cNvSpPr>
            <a:spLocks noGrp="1"/>
          </p:cNvSpPr>
          <p:nvPr>
            <p:ph type="title"/>
          </p:nvPr>
        </p:nvSpPr>
        <p:spPr>
          <a:xfrm>
            <a:off x="907356" y="161366"/>
            <a:ext cx="10515600" cy="1314171"/>
          </a:xfrm>
        </p:spPr>
        <p:txBody>
          <a:bodyPr>
            <a:normAutofit/>
          </a:bodyPr>
          <a:lstStyle/>
          <a:p>
            <a:r>
              <a:rPr lang="en-IN" b="1" dirty="0"/>
              <a:t>Descriptive statistics by </a:t>
            </a:r>
            <a:r>
              <a:rPr lang="en-IN" b="1" dirty="0" smtClean="0"/>
              <a:t>group</a:t>
            </a:r>
            <a:endParaRPr lang="en-IN" b="1" dirty="0"/>
          </a:p>
        </p:txBody>
      </p:sp>
      <p:sp>
        <p:nvSpPr>
          <p:cNvPr id="3" name="Rectangle 1"/>
          <p:cNvSpPr>
            <a:spLocks noChangeArrowheads="1"/>
          </p:cNvSpPr>
          <p:nvPr/>
        </p:nvSpPr>
        <p:spPr bwMode="auto">
          <a:xfrm>
            <a:off x="0" y="1665238"/>
            <a:ext cx="11817927" cy="2308324"/>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a:t>
            </a:r>
            <a:r>
              <a:rPr lang="en-US" sz="2400" dirty="0" smtClean="0">
                <a:latin typeface="Times New Roman" panose="02020603050405020304" pitchFamily="18" charset="0"/>
                <a:cs typeface="Times New Roman" panose="02020603050405020304" pitchFamily="18" charset="0"/>
              </a:rPr>
              <a:t>o </a:t>
            </a:r>
            <a:r>
              <a:rPr lang="en-US" sz="2400" dirty="0">
                <a:latin typeface="Times New Roman" panose="02020603050405020304" pitchFamily="18" charset="0"/>
                <a:cs typeface="Times New Roman" panose="02020603050405020304" pitchFamily="18" charset="0"/>
              </a:rPr>
              <a:t>calculate descriptive statistics for each of the numeric variables in the data frame, grouped by the values in the </a:t>
            </a:r>
            <a:r>
              <a:rPr lang="en-US" sz="2400" b="1" dirty="0">
                <a:latin typeface="Times New Roman" panose="02020603050405020304" pitchFamily="18" charset="0"/>
                <a:cs typeface="Times New Roman" panose="02020603050405020304" pitchFamily="18" charset="0"/>
              </a:rPr>
              <a:t>team</a:t>
            </a:r>
            <a:r>
              <a:rPr lang="en-US" sz="2400" dirty="0">
                <a:latin typeface="Times New Roman" panose="02020603050405020304" pitchFamily="18" charset="0"/>
                <a:cs typeface="Times New Roman" panose="02020603050405020304" pitchFamily="18" charset="0"/>
              </a:rPr>
              <a:t> column</a:t>
            </a:r>
            <a:r>
              <a:rPr lang="en-US" sz="2400"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endParaRPr lang="en-US" sz="2400" dirty="0" smtClean="0">
              <a:latin typeface="Times New Roman" panose="02020603050405020304" pitchFamily="18" charset="0"/>
              <a:cs typeface="Times New Roman" panose="02020603050405020304" pitchFamily="18" charset="0"/>
            </a:endParaRPr>
          </a:p>
          <a:p>
            <a:r>
              <a:rPr lang="en-US" sz="2400" b="1" dirty="0" smtClean="0">
                <a:latin typeface="Times New Roman" panose="02020603050405020304" pitchFamily="18" charset="0"/>
                <a:cs typeface="Times New Roman" panose="02020603050405020304" pitchFamily="18" charset="0"/>
              </a:rPr>
              <a:t>                 library(</a:t>
            </a:r>
            <a:r>
              <a:rPr lang="en-US" sz="2400" b="1" dirty="0" err="1" smtClean="0">
                <a:latin typeface="Times New Roman" panose="02020603050405020304" pitchFamily="18" charset="0"/>
                <a:cs typeface="Times New Roman" panose="02020603050405020304" pitchFamily="18" charset="0"/>
              </a:rPr>
              <a:t>pysch</a:t>
            </a:r>
            <a:r>
              <a:rPr lang="en-US" sz="2400" b="1" dirty="0" smtClean="0">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a:p>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describeBy</a:t>
            </a:r>
            <a:r>
              <a:rPr lang="en-US" sz="2400" b="1" dirty="0" smtClean="0">
                <a:latin typeface="Times New Roman" panose="02020603050405020304" pitchFamily="18" charset="0"/>
                <a:cs typeface="Times New Roman" panose="02020603050405020304" pitchFamily="18" charset="0"/>
              </a:rPr>
              <a:t>(</a:t>
            </a:r>
            <a:r>
              <a:rPr lang="en-US" sz="2400" b="1" dirty="0" err="1" smtClean="0">
                <a:latin typeface="Times New Roman" panose="02020603050405020304" pitchFamily="18" charset="0"/>
                <a:cs typeface="Times New Roman" panose="02020603050405020304" pitchFamily="18" charset="0"/>
              </a:rPr>
              <a:t>df</a:t>
            </a:r>
            <a:r>
              <a:rPr lang="en-US" sz="2400" b="1" dirty="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df$team</a:t>
            </a:r>
            <a:r>
              <a:rPr lang="en-US" sz="2400" b="1" dirty="0" smtClean="0">
                <a:latin typeface="Times New Roman" panose="02020603050405020304" pitchFamily="18" charset="0"/>
                <a:cs typeface="Times New Roman" panose="02020603050405020304" pitchFamily="18" charset="0"/>
              </a:rPr>
              <a:t>)   #grouping one variable</a:t>
            </a:r>
          </a:p>
          <a:p>
            <a:r>
              <a:rPr lang="en-US" sz="2400" b="1" dirty="0">
                <a:latin typeface="Times New Roman" panose="02020603050405020304" pitchFamily="18" charset="0"/>
                <a:cs typeface="Times New Roman" panose="02020603050405020304" pitchFamily="18" charset="0"/>
              </a:rPr>
              <a:t>	</a:t>
            </a:r>
            <a:endParaRPr kumimoji="0" lang="en-US" altLang="en-US" sz="2800" b="1" i="0" u="none" strike="noStrike" cap="none" normalizeH="0" baseline="0" dirty="0" smtClean="0">
              <a:ln>
                <a:noFill/>
              </a:ln>
              <a:solidFill>
                <a:srgbClr val="FF0000"/>
              </a:solidFill>
              <a:effectLst/>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625185" y="3579969"/>
            <a:ext cx="10567555" cy="2419350"/>
          </a:xfrm>
          <a:prstGeom prst="rect">
            <a:avLst/>
          </a:prstGeom>
        </p:spPr>
      </p:pic>
      <p:sp>
        <p:nvSpPr>
          <p:cNvPr id="8" name="Rectangle 7"/>
          <p:cNvSpPr/>
          <p:nvPr/>
        </p:nvSpPr>
        <p:spPr>
          <a:xfrm>
            <a:off x="1066800" y="6181550"/>
            <a:ext cx="8077200" cy="369332"/>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describeBy</a:t>
            </a:r>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df</a:t>
            </a:r>
            <a:r>
              <a:rPr lang="en-US" b="1" dirty="0">
                <a:latin typeface="Times New Roman" panose="02020603050405020304" pitchFamily="18" charset="0"/>
                <a:cs typeface="Times New Roman" panose="02020603050405020304" pitchFamily="18" charset="0"/>
              </a:rPr>
              <a:t>, list(</a:t>
            </a:r>
            <a:r>
              <a:rPr lang="en-US" b="1" dirty="0" err="1">
                <a:latin typeface="Times New Roman" panose="02020603050405020304" pitchFamily="18" charset="0"/>
                <a:cs typeface="Times New Roman" panose="02020603050405020304" pitchFamily="18" charset="0"/>
              </a:rPr>
              <a:t>df$team,df$points</a:t>
            </a:r>
            <a:r>
              <a:rPr lang="en-US" b="1" dirty="0">
                <a:latin typeface="Times New Roman" panose="02020603050405020304" pitchFamily="18" charset="0"/>
                <a:cs typeface="Times New Roman" panose="02020603050405020304" pitchFamily="18" charset="0"/>
              </a:rPr>
              <a:t>))   #grouping two variables</a:t>
            </a:r>
            <a:endParaRPr lang="en-IN" dirty="0"/>
          </a:p>
        </p:txBody>
      </p:sp>
    </p:spTree>
    <p:extLst>
      <p:ext uri="{BB962C8B-B14F-4D97-AF65-F5344CB8AC3E}">
        <p14:creationId xmlns:p14="http://schemas.microsoft.com/office/powerpoint/2010/main" val="131462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AA3F6-204C-0E3B-B7E8-5ECA68A3217D}"/>
              </a:ext>
            </a:extLst>
          </p:cNvPr>
          <p:cNvSpPr>
            <a:spLocks noGrp="1"/>
          </p:cNvSpPr>
          <p:nvPr>
            <p:ph type="title"/>
          </p:nvPr>
        </p:nvSpPr>
        <p:spPr>
          <a:xfrm>
            <a:off x="907356" y="161366"/>
            <a:ext cx="10515600" cy="1314171"/>
          </a:xfrm>
        </p:spPr>
        <p:txBody>
          <a:bodyPr/>
          <a:lstStyle/>
          <a:p>
            <a:r>
              <a:rPr lang="en-IN" b="1" dirty="0"/>
              <a:t>Measures of Central Tendency</a:t>
            </a:r>
          </a:p>
        </p:txBody>
      </p:sp>
      <p:pic>
        <p:nvPicPr>
          <p:cNvPr id="4" name="Content Placeholder 3">
            <a:extLst>
              <a:ext uri="{FF2B5EF4-FFF2-40B4-BE49-F238E27FC236}">
                <a16:creationId xmlns:a16="http://schemas.microsoft.com/office/drawing/2014/main" id="{BD1C1A49-AA21-86E7-1BDC-B8501CD2F2D8}"/>
              </a:ext>
            </a:extLst>
          </p:cNvPr>
          <p:cNvPicPr>
            <a:picLocks noGrp="1" noChangeAspect="1"/>
          </p:cNvPicPr>
          <p:nvPr>
            <p:ph idx="1"/>
          </p:nvPr>
        </p:nvPicPr>
        <p:blipFill>
          <a:blip r:embed="rId2"/>
          <a:stretch>
            <a:fillRect/>
          </a:stretch>
        </p:blipFill>
        <p:spPr>
          <a:xfrm>
            <a:off x="838200" y="1523985"/>
            <a:ext cx="9673557" cy="4661661"/>
          </a:xfrm>
        </p:spPr>
      </p:pic>
    </p:spTree>
    <p:extLst>
      <p:ext uri="{BB962C8B-B14F-4D97-AF65-F5344CB8AC3E}">
        <p14:creationId xmlns:p14="http://schemas.microsoft.com/office/powerpoint/2010/main" val="3808080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AA3F6-204C-0E3B-B7E8-5ECA68A3217D}"/>
              </a:ext>
            </a:extLst>
          </p:cNvPr>
          <p:cNvSpPr>
            <a:spLocks noGrp="1"/>
          </p:cNvSpPr>
          <p:nvPr>
            <p:ph type="title"/>
          </p:nvPr>
        </p:nvSpPr>
        <p:spPr/>
        <p:txBody>
          <a:bodyPr/>
          <a:lstStyle/>
          <a:p>
            <a:r>
              <a:rPr lang="en-IN" b="1" dirty="0"/>
              <a:t>Mean </a:t>
            </a:r>
            <a:r>
              <a:rPr lang="en-IN" b="1" dirty="0">
                <a:sym typeface="Wingdings" panose="05000000000000000000" pitchFamily="2" charset="2"/>
              </a:rPr>
              <a:t> Measure of Central Tendency</a:t>
            </a:r>
            <a:endParaRPr lang="en-IN" b="1" dirty="0"/>
          </a:p>
        </p:txBody>
      </p:sp>
      <p:sp>
        <p:nvSpPr>
          <p:cNvPr id="7" name="Content Placeholder 6">
            <a:extLst>
              <a:ext uri="{FF2B5EF4-FFF2-40B4-BE49-F238E27FC236}">
                <a16:creationId xmlns:a16="http://schemas.microsoft.com/office/drawing/2014/main" id="{CB599FFA-1C18-AD67-FFD3-2566DD404850}"/>
              </a:ext>
            </a:extLst>
          </p:cNvPr>
          <p:cNvSpPr>
            <a:spLocks noGrp="1"/>
          </p:cNvSpPr>
          <p:nvPr>
            <p:ph idx="1"/>
          </p:nvPr>
        </p:nvSpPr>
        <p:spPr>
          <a:xfrm>
            <a:off x="838200" y="1459966"/>
            <a:ext cx="10515600" cy="5186723"/>
          </a:xfrm>
        </p:spPr>
        <p:txBody>
          <a:bodyPr>
            <a:normAutofit lnSpcReduction="10000"/>
          </a:bodyPr>
          <a:lstStyle/>
          <a:p>
            <a:pPr marL="0" indent="0" algn="just">
              <a:buNone/>
            </a:pPr>
            <a:r>
              <a:rPr lang="en-US" b="0" i="0" dirty="0">
                <a:solidFill>
                  <a:srgbClr val="000000"/>
                </a:solidFill>
                <a:effectLst/>
                <a:highlight>
                  <a:srgbClr val="FFFFFF"/>
                </a:highlight>
                <a:latin typeface="Times New Roman" panose="02020603050405020304" pitchFamily="18" charset="0"/>
                <a:cs typeface="Times New Roman" panose="02020603050405020304" pitchFamily="18" charset="0"/>
              </a:rPr>
              <a:t>The mean is the average value of a set of data points. In R, the mean() function can be used to calculate the mean.</a:t>
            </a:r>
          </a:p>
          <a:p>
            <a:pPr marL="0" indent="0" algn="ctr">
              <a:buNone/>
            </a:pPr>
            <a:r>
              <a:rPr lang="en-US" dirty="0">
                <a:solidFill>
                  <a:srgbClr val="000000"/>
                </a:solidFill>
                <a:highlight>
                  <a:srgbClr val="FFFFFF"/>
                </a:highlight>
                <a:latin typeface="Times New Roman" panose="02020603050405020304" pitchFamily="18" charset="0"/>
                <a:cs typeface="Times New Roman" panose="02020603050405020304" pitchFamily="18" charset="0"/>
              </a:rPr>
              <a:t>   </a:t>
            </a:r>
            <a:r>
              <a:rPr lang="en-IN" b="0" i="0" dirty="0">
                <a:solidFill>
                  <a:srgbClr val="4D4D4C"/>
                </a:solidFill>
                <a:effectLst/>
                <a:highlight>
                  <a:srgbClr val="F7F7F7"/>
                </a:highlight>
                <a:latin typeface="SFMono-Regular"/>
              </a:rPr>
              <a:t>mean(</a:t>
            </a:r>
            <a:r>
              <a:rPr lang="en-IN" b="0" i="0" dirty="0" err="1">
                <a:solidFill>
                  <a:srgbClr val="4D4D4C"/>
                </a:solidFill>
                <a:effectLst/>
                <a:highlight>
                  <a:srgbClr val="F7F7F7"/>
                </a:highlight>
                <a:latin typeface="SFMono-Regular"/>
              </a:rPr>
              <a:t>dat</a:t>
            </a:r>
            <a:r>
              <a:rPr lang="en-IN" b="0" i="0" dirty="0" err="1">
                <a:solidFill>
                  <a:srgbClr val="C82829"/>
                </a:solidFill>
                <a:effectLst/>
                <a:latin typeface="SFMono-Regular"/>
              </a:rPr>
              <a:t>$Sepal</a:t>
            </a:r>
            <a:r>
              <a:rPr lang="en-IN" b="0" i="0" dirty="0" err="1">
                <a:solidFill>
                  <a:srgbClr val="4D4D4C"/>
                </a:solidFill>
                <a:effectLst/>
                <a:highlight>
                  <a:srgbClr val="F7F7F7"/>
                </a:highlight>
                <a:latin typeface="SFMono-Regular"/>
              </a:rPr>
              <a:t>.Length</a:t>
            </a:r>
            <a:r>
              <a:rPr lang="en-IN" b="0" i="0" dirty="0">
                <a:solidFill>
                  <a:srgbClr val="4D4D4C"/>
                </a:solidFill>
                <a:effectLst/>
                <a:highlight>
                  <a:srgbClr val="F7F7F7"/>
                </a:highlight>
                <a:latin typeface="SFMono-Regular"/>
              </a:rPr>
              <a:t>)</a:t>
            </a:r>
          </a:p>
          <a:p>
            <a:pPr marL="0" indent="0" algn="ctr">
              <a:buNone/>
            </a:pPr>
            <a:endParaRPr lang="en-IN" b="0" i="0" dirty="0">
              <a:solidFill>
                <a:srgbClr val="4D4D4C"/>
              </a:solidFill>
              <a:effectLst/>
              <a:highlight>
                <a:srgbClr val="F7F7F7"/>
              </a:highlight>
              <a:latin typeface="SFMono-Regular"/>
            </a:endParaRPr>
          </a:p>
          <a:p>
            <a:pPr marL="0" indent="0" algn="l">
              <a:buNone/>
            </a:pPr>
            <a:r>
              <a:rPr lang="en-US" b="1" i="1" dirty="0">
                <a:solidFill>
                  <a:srgbClr val="333333"/>
                </a:solidFill>
                <a:effectLst/>
                <a:highlight>
                  <a:srgbClr val="FFFFFF"/>
                </a:highlight>
                <a:latin typeface="-apple-system"/>
              </a:rPr>
              <a:t>Tips:</a:t>
            </a:r>
            <a:endParaRPr lang="en-US" b="1" i="0" dirty="0">
              <a:solidFill>
                <a:srgbClr val="333333"/>
              </a:solidFill>
              <a:effectLst/>
              <a:highlight>
                <a:srgbClr val="FFFFFF"/>
              </a:highlight>
              <a:latin typeface="-apple-system"/>
            </a:endParaRPr>
          </a:p>
          <a:p>
            <a:r>
              <a:rPr lang="en-US" dirty="0">
                <a:solidFill>
                  <a:srgbClr val="000000"/>
                </a:solidFill>
                <a:highlight>
                  <a:srgbClr val="FFFFFF"/>
                </a:highlight>
                <a:latin typeface="Times New Roman" panose="02020603050405020304" pitchFamily="18" charset="0"/>
                <a:cs typeface="Times New Roman" panose="02020603050405020304" pitchFamily="18" charset="0"/>
              </a:rPr>
              <a:t>If there is at least one missing value in your dataset,  use </a:t>
            </a:r>
            <a:r>
              <a:rPr lang="en-IN" dirty="0">
                <a:solidFill>
                  <a:srgbClr val="000000"/>
                </a:solidFill>
                <a:highlight>
                  <a:srgbClr val="FFFFFF"/>
                </a:highlight>
                <a:latin typeface="Times New Roman" panose="02020603050405020304" pitchFamily="18" charset="0"/>
                <a:cs typeface="Times New Roman" panose="02020603050405020304" pitchFamily="18" charset="0"/>
              </a:rPr>
              <a:t>mean(dat$Sepal.Length,na.rm=TRUE) </a:t>
            </a:r>
            <a:r>
              <a:rPr lang="en-US" dirty="0">
                <a:solidFill>
                  <a:srgbClr val="000000"/>
                </a:solidFill>
                <a:highlight>
                  <a:srgbClr val="FFFFFF"/>
                </a:highlight>
                <a:latin typeface="Times New Roman" panose="02020603050405020304" pitchFamily="18" charset="0"/>
                <a:cs typeface="Times New Roman" panose="02020603050405020304" pitchFamily="18" charset="0"/>
              </a:rPr>
              <a:t>to compute the mean with the NA excluded</a:t>
            </a:r>
          </a:p>
          <a:p>
            <a:endParaRPr lang="en-US" dirty="0">
              <a:solidFill>
                <a:srgbClr val="000000"/>
              </a:solidFill>
              <a:highlight>
                <a:srgbClr val="FFFFFF"/>
              </a:highlight>
              <a:latin typeface="Times New Roman" panose="02020603050405020304" pitchFamily="18" charset="0"/>
              <a:cs typeface="Times New Roman" panose="02020603050405020304" pitchFamily="18" charset="0"/>
            </a:endParaRPr>
          </a:p>
          <a:p>
            <a:r>
              <a:rPr lang="en-US" dirty="0">
                <a:solidFill>
                  <a:srgbClr val="333333"/>
                </a:solidFill>
                <a:highlight>
                  <a:srgbClr val="FFFFFF"/>
                </a:highlight>
                <a:latin typeface="-apple-system"/>
              </a:rPr>
              <a:t>F</a:t>
            </a:r>
            <a:r>
              <a:rPr lang="en-US" b="0" i="0" dirty="0">
                <a:solidFill>
                  <a:srgbClr val="333333"/>
                </a:solidFill>
                <a:effectLst/>
                <a:highlight>
                  <a:srgbClr val="FFFFFF"/>
                </a:highlight>
                <a:latin typeface="-apple-system"/>
              </a:rPr>
              <a:t>or a truncated mean, use</a:t>
            </a:r>
            <a:r>
              <a:rPr lang="en-US" b="0" i="0" dirty="0">
                <a:solidFill>
                  <a:srgbClr val="000000"/>
                </a:solidFill>
                <a:effectLst/>
                <a:highlight>
                  <a:srgbClr val="FFFFFF"/>
                </a:highlight>
                <a:latin typeface="Times New Roman" panose="02020603050405020304" pitchFamily="18" charset="0"/>
                <a:cs typeface="Times New Roman" panose="02020603050405020304" pitchFamily="18" charset="0"/>
              </a:rPr>
              <a:t> </a:t>
            </a:r>
            <a:r>
              <a:rPr lang="en-IN" dirty="0">
                <a:solidFill>
                  <a:srgbClr val="000000"/>
                </a:solidFill>
                <a:highlight>
                  <a:srgbClr val="FFFFFF"/>
                </a:highlight>
                <a:latin typeface="Times New Roman" panose="02020603050405020304" pitchFamily="18" charset="0"/>
                <a:cs typeface="Times New Roman" panose="02020603050405020304" pitchFamily="18" charset="0"/>
              </a:rPr>
              <a:t>mean(</a:t>
            </a:r>
            <a:r>
              <a:rPr lang="en-IN" dirty="0" err="1">
                <a:solidFill>
                  <a:srgbClr val="000000"/>
                </a:solidFill>
                <a:highlight>
                  <a:srgbClr val="FFFFFF"/>
                </a:highlight>
                <a:latin typeface="Times New Roman" panose="02020603050405020304" pitchFamily="18" charset="0"/>
                <a:cs typeface="Times New Roman" panose="02020603050405020304" pitchFamily="18" charset="0"/>
              </a:rPr>
              <a:t>dat$Sepal.Length,trim</a:t>
            </a:r>
            <a:r>
              <a:rPr lang="en-IN" dirty="0">
                <a:solidFill>
                  <a:srgbClr val="000000"/>
                </a:solidFill>
                <a:highlight>
                  <a:srgbClr val="FFFFFF"/>
                </a:highlight>
                <a:latin typeface="Times New Roman" panose="02020603050405020304" pitchFamily="18" charset="0"/>
                <a:cs typeface="Times New Roman" panose="02020603050405020304" pitchFamily="18" charset="0"/>
              </a:rPr>
              <a:t>=0.10) </a:t>
            </a:r>
          </a:p>
          <a:p>
            <a:pPr marL="0" indent="0">
              <a:buNone/>
            </a:pPr>
            <a:r>
              <a:rPr lang="en-IN" dirty="0">
                <a:solidFill>
                  <a:srgbClr val="000000"/>
                </a:solidFill>
                <a:highlight>
                  <a:srgbClr val="FFFFFF"/>
                </a:highlight>
                <a:latin typeface="Times New Roman" panose="02020603050405020304" pitchFamily="18" charset="0"/>
                <a:cs typeface="Times New Roman" panose="02020603050405020304" pitchFamily="18" charset="0"/>
              </a:rPr>
              <a:t>   trim varies from 0 to 0.5 </a:t>
            </a:r>
          </a:p>
          <a:p>
            <a:pPr algn="l">
              <a:buFont typeface="Arial" panose="020B0604020202020204" pitchFamily="34" charset="0"/>
              <a:buChar char="•"/>
            </a:pPr>
            <a:endParaRPr lang="en-US" b="0" i="0" dirty="0">
              <a:solidFill>
                <a:srgbClr val="333333"/>
              </a:solidFill>
              <a:effectLst/>
              <a:highlight>
                <a:srgbClr val="FFFFFF"/>
              </a:highlight>
              <a:latin typeface="-apple-system"/>
            </a:endParaRPr>
          </a:p>
          <a:p>
            <a:pPr marL="0" indent="0" algn="ctr">
              <a:buNone/>
            </a:pPr>
            <a:endParaRPr lang="en-US" b="0" i="0" dirty="0">
              <a:solidFill>
                <a:srgbClr val="333333"/>
              </a:solidFill>
              <a:effectLst/>
              <a:highlight>
                <a:srgbClr val="FFFFFF"/>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8330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AA3F6-204C-0E3B-B7E8-5ECA68A3217D}"/>
              </a:ext>
            </a:extLst>
          </p:cNvPr>
          <p:cNvSpPr>
            <a:spLocks noGrp="1"/>
          </p:cNvSpPr>
          <p:nvPr>
            <p:ph type="title"/>
          </p:nvPr>
        </p:nvSpPr>
        <p:spPr/>
        <p:txBody>
          <a:bodyPr/>
          <a:lstStyle/>
          <a:p>
            <a:r>
              <a:rPr lang="en-IN" b="1" dirty="0"/>
              <a:t>Mean </a:t>
            </a:r>
            <a:r>
              <a:rPr lang="en-IN" b="1" dirty="0">
                <a:sym typeface="Wingdings" panose="05000000000000000000" pitchFamily="2" charset="2"/>
              </a:rPr>
              <a:t> Measure of Central Tendency</a:t>
            </a:r>
            <a:endParaRPr lang="en-IN" b="1" dirty="0"/>
          </a:p>
        </p:txBody>
      </p:sp>
      <p:sp>
        <p:nvSpPr>
          <p:cNvPr id="7" name="Content Placeholder 6">
            <a:extLst>
              <a:ext uri="{FF2B5EF4-FFF2-40B4-BE49-F238E27FC236}">
                <a16:creationId xmlns:a16="http://schemas.microsoft.com/office/drawing/2014/main" id="{CB599FFA-1C18-AD67-FFD3-2566DD404850}"/>
              </a:ext>
            </a:extLst>
          </p:cNvPr>
          <p:cNvSpPr>
            <a:spLocks noGrp="1"/>
          </p:cNvSpPr>
          <p:nvPr>
            <p:ph idx="1"/>
          </p:nvPr>
        </p:nvSpPr>
        <p:spPr>
          <a:xfrm>
            <a:off x="838200" y="1459966"/>
            <a:ext cx="10515600" cy="5186723"/>
          </a:xfrm>
        </p:spPr>
        <p:txBody>
          <a:bodyPr>
            <a:normAutofit/>
          </a:bodyPr>
          <a:lstStyle/>
          <a:p>
            <a:pPr marL="0" indent="0" algn="l">
              <a:buNone/>
            </a:pPr>
            <a:endParaRPr lang="en-US" b="0" i="0" dirty="0">
              <a:solidFill>
                <a:srgbClr val="333333"/>
              </a:solidFill>
              <a:effectLst/>
              <a:highlight>
                <a:srgbClr val="FFFFFF"/>
              </a:highlight>
              <a:latin typeface="-apple-system"/>
            </a:endParaRPr>
          </a:p>
          <a:p>
            <a:pPr marL="0" indent="0" algn="ctr">
              <a:buNone/>
            </a:pPr>
            <a:endParaRPr lang="en-US" b="0" i="0" dirty="0">
              <a:solidFill>
                <a:srgbClr val="333333"/>
              </a:solidFill>
              <a:effectLst/>
              <a:highlight>
                <a:srgbClr val="FFFFFF"/>
              </a:highligh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CBF8209-C145-2F9C-2E2F-7633B8910602}"/>
              </a:ext>
            </a:extLst>
          </p:cNvPr>
          <p:cNvPicPr>
            <a:picLocks noChangeAspect="1"/>
          </p:cNvPicPr>
          <p:nvPr/>
        </p:nvPicPr>
        <p:blipFill>
          <a:blip r:embed="rId2"/>
          <a:stretch>
            <a:fillRect/>
          </a:stretch>
        </p:blipFill>
        <p:spPr>
          <a:xfrm>
            <a:off x="637775" y="1459966"/>
            <a:ext cx="5132934" cy="4080222"/>
          </a:xfrm>
          <a:prstGeom prst="rect">
            <a:avLst/>
          </a:prstGeom>
        </p:spPr>
      </p:pic>
      <p:pic>
        <p:nvPicPr>
          <p:cNvPr id="6" name="Picture 5">
            <a:extLst>
              <a:ext uri="{FF2B5EF4-FFF2-40B4-BE49-F238E27FC236}">
                <a16:creationId xmlns:a16="http://schemas.microsoft.com/office/drawing/2014/main" id="{C849C140-8550-9231-6CE6-8AA92AAA8688}"/>
              </a:ext>
            </a:extLst>
          </p:cNvPr>
          <p:cNvPicPr>
            <a:picLocks noChangeAspect="1"/>
          </p:cNvPicPr>
          <p:nvPr/>
        </p:nvPicPr>
        <p:blipFill>
          <a:blip r:embed="rId3"/>
          <a:stretch>
            <a:fillRect/>
          </a:stretch>
        </p:blipFill>
        <p:spPr>
          <a:xfrm>
            <a:off x="6096000" y="1459966"/>
            <a:ext cx="5529943" cy="4003382"/>
          </a:xfrm>
          <a:prstGeom prst="rect">
            <a:avLst/>
          </a:prstGeom>
        </p:spPr>
      </p:pic>
    </p:spTree>
    <p:extLst>
      <p:ext uri="{BB962C8B-B14F-4D97-AF65-F5344CB8AC3E}">
        <p14:creationId xmlns:p14="http://schemas.microsoft.com/office/powerpoint/2010/main" val="45559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AA3F6-204C-0E3B-B7E8-5ECA68A3217D}"/>
              </a:ext>
            </a:extLst>
          </p:cNvPr>
          <p:cNvSpPr>
            <a:spLocks noGrp="1"/>
          </p:cNvSpPr>
          <p:nvPr>
            <p:ph type="title"/>
          </p:nvPr>
        </p:nvSpPr>
        <p:spPr/>
        <p:txBody>
          <a:bodyPr/>
          <a:lstStyle/>
          <a:p>
            <a:r>
              <a:rPr lang="en-IN" b="1" dirty="0"/>
              <a:t>Mean </a:t>
            </a:r>
            <a:r>
              <a:rPr lang="en-IN" b="1" dirty="0">
                <a:sym typeface="Wingdings" panose="05000000000000000000" pitchFamily="2" charset="2"/>
              </a:rPr>
              <a:t> Measure of Central Tendency</a:t>
            </a:r>
            <a:endParaRPr lang="en-IN" b="1" dirty="0"/>
          </a:p>
        </p:txBody>
      </p:sp>
      <p:sp>
        <p:nvSpPr>
          <p:cNvPr id="7" name="Content Placeholder 6">
            <a:extLst>
              <a:ext uri="{FF2B5EF4-FFF2-40B4-BE49-F238E27FC236}">
                <a16:creationId xmlns:a16="http://schemas.microsoft.com/office/drawing/2014/main" id="{CB599FFA-1C18-AD67-FFD3-2566DD404850}"/>
              </a:ext>
            </a:extLst>
          </p:cNvPr>
          <p:cNvSpPr>
            <a:spLocks noGrp="1"/>
          </p:cNvSpPr>
          <p:nvPr>
            <p:ph idx="1"/>
          </p:nvPr>
        </p:nvSpPr>
        <p:spPr>
          <a:xfrm>
            <a:off x="838200" y="1459966"/>
            <a:ext cx="10515600" cy="5186723"/>
          </a:xfrm>
        </p:spPr>
        <p:txBody>
          <a:bodyPr>
            <a:normAutofit/>
          </a:bodyPr>
          <a:lstStyle/>
          <a:p>
            <a:pPr marL="0" indent="0" algn="l">
              <a:buNone/>
            </a:pPr>
            <a:endParaRPr lang="en-US" b="0" i="0" dirty="0">
              <a:solidFill>
                <a:srgbClr val="333333"/>
              </a:solidFill>
              <a:effectLst/>
              <a:highlight>
                <a:srgbClr val="FFFFFF"/>
              </a:highlight>
              <a:latin typeface="-apple-system"/>
            </a:endParaRPr>
          </a:p>
          <a:p>
            <a:pPr marL="0" indent="0" algn="ctr">
              <a:buNone/>
            </a:pPr>
            <a:endParaRPr lang="en-US" b="0" i="0" dirty="0">
              <a:solidFill>
                <a:srgbClr val="333333"/>
              </a:solidFill>
              <a:effectLst/>
              <a:highlight>
                <a:srgbClr val="FFFFFF"/>
              </a:highligh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75AEADF-FBE7-E7CA-8145-1E174DE837BB}"/>
              </a:ext>
            </a:extLst>
          </p:cNvPr>
          <p:cNvPicPr>
            <a:picLocks noChangeAspect="1"/>
          </p:cNvPicPr>
          <p:nvPr/>
        </p:nvPicPr>
        <p:blipFill>
          <a:blip r:embed="rId2"/>
          <a:stretch>
            <a:fillRect/>
          </a:stretch>
        </p:blipFill>
        <p:spPr>
          <a:xfrm>
            <a:off x="607039" y="1575429"/>
            <a:ext cx="8291071" cy="4471906"/>
          </a:xfrm>
          <a:prstGeom prst="rect">
            <a:avLst/>
          </a:prstGeom>
        </p:spPr>
      </p:pic>
      <p:pic>
        <p:nvPicPr>
          <p:cNvPr id="9" name="Picture 8">
            <a:extLst>
              <a:ext uri="{FF2B5EF4-FFF2-40B4-BE49-F238E27FC236}">
                <a16:creationId xmlns:a16="http://schemas.microsoft.com/office/drawing/2014/main" id="{90C78C52-20BE-2D5B-D1D2-0024E2DDCCE3}"/>
              </a:ext>
            </a:extLst>
          </p:cNvPr>
          <p:cNvPicPr>
            <a:picLocks noChangeAspect="1"/>
          </p:cNvPicPr>
          <p:nvPr/>
        </p:nvPicPr>
        <p:blipFill>
          <a:blip r:embed="rId3"/>
          <a:stretch>
            <a:fillRect/>
          </a:stretch>
        </p:blipFill>
        <p:spPr>
          <a:xfrm>
            <a:off x="7744806" y="1575428"/>
            <a:ext cx="4447194" cy="3058043"/>
          </a:xfrm>
          <a:prstGeom prst="rect">
            <a:avLst/>
          </a:prstGeom>
        </p:spPr>
      </p:pic>
    </p:spTree>
    <p:extLst>
      <p:ext uri="{BB962C8B-B14F-4D97-AF65-F5344CB8AC3E}">
        <p14:creationId xmlns:p14="http://schemas.microsoft.com/office/powerpoint/2010/main" val="3589158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AA3F6-204C-0E3B-B7E8-5ECA68A3217D}"/>
              </a:ext>
            </a:extLst>
          </p:cNvPr>
          <p:cNvSpPr>
            <a:spLocks noGrp="1"/>
          </p:cNvSpPr>
          <p:nvPr>
            <p:ph type="title"/>
          </p:nvPr>
        </p:nvSpPr>
        <p:spPr/>
        <p:txBody>
          <a:bodyPr/>
          <a:lstStyle/>
          <a:p>
            <a:r>
              <a:rPr lang="en-IN" b="1" dirty="0"/>
              <a:t>Median </a:t>
            </a:r>
            <a:r>
              <a:rPr lang="en-IN" b="1" dirty="0">
                <a:sym typeface="Wingdings" panose="05000000000000000000" pitchFamily="2" charset="2"/>
              </a:rPr>
              <a:t> Measure of Central Tendency</a:t>
            </a:r>
            <a:endParaRPr lang="en-IN" b="1" dirty="0"/>
          </a:p>
        </p:txBody>
      </p:sp>
      <p:sp>
        <p:nvSpPr>
          <p:cNvPr id="7" name="Content Placeholder 6">
            <a:extLst>
              <a:ext uri="{FF2B5EF4-FFF2-40B4-BE49-F238E27FC236}">
                <a16:creationId xmlns:a16="http://schemas.microsoft.com/office/drawing/2014/main" id="{CB599FFA-1C18-AD67-FFD3-2566DD404850}"/>
              </a:ext>
            </a:extLst>
          </p:cNvPr>
          <p:cNvSpPr>
            <a:spLocks noGrp="1"/>
          </p:cNvSpPr>
          <p:nvPr>
            <p:ph idx="1"/>
          </p:nvPr>
        </p:nvSpPr>
        <p:spPr>
          <a:xfrm>
            <a:off x="838200" y="1459966"/>
            <a:ext cx="10515600" cy="5186723"/>
          </a:xfrm>
        </p:spPr>
        <p:txBody>
          <a:bodyPr>
            <a:normAutofit/>
          </a:bodyPr>
          <a:lstStyle/>
          <a:p>
            <a:pPr marL="0" indent="0" algn="just">
              <a:buNone/>
            </a:pPr>
            <a:r>
              <a:rPr lang="en-US" dirty="0">
                <a:solidFill>
                  <a:srgbClr val="000000"/>
                </a:solidFill>
                <a:highlight>
                  <a:srgbClr val="FFFFFF"/>
                </a:highlight>
                <a:latin typeface="Times New Roman" panose="02020603050405020304" pitchFamily="18" charset="0"/>
                <a:cs typeface="Times New Roman" panose="02020603050405020304" pitchFamily="18" charset="0"/>
              </a:rPr>
              <a:t>The median is the middle value in a set of data points when they are arranged in order. </a:t>
            </a:r>
            <a:r>
              <a:rPr lang="en-US" b="0" i="0" dirty="0">
                <a:solidFill>
                  <a:srgbClr val="000000"/>
                </a:solidFill>
                <a:effectLst/>
                <a:highlight>
                  <a:srgbClr val="FFFFFF"/>
                </a:highlight>
                <a:latin typeface="Times New Roman" panose="02020603050405020304" pitchFamily="18" charset="0"/>
                <a:cs typeface="Times New Roman" panose="02020603050405020304" pitchFamily="18" charset="0"/>
              </a:rPr>
              <a:t>In R, the median() function can be used to calculate the mean.</a:t>
            </a:r>
          </a:p>
          <a:p>
            <a:pPr marL="0" indent="0" algn="ctr">
              <a:buNone/>
            </a:pPr>
            <a:r>
              <a:rPr lang="en-US" dirty="0">
                <a:solidFill>
                  <a:srgbClr val="000000"/>
                </a:solidFill>
                <a:highlight>
                  <a:srgbClr val="FFFFFF"/>
                </a:highlight>
                <a:latin typeface="Times New Roman" panose="02020603050405020304" pitchFamily="18" charset="0"/>
                <a:cs typeface="Times New Roman" panose="02020603050405020304" pitchFamily="18" charset="0"/>
              </a:rPr>
              <a:t>   </a:t>
            </a:r>
            <a:r>
              <a:rPr lang="en-IN" b="0" i="0" dirty="0">
                <a:solidFill>
                  <a:srgbClr val="4D4D4C"/>
                </a:solidFill>
                <a:effectLst/>
                <a:highlight>
                  <a:srgbClr val="F7F7F7"/>
                </a:highlight>
                <a:latin typeface="SFMono-Regular"/>
              </a:rPr>
              <a:t>median(</a:t>
            </a:r>
            <a:r>
              <a:rPr lang="en-IN" b="0" i="0" dirty="0" err="1">
                <a:solidFill>
                  <a:srgbClr val="4D4D4C"/>
                </a:solidFill>
                <a:effectLst/>
                <a:highlight>
                  <a:srgbClr val="F7F7F7"/>
                </a:highlight>
                <a:latin typeface="SFMono-Regular"/>
              </a:rPr>
              <a:t>dat</a:t>
            </a:r>
            <a:r>
              <a:rPr lang="en-IN" b="0" i="0" dirty="0" err="1">
                <a:solidFill>
                  <a:srgbClr val="C82829"/>
                </a:solidFill>
                <a:effectLst/>
                <a:latin typeface="SFMono-Regular"/>
              </a:rPr>
              <a:t>$Sepal</a:t>
            </a:r>
            <a:r>
              <a:rPr lang="en-IN" b="0" i="0" dirty="0" err="1">
                <a:solidFill>
                  <a:srgbClr val="4D4D4C"/>
                </a:solidFill>
                <a:effectLst/>
                <a:highlight>
                  <a:srgbClr val="F7F7F7"/>
                </a:highlight>
                <a:latin typeface="SFMono-Regular"/>
              </a:rPr>
              <a:t>.Length</a:t>
            </a:r>
            <a:r>
              <a:rPr lang="en-IN" b="0" i="0" dirty="0">
                <a:solidFill>
                  <a:srgbClr val="4D4D4C"/>
                </a:solidFill>
                <a:effectLst/>
                <a:highlight>
                  <a:srgbClr val="F7F7F7"/>
                </a:highlight>
                <a:latin typeface="SFMono-Regular"/>
              </a:rPr>
              <a:t>)</a:t>
            </a:r>
          </a:p>
          <a:p>
            <a:pPr marL="0" indent="0" algn="ctr">
              <a:buNone/>
            </a:pPr>
            <a:endParaRPr lang="en-IN" b="0" i="0" dirty="0">
              <a:solidFill>
                <a:srgbClr val="4D4D4C"/>
              </a:solidFill>
              <a:effectLst/>
              <a:highlight>
                <a:srgbClr val="F7F7F7"/>
              </a:highlight>
              <a:latin typeface="SFMono-Regular"/>
            </a:endParaRPr>
          </a:p>
          <a:p>
            <a:pPr marL="0" indent="0" algn="l">
              <a:buNone/>
            </a:pPr>
            <a:endParaRPr lang="en-US" b="0" i="0" dirty="0">
              <a:solidFill>
                <a:srgbClr val="333333"/>
              </a:solidFill>
              <a:effectLst/>
              <a:highlight>
                <a:srgbClr val="FFFFFF"/>
              </a:highlight>
              <a:latin typeface="-apple-system"/>
            </a:endParaRPr>
          </a:p>
          <a:p>
            <a:pPr marL="0" indent="0" algn="ctr">
              <a:buNone/>
            </a:pPr>
            <a:endParaRPr lang="en-US" b="0" i="0" dirty="0">
              <a:solidFill>
                <a:srgbClr val="333333"/>
              </a:solidFill>
              <a:effectLst/>
              <a:highlight>
                <a:srgbClr val="FFFFFF"/>
              </a:highligh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B037E6E-8DD4-87E0-41FB-DF57C824831F}"/>
              </a:ext>
            </a:extLst>
          </p:cNvPr>
          <p:cNvSpPr txBox="1"/>
          <p:nvPr/>
        </p:nvSpPr>
        <p:spPr>
          <a:xfrm>
            <a:off x="838200" y="4029461"/>
            <a:ext cx="10119232" cy="1815882"/>
          </a:xfrm>
          <a:prstGeom prst="rect">
            <a:avLst/>
          </a:prstGeom>
          <a:noFill/>
        </p:spPr>
        <p:txBody>
          <a:bodyPr wrap="square">
            <a:spAutoFit/>
          </a:bodyPr>
          <a:lstStyle/>
          <a:p>
            <a:pPr marL="0" indent="0" algn="l">
              <a:buNone/>
            </a:pPr>
            <a:r>
              <a:rPr lang="en-US" sz="2800" b="1" i="1" dirty="0">
                <a:solidFill>
                  <a:srgbClr val="333333"/>
                </a:solidFill>
                <a:effectLst/>
                <a:highlight>
                  <a:srgbClr val="FFFFFF"/>
                </a:highlight>
                <a:latin typeface="-apple-system"/>
              </a:rPr>
              <a:t>Tips:</a:t>
            </a:r>
            <a:endParaRPr lang="en-US" sz="2800" b="1" i="0" dirty="0">
              <a:solidFill>
                <a:srgbClr val="333333"/>
              </a:solidFill>
              <a:effectLst/>
              <a:highlight>
                <a:srgbClr val="FFFFFF"/>
              </a:highlight>
              <a:latin typeface="-apple-system"/>
            </a:endParaRPr>
          </a:p>
          <a:p>
            <a:r>
              <a:rPr lang="en-US" sz="2800" dirty="0">
                <a:solidFill>
                  <a:srgbClr val="000000"/>
                </a:solidFill>
                <a:highlight>
                  <a:srgbClr val="FFFFFF"/>
                </a:highlight>
                <a:latin typeface="Times New Roman" panose="02020603050405020304" pitchFamily="18" charset="0"/>
                <a:cs typeface="Times New Roman" panose="02020603050405020304" pitchFamily="18" charset="0"/>
              </a:rPr>
              <a:t>If there is at least one missing value in your dataset,  use </a:t>
            </a:r>
            <a:r>
              <a:rPr lang="en-IN" sz="2800" dirty="0">
                <a:solidFill>
                  <a:srgbClr val="000000"/>
                </a:solidFill>
                <a:highlight>
                  <a:srgbClr val="FFFFFF"/>
                </a:highlight>
                <a:latin typeface="Times New Roman" panose="02020603050405020304" pitchFamily="18" charset="0"/>
                <a:cs typeface="Times New Roman" panose="02020603050405020304" pitchFamily="18" charset="0"/>
              </a:rPr>
              <a:t>median(dat$Sepal.Length,na.rm=TRUE) </a:t>
            </a:r>
            <a:r>
              <a:rPr lang="en-US" sz="2800" dirty="0">
                <a:solidFill>
                  <a:srgbClr val="000000"/>
                </a:solidFill>
                <a:highlight>
                  <a:srgbClr val="FFFFFF"/>
                </a:highlight>
                <a:latin typeface="Times New Roman" panose="02020603050405020304" pitchFamily="18" charset="0"/>
                <a:cs typeface="Times New Roman" panose="02020603050405020304" pitchFamily="18" charset="0"/>
              </a:rPr>
              <a:t>to compute the mean with the NA excluded</a:t>
            </a:r>
          </a:p>
        </p:txBody>
      </p:sp>
    </p:spTree>
    <p:extLst>
      <p:ext uri="{BB962C8B-B14F-4D97-AF65-F5344CB8AC3E}">
        <p14:creationId xmlns:p14="http://schemas.microsoft.com/office/powerpoint/2010/main" val="26855830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11617</TotalTime>
  <Words>1900</Words>
  <Application>Microsoft Office PowerPoint</Application>
  <PresentationFormat>Widescreen</PresentationFormat>
  <Paragraphs>335</Paragraphs>
  <Slides>42</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42</vt:i4>
      </vt:variant>
    </vt:vector>
  </HeadingPairs>
  <TitlesOfParts>
    <vt:vector size="54" baseType="lpstr">
      <vt:lpstr>-apple-system</vt:lpstr>
      <vt:lpstr>Arial</vt:lpstr>
      <vt:lpstr>Calibri</vt:lpstr>
      <vt:lpstr>Calibri Light</vt:lpstr>
      <vt:lpstr>Droid Serif</vt:lpstr>
      <vt:lpstr>euclid_circular_a</vt:lpstr>
      <vt:lpstr>Nunito</vt:lpstr>
      <vt:lpstr>SFMono-Regular</vt:lpstr>
      <vt:lpstr>Times New Roman</vt:lpstr>
      <vt:lpstr>var(--font-family-body-lesson-markdown,"Droid Serif")</vt:lpstr>
      <vt:lpstr>Wingdings</vt:lpstr>
      <vt:lpstr>Office Theme</vt:lpstr>
      <vt:lpstr>Data Analysis Using R</vt:lpstr>
      <vt:lpstr>Descriptive Statistics - Introduction</vt:lpstr>
      <vt:lpstr>Descriptive Statistics - Introduction</vt:lpstr>
      <vt:lpstr>Data -  Iris Dataset</vt:lpstr>
      <vt:lpstr>Measures of Central Tendency</vt:lpstr>
      <vt:lpstr>Mean  Measure of Central Tendency</vt:lpstr>
      <vt:lpstr>Mean  Measure of Central Tendency</vt:lpstr>
      <vt:lpstr>Mean  Measure of Central Tendency</vt:lpstr>
      <vt:lpstr>Median  Measure of Central Tendency</vt:lpstr>
      <vt:lpstr>Mode  Measure of Central Tendency</vt:lpstr>
      <vt:lpstr>Measures of variability</vt:lpstr>
      <vt:lpstr>Measures of variability</vt:lpstr>
      <vt:lpstr>Variance -&gt; Measures of variability</vt:lpstr>
      <vt:lpstr>Variance -&gt; Measures of variability</vt:lpstr>
      <vt:lpstr>Standard Deviation  -&gt; Measures of variability</vt:lpstr>
      <vt:lpstr>Range-&gt; Measures of variability</vt:lpstr>
      <vt:lpstr>Range-&gt; Measures of variability</vt:lpstr>
      <vt:lpstr>Range-&gt; Measures of variability</vt:lpstr>
      <vt:lpstr>Range-&gt; Measures of variability</vt:lpstr>
      <vt:lpstr>Interquartile Range-&gt; Measures of variability</vt:lpstr>
      <vt:lpstr>Interquartile Range-&gt; Measures of variability</vt:lpstr>
      <vt:lpstr>Interquartile Range-&gt; Measures of variability</vt:lpstr>
      <vt:lpstr>Skewness and Kurtosis</vt:lpstr>
      <vt:lpstr>Skewness </vt:lpstr>
      <vt:lpstr>Skewness </vt:lpstr>
      <vt:lpstr>Skewness </vt:lpstr>
      <vt:lpstr>Skewness </vt:lpstr>
      <vt:lpstr>Skewness </vt:lpstr>
      <vt:lpstr>Kurtosis</vt:lpstr>
      <vt:lpstr>Kurtosis</vt:lpstr>
      <vt:lpstr>Kurtosis</vt:lpstr>
      <vt:lpstr>Summary() Function</vt:lpstr>
      <vt:lpstr>Summary() Function</vt:lpstr>
      <vt:lpstr>Summary() Function</vt:lpstr>
      <vt:lpstr>Describe() Function</vt:lpstr>
      <vt:lpstr>Describe() Function – Hmisc Package</vt:lpstr>
      <vt:lpstr>Describe() Function</vt:lpstr>
      <vt:lpstr>Describe() Function  - psych Package</vt:lpstr>
      <vt:lpstr>Describe() Function – psych Package</vt:lpstr>
      <vt:lpstr>Descriptive statistics by group </vt:lpstr>
      <vt:lpstr>Descriptive statistics by group </vt:lpstr>
      <vt:lpstr>Descriptive statistics by group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Using R</dc:title>
  <dc:creator>Santhosh S</dc:creator>
  <cp:lastModifiedBy>Admin</cp:lastModifiedBy>
  <cp:revision>45</cp:revision>
  <dcterms:created xsi:type="dcterms:W3CDTF">2024-06-11T16:10:36Z</dcterms:created>
  <dcterms:modified xsi:type="dcterms:W3CDTF">2024-07-03T04:35:22Z</dcterms:modified>
</cp:coreProperties>
</file>