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9" r:id="rId4"/>
    <p:sldId id="257" r:id="rId5"/>
    <p:sldId id="267" r:id="rId6"/>
    <p:sldId id="268" r:id="rId7"/>
    <p:sldId id="269" r:id="rId8"/>
    <p:sldId id="259" r:id="rId9"/>
    <p:sldId id="260" r:id="rId10"/>
    <p:sldId id="258" r:id="rId11"/>
    <p:sldId id="261" r:id="rId12"/>
    <p:sldId id="262" r:id="rId13"/>
    <p:sldId id="263" r:id="rId14"/>
    <p:sldId id="264" r:id="rId15"/>
    <p:sldId id="265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0" r:id="rId26"/>
    <p:sldId id="278" r:id="rId27"/>
    <p:sldId id="277" r:id="rId28"/>
    <p:sldId id="271" r:id="rId29"/>
    <p:sldId id="272" r:id="rId30"/>
    <p:sldId id="273" r:id="rId31"/>
    <p:sldId id="274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D915-1C8B-D80A-6429-7D1743FC8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ACE8F-79FB-1EA7-DFDB-E2EA5C392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2EECC-C9BB-9229-469A-287C27DC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463-F3C5-41C4-9075-65B82D451D2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29A65-4426-4101-0243-28377C9F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D73D-5846-EE20-F849-23456705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92C-5322-4000-96DE-F42B87608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4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0023-D710-9CFF-4DA6-C009D727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47AA4-D956-D70D-C99D-A9AF17605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2AF3B-27B0-5EBC-D95A-E10BEDCA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463-F3C5-41C4-9075-65B82D451D2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8B7C8-243A-3F9E-6841-6648272A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6D84-987B-F8C8-A35A-0CE138E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92C-5322-4000-96DE-F42B87608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7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EF572-220F-26C1-18B0-B9CBBAB41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2D01B-0CBA-45BA-B7DE-10CC41D09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458E7-EBD8-016A-4295-084C9B4E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463-F3C5-41C4-9075-65B82D451D2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7F577-81B1-7728-8204-A7188600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AB796-BAC8-B980-13D7-8C8C8A10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92C-5322-4000-96DE-F42B87608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DCD7-A5E4-C84A-CA4E-E0F62517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05C3-9503-64F4-91CB-D6449652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F3756-0763-09C5-1840-AD87A38D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463-F3C5-41C4-9075-65B82D451D2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E3DF-1E16-2EEA-7953-09D21CFB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7CAB-3204-4FF3-BCD7-D32AFB26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92C-5322-4000-96DE-F42B87608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97E3-EB35-591D-2ABB-831A9CFE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4931D-80E3-EE74-940F-627249B8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3A25F-F27A-2BC5-ACF1-A8F0777B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463-F3C5-41C4-9075-65B82D451D2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A30D-3E31-5B24-2BDD-E7D90AF0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C1F02-622A-20FB-5E19-D057FE09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92C-5322-4000-96DE-F42B87608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5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4B56-50FD-8328-94FA-B544DC31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F25C-0814-4FB7-6988-F6F58620F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A7FBE-FAF2-B205-4DD6-5BB78895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4070-4CAA-83D3-5452-6B23DE57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463-F3C5-41C4-9075-65B82D451D2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B88E9-B09B-B595-9368-BC65B242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1A95C-7113-AB64-73C7-35E13B9E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92C-5322-4000-96DE-F42B87608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29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BADA-040C-68BB-0D55-0DAC0E4F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5F763-88EF-B7F2-8F3B-A93309EA0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79925-146D-5174-ADD4-53A83659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BA432-3C91-8C3B-2EFE-26DA719F9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FABCE-0899-0C21-95E1-26CF207E9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84D00-35CC-7B47-2F43-6C6872F2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463-F3C5-41C4-9075-65B82D451D2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37846-6247-104D-4B1F-0EED4EAF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AE479-E0FA-C916-5BA9-E8A936B6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92C-5322-4000-96DE-F42B87608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95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1AAD-9416-62CA-3A13-00517C18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D987C-37F7-D63E-842C-D1294BBC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463-F3C5-41C4-9075-65B82D451D2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F8A20-F518-1859-F95B-5A82AB9D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E59B7-F140-8A32-6E4E-F32CEA7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92C-5322-4000-96DE-F42B87608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1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C55C3-1901-98AD-5F03-498644DE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463-F3C5-41C4-9075-65B82D451D2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219BE-8811-BC42-3553-9EF02A4E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FCEFB-74C5-CB18-E229-F0E6C437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92C-5322-4000-96DE-F42B87608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96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0817-96D2-5F80-94F2-134A3A17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35FF-D3C4-F90F-68CC-D34331B3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FC452-12F1-5938-FADE-14FBD596F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1586D-7BE7-D4F1-9B11-E0B0E2B3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463-F3C5-41C4-9075-65B82D451D2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E7CB1-C841-1B31-9593-133363C9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409F4-9143-0DFE-7C25-36621FD1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92C-5322-4000-96DE-F42B87608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93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133D-CA4B-5FEB-C8D5-2E65F9E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77816-6692-7A19-CC57-F7C96C97B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2F17B-EE57-B799-AF63-2D6F05D5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A4A0-D116-0FA5-2B17-EE6E2145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463-F3C5-41C4-9075-65B82D451D2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BB55B-1D3D-A24E-CC09-8A6F3126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5DCAD-502D-8A09-3667-B2CBD051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92C-5322-4000-96DE-F42B87608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65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4F6E6-43FE-B3A3-940A-65AB3E53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015E0-1817-D568-2639-F3418564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0EFF-E8EB-FF58-EA13-296455850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B463-F3C5-41C4-9075-65B82D451D2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0926-71AB-2ADB-F8A0-6A8F413AD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5BB3-A314-11EA-1124-9B471AF71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D92C-5322-4000-96DE-F42B87608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B705-D744-1235-7246-50A3C7842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0BE2F-1488-3600-32DF-6BEA24AD3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IV</a:t>
            </a:r>
          </a:p>
        </p:txBody>
      </p:sp>
    </p:spTree>
    <p:extLst>
      <p:ext uri="{BB962C8B-B14F-4D97-AF65-F5344CB8AC3E}">
        <p14:creationId xmlns:p14="http://schemas.microsoft.com/office/powerpoint/2010/main" val="367778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A34-C28D-940B-DBA6-7E435A90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 = -15.249, </a:t>
            </a:r>
            <a:r>
              <a:rPr lang="en-US" dirty="0" err="1"/>
              <a:t>df</a:t>
            </a:r>
            <a:r>
              <a:rPr lang="en-US" dirty="0"/>
              <a:t> = 49, and a 2.2e-16 p-value: provides the p-value, degrees of freedom (</a:t>
            </a:r>
            <a:r>
              <a:rPr lang="en-US" dirty="0" err="1"/>
              <a:t>df</a:t>
            </a:r>
            <a:r>
              <a:rPr lang="en-US" dirty="0"/>
              <a:t>), and test statistic (t). The computed t-value in this instance is -15.249, there are 49 degrees of freedom, and the p-value is very small ( 2.2e-16), indicating strong evidence that the null hypothesis is false.</a:t>
            </a:r>
          </a:p>
          <a:p>
            <a:r>
              <a:rPr lang="en-US" dirty="0"/>
              <a:t>The true mean is not equal to 150, as an alternative explains the alternative theory, which contends that the population’s actual mean is not 150.</a:t>
            </a:r>
          </a:p>
          <a:p>
            <a:r>
              <a:rPr lang="en-US" dirty="0"/>
              <a:t>The confidence interval, which ranges from 138.8176 to 141.4217, shows that there is a 95% chance that the genuine population mean is located between those two numbers.</a:t>
            </a:r>
          </a:p>
          <a:p>
            <a:r>
              <a:rPr lang="en-US" dirty="0"/>
              <a:t>provides the sample estimate, in this example the sample mean (x) of 140.1197, or “sample estimates: mean of x 140.1197.”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97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sample T-Test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A34-C28D-940B-DBA6-7E435A90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used to help us to understand whether the difference between the two means is real or simply by chance. </a:t>
            </a:r>
          </a:p>
          <a:p>
            <a:r>
              <a:rPr lang="en-US" dirty="0"/>
              <a:t>The general form of the test is </a:t>
            </a:r>
            <a:r>
              <a:rPr lang="en-US" dirty="0" err="1"/>
              <a:t>t.test</a:t>
            </a:r>
            <a:r>
              <a:rPr lang="en-US" dirty="0"/>
              <a:t>(y1, y2, paired=FALSE). By default, R assumes that the variances of y1 and y2 are unequal, thus defaulting to Welch’s test. To toggle this, we use the flag </a:t>
            </a:r>
            <a:r>
              <a:rPr lang="en-US" dirty="0" err="1"/>
              <a:t>var.equal</a:t>
            </a:r>
            <a:r>
              <a:rPr lang="en-US" dirty="0"/>
              <a:t>=TRUE.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19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sample T-Test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A34-C28D-940B-DBA6-7E435A90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9397"/>
          </a:xfrm>
        </p:spPr>
        <p:txBody>
          <a:bodyPr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shopOne</a:t>
            </a:r>
            <a:r>
              <a:rPr lang="en-US" dirty="0"/>
              <a:t> &lt;- </a:t>
            </a:r>
            <a:r>
              <a:rPr lang="en-US" dirty="0" err="1"/>
              <a:t>rnorm</a:t>
            </a:r>
            <a:r>
              <a:rPr lang="en-US" dirty="0"/>
              <a:t>(50, mean = 140, </a:t>
            </a:r>
            <a:r>
              <a:rPr lang="en-US" dirty="0" err="1"/>
              <a:t>sd</a:t>
            </a:r>
            <a:r>
              <a:rPr lang="en-US" dirty="0"/>
              <a:t> = 4.5)</a:t>
            </a:r>
          </a:p>
          <a:p>
            <a:r>
              <a:rPr lang="en-US" dirty="0"/>
              <a:t>&gt; </a:t>
            </a:r>
            <a:r>
              <a:rPr lang="en-US" dirty="0" err="1"/>
              <a:t>shopTwo</a:t>
            </a:r>
            <a:r>
              <a:rPr lang="en-US" dirty="0"/>
              <a:t> &lt;- </a:t>
            </a:r>
            <a:r>
              <a:rPr lang="en-US" dirty="0" err="1"/>
              <a:t>rnorm</a:t>
            </a:r>
            <a:r>
              <a:rPr lang="en-US" dirty="0"/>
              <a:t>(50, mean = 150, </a:t>
            </a:r>
            <a:r>
              <a:rPr lang="en-US" dirty="0" err="1"/>
              <a:t>sd</a:t>
            </a:r>
            <a:r>
              <a:rPr lang="en-US" dirty="0"/>
              <a:t> = 4)</a:t>
            </a:r>
          </a:p>
          <a:p>
            <a:r>
              <a:rPr lang="en-US" dirty="0"/>
              <a:t>&gt; </a:t>
            </a:r>
            <a:r>
              <a:rPr lang="en-US" dirty="0" err="1"/>
              <a:t>t.test</a:t>
            </a:r>
            <a:r>
              <a:rPr lang="en-US" dirty="0"/>
              <a:t>(</a:t>
            </a:r>
            <a:r>
              <a:rPr lang="en-US" dirty="0" err="1"/>
              <a:t>shopOne</a:t>
            </a:r>
            <a:r>
              <a:rPr lang="en-US" dirty="0"/>
              <a:t>, </a:t>
            </a:r>
            <a:r>
              <a:rPr lang="en-US" dirty="0" err="1"/>
              <a:t>shopTwo</a:t>
            </a:r>
            <a:r>
              <a:rPr lang="en-US" dirty="0"/>
              <a:t>, </a:t>
            </a:r>
            <a:r>
              <a:rPr lang="en-US" dirty="0" err="1"/>
              <a:t>var.equal</a:t>
            </a:r>
            <a:r>
              <a:rPr lang="en-US" dirty="0"/>
              <a:t> = TRUE)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F924D-E6CA-D843-4D88-9448A2C4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77" y="3429000"/>
            <a:ext cx="773538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4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sample T-Test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A34-C28D-940B-DBA6-7E435A90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9397"/>
          </a:xfrm>
        </p:spPr>
        <p:txBody>
          <a:bodyPr>
            <a:normAutofit/>
          </a:bodyPr>
          <a:lstStyle/>
          <a:p>
            <a:r>
              <a:rPr lang="en-US" dirty="0"/>
              <a:t>Sample estimates: 140.1077 for the mean of x and 150.0856 for the mean of y the sample means (x and y), which are the sample estimates. In this instance, </a:t>
            </a:r>
            <a:r>
              <a:rPr lang="en-US" dirty="0" err="1"/>
              <a:t>shopOne’s</a:t>
            </a:r>
            <a:r>
              <a:rPr lang="en-US" dirty="0"/>
              <a:t> mean is 140.1077, whereas </a:t>
            </a:r>
            <a:r>
              <a:rPr lang="en-US" dirty="0" err="1"/>
              <a:t>shopTwo’s</a:t>
            </a:r>
            <a:r>
              <a:rPr lang="en-US" dirty="0"/>
              <a:t> mean is 150.0856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25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Paired Sample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A34-C28D-940B-DBA6-7E435A90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3975"/>
          </a:xfrm>
        </p:spPr>
        <p:txBody>
          <a:bodyPr>
            <a:normAutofit/>
          </a:bodyPr>
          <a:lstStyle/>
          <a:p>
            <a:r>
              <a:rPr lang="en-US" dirty="0"/>
              <a:t>This is a statistical procedure that is used to determine whether the mean difference between two sets of observations is zero. </a:t>
            </a:r>
          </a:p>
          <a:p>
            <a:r>
              <a:rPr lang="en-US" dirty="0"/>
              <a:t>In a paired sample t-test, each subject is measured two times, resulting in pairs of observations.</a:t>
            </a:r>
          </a:p>
          <a:p>
            <a:endParaRPr lang="en-US" dirty="0"/>
          </a:p>
          <a:p>
            <a:r>
              <a:rPr lang="en-US" dirty="0"/>
              <a:t>The test is run using the syntax </a:t>
            </a:r>
            <a:r>
              <a:rPr lang="en-US" dirty="0" err="1"/>
              <a:t>t.test</a:t>
            </a:r>
            <a:r>
              <a:rPr lang="en-US" dirty="0"/>
              <a:t>(y1, y2, paired=TRUE)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72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7" y="-157163"/>
            <a:ext cx="10515600" cy="1325563"/>
          </a:xfrm>
        </p:spPr>
        <p:txBody>
          <a:bodyPr/>
          <a:lstStyle/>
          <a:p>
            <a:r>
              <a:rPr lang="en-IN" dirty="0"/>
              <a:t>Paired Sample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A34-C28D-940B-DBA6-7E435A90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77" y="854781"/>
            <a:ext cx="10515600" cy="3863975"/>
          </a:xfrm>
        </p:spPr>
        <p:txBody>
          <a:bodyPr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set.seed</a:t>
            </a:r>
            <a:r>
              <a:rPr lang="en-US" dirty="0"/>
              <a:t>(2820)</a:t>
            </a:r>
          </a:p>
          <a:p>
            <a:r>
              <a:rPr lang="en-US" dirty="0"/>
              <a:t>&gt; </a:t>
            </a:r>
            <a:r>
              <a:rPr lang="en-US" dirty="0" err="1"/>
              <a:t>sweetOne</a:t>
            </a:r>
            <a:r>
              <a:rPr lang="en-US" dirty="0"/>
              <a:t> &lt;- c(</a:t>
            </a:r>
            <a:r>
              <a:rPr lang="en-US" dirty="0" err="1"/>
              <a:t>rnorm</a:t>
            </a:r>
            <a:r>
              <a:rPr lang="en-US" dirty="0"/>
              <a:t>(100, mean = 14, </a:t>
            </a:r>
            <a:r>
              <a:rPr lang="en-US" dirty="0" err="1"/>
              <a:t>sd</a:t>
            </a:r>
            <a:r>
              <a:rPr lang="en-US" dirty="0"/>
              <a:t> = 0.3))</a:t>
            </a:r>
          </a:p>
          <a:p>
            <a:r>
              <a:rPr lang="en-US" dirty="0"/>
              <a:t>&gt; </a:t>
            </a:r>
            <a:r>
              <a:rPr lang="en-US" dirty="0" err="1"/>
              <a:t>sweetTwo</a:t>
            </a:r>
            <a:r>
              <a:rPr lang="en-US" dirty="0"/>
              <a:t> &lt;- c(</a:t>
            </a:r>
            <a:r>
              <a:rPr lang="en-US" dirty="0" err="1"/>
              <a:t>rnorm</a:t>
            </a:r>
            <a:r>
              <a:rPr lang="en-US" dirty="0"/>
              <a:t>(100, mean = 13, </a:t>
            </a:r>
            <a:r>
              <a:rPr lang="en-US" dirty="0" err="1"/>
              <a:t>sd</a:t>
            </a:r>
            <a:r>
              <a:rPr lang="en-US" dirty="0"/>
              <a:t> = 0.2))</a:t>
            </a:r>
          </a:p>
          <a:p>
            <a:r>
              <a:rPr lang="en-US" dirty="0"/>
              <a:t>&gt; </a:t>
            </a:r>
            <a:r>
              <a:rPr lang="en-US" dirty="0" err="1"/>
              <a:t>t.test</a:t>
            </a:r>
            <a:r>
              <a:rPr lang="en-US" dirty="0"/>
              <a:t>(</a:t>
            </a:r>
            <a:r>
              <a:rPr lang="en-US" dirty="0" err="1"/>
              <a:t>sweetOne</a:t>
            </a:r>
            <a:r>
              <a:rPr lang="en-US" dirty="0"/>
              <a:t>, </a:t>
            </a:r>
            <a:r>
              <a:rPr lang="en-US" dirty="0" err="1"/>
              <a:t>sweetTwo</a:t>
            </a:r>
            <a:r>
              <a:rPr lang="en-US" dirty="0"/>
              <a:t>, paired = TRUE)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C3EF5-F98B-7B44-BDFA-0BDF4B860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982" y="2856942"/>
            <a:ext cx="882328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8" y="28310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Correlation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A34-C28D-940B-DBA6-7E435A90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88" y="1848203"/>
            <a:ext cx="10515600" cy="4620330"/>
          </a:xfrm>
        </p:spPr>
        <p:txBody>
          <a:bodyPr>
            <a:normAutofit/>
          </a:bodyPr>
          <a:lstStyle/>
          <a:p>
            <a:r>
              <a:rPr lang="en-US" dirty="0"/>
              <a:t>Correlation is a statistical measure that indicates how strongly two variables are related. </a:t>
            </a:r>
          </a:p>
          <a:p>
            <a:r>
              <a:rPr lang="en-US" dirty="0"/>
              <a:t>It involves the relationship between multiple variables as well.</a:t>
            </a:r>
          </a:p>
          <a:p>
            <a:r>
              <a:rPr lang="en-US" dirty="0"/>
              <a:t> For instance, if one is interested to know whether there is a relationship between the heights of fathers and sons, a correlation coefficient can be calculated to answer this question. </a:t>
            </a:r>
          </a:p>
          <a:p>
            <a:r>
              <a:rPr lang="en-US" dirty="0"/>
              <a:t>Generally, it lies between -1 and +1. </a:t>
            </a:r>
          </a:p>
          <a:p>
            <a:r>
              <a:rPr lang="en-US" dirty="0"/>
              <a:t>It is a scaled version of covariance and provides the direction and strength of a relationship. Correlation coefficient test in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75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8" y="28310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Correlation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A34-C28D-940B-DBA6-7E435A90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88" y="1317625"/>
            <a:ext cx="10515600" cy="4620330"/>
          </a:xfrm>
        </p:spPr>
        <p:txBody>
          <a:bodyPr>
            <a:normAutofit/>
          </a:bodyPr>
          <a:lstStyle/>
          <a:p>
            <a:r>
              <a:rPr lang="en-US" dirty="0"/>
              <a:t>There are mainly two types of correlation:</a:t>
            </a:r>
          </a:p>
          <a:p>
            <a:pPr marL="0" indent="0">
              <a:buNone/>
            </a:pPr>
            <a:r>
              <a:rPr lang="en-US" dirty="0"/>
              <a:t>Parametric Correlation – Pearson correlation(r): It measures a linear dependence between two variables (x and y) is known as a parametric correlation test because it depends on the distribution of the data.</a:t>
            </a:r>
          </a:p>
          <a:p>
            <a:pPr marL="0" indent="0">
              <a:buNone/>
            </a:pPr>
            <a:r>
              <a:rPr lang="en-US" dirty="0"/>
              <a:t>Non-Parametric Correlation – Kendall(tau) and Spearman(rho): They are rank-based correlation coefficients, and are known as non-parametric correlation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37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8" y="28310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Pearson Rank Correlation Coefficient Formula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A34-C28D-940B-DBA6-7E435A90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88" y="1317625"/>
            <a:ext cx="10515600" cy="2486731"/>
          </a:xfrm>
        </p:spPr>
        <p:txBody>
          <a:bodyPr>
            <a:normAutofit/>
          </a:bodyPr>
          <a:lstStyle/>
          <a:p>
            <a:r>
              <a:rPr lang="en-US" dirty="0"/>
              <a:t>Pearson Rank Correlation is a parametric correlation. </a:t>
            </a:r>
          </a:p>
          <a:p>
            <a:r>
              <a:rPr lang="en-US" dirty="0"/>
              <a:t>The Pearson correlation coefficient is probably the most widely used measure for linear relationships between two normal distributed variables and thus often just called “correlation coefficient”. </a:t>
            </a:r>
          </a:p>
          <a:p>
            <a:r>
              <a:rPr lang="en-US" dirty="0"/>
              <a:t>The formula for calculating the Pearson Rank Correlation is as follows: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8AC87-9C4F-2895-C122-2C8B74B9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85" y="4205183"/>
            <a:ext cx="4887007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5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8" y="28310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Pearson Rank Correlation Coefficient Formula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A34-C28D-940B-DBA6-7E435A90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88" y="1317625"/>
            <a:ext cx="10879668" cy="50380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where, </a:t>
            </a:r>
          </a:p>
          <a:p>
            <a:r>
              <a:rPr lang="en-US" dirty="0"/>
              <a:t>r: </a:t>
            </a:r>
            <a:r>
              <a:rPr lang="en-US" dirty="0" err="1"/>
              <a:t>pearson</a:t>
            </a:r>
            <a:r>
              <a:rPr lang="en-US" dirty="0"/>
              <a:t> correlation coefficient</a:t>
            </a:r>
          </a:p>
          <a:p>
            <a:r>
              <a:rPr lang="en-US" dirty="0"/>
              <a:t>x and y: two vectors of length n</a:t>
            </a:r>
          </a:p>
          <a:p>
            <a:r>
              <a:rPr lang="en-US" dirty="0"/>
              <a:t>mx and my: corresponds to the means of x and y, respectively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pPr marL="0" indent="0">
              <a:buNone/>
            </a:pPr>
            <a:r>
              <a:rPr lang="en-US" dirty="0"/>
              <a:t>r takes a value between -1 (negative correlation) and 1 (positive correlation).</a:t>
            </a:r>
          </a:p>
          <a:p>
            <a:pPr marL="0" indent="0">
              <a:buNone/>
            </a:pPr>
            <a:r>
              <a:rPr lang="en-US" dirty="0"/>
              <a:t>r = 0 means no correlation.</a:t>
            </a:r>
          </a:p>
          <a:p>
            <a:pPr marL="0" indent="0">
              <a:buNone/>
            </a:pPr>
            <a:r>
              <a:rPr lang="en-US" dirty="0"/>
              <a:t>Can not be applied to ordinal variables.</a:t>
            </a:r>
          </a:p>
          <a:p>
            <a:pPr marL="0" indent="0">
              <a:buNone/>
            </a:pPr>
            <a:r>
              <a:rPr lang="en-US" dirty="0"/>
              <a:t>The sample size should be moderate (20-30) for good estimation.</a:t>
            </a:r>
          </a:p>
          <a:p>
            <a:pPr marL="0" indent="0">
              <a:buNone/>
            </a:pPr>
            <a:r>
              <a:rPr lang="en-US" dirty="0"/>
              <a:t>Outliers can lead to misleading values means not robust with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32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28E3-993E-984B-DF54-6899F2B9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T-test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1319-7F98-474D-5A3E-BF4AD8AF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A t-test is a statistical test that compares the means of two samples. </a:t>
            </a:r>
          </a:p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It is used in hypothesis testing, with a null hypothesis that the difference in group means is zero and an alternate hypothesis that the difference in group means is different from zero.</a:t>
            </a:r>
          </a:p>
        </p:txBody>
      </p:sp>
    </p:spTree>
    <p:extLst>
      <p:ext uri="{BB962C8B-B14F-4D97-AF65-F5344CB8AC3E}">
        <p14:creationId xmlns:p14="http://schemas.microsoft.com/office/powerpoint/2010/main" val="387293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8" y="28310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Pearson Rank Correlation Coefficient Formula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A34-C28D-940B-DBA6-7E435A90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88" y="1317625"/>
            <a:ext cx="10879668" cy="5038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 Programming Language provides two methods to calculate the </a:t>
            </a:r>
            <a:r>
              <a:rPr lang="en-US" dirty="0" err="1"/>
              <a:t>pearson</a:t>
            </a:r>
            <a:r>
              <a:rPr lang="en-US" dirty="0"/>
              <a:t> correlation coefficient.</a:t>
            </a:r>
          </a:p>
          <a:p>
            <a:pPr marL="0" indent="0">
              <a:buNone/>
            </a:pPr>
            <a:r>
              <a:rPr lang="en-US" dirty="0"/>
              <a:t> By using the functions </a:t>
            </a:r>
            <a:r>
              <a:rPr lang="en-US" dirty="0" err="1"/>
              <a:t>cor</a:t>
            </a:r>
            <a:r>
              <a:rPr lang="en-US" dirty="0"/>
              <a:t>() or </a:t>
            </a:r>
            <a:r>
              <a:rPr lang="en-US" dirty="0" err="1"/>
              <a:t>cor.test</a:t>
            </a:r>
            <a:r>
              <a:rPr lang="en-US" dirty="0"/>
              <a:t>() it can be calculated. </a:t>
            </a:r>
          </a:p>
          <a:p>
            <a:pPr marL="0" indent="0">
              <a:buNone/>
            </a:pPr>
            <a:r>
              <a:rPr lang="en-US" dirty="0"/>
              <a:t>It can be noted that </a:t>
            </a:r>
            <a:r>
              <a:rPr lang="en-US" dirty="0" err="1"/>
              <a:t>cor</a:t>
            </a:r>
            <a:r>
              <a:rPr lang="en-US" dirty="0"/>
              <a:t>() computes the correlation coefficient whereas </a:t>
            </a:r>
            <a:r>
              <a:rPr lang="en-US" dirty="0" err="1"/>
              <a:t>cor.test</a:t>
            </a:r>
            <a:r>
              <a:rPr lang="en-US" dirty="0"/>
              <a:t>() computes the test for association or correlation between paired samples. </a:t>
            </a:r>
          </a:p>
          <a:p>
            <a:pPr marL="0" indent="0">
              <a:buNone/>
            </a:pPr>
            <a:r>
              <a:rPr lang="en-US" dirty="0"/>
              <a:t>It returns both the correlation coefficient and the significance level(or p-value) of the correlation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1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8" y="28310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Pearson Rank Correlation Coefficient Formula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F3457C-536D-0CCC-C9F9-4B4C9ADDE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970" y="2259227"/>
            <a:ext cx="4896533" cy="1981477"/>
          </a:xfrm>
        </p:spPr>
      </p:pic>
    </p:spTree>
    <p:extLst>
      <p:ext uri="{BB962C8B-B14F-4D97-AF65-F5344CB8AC3E}">
        <p14:creationId xmlns:p14="http://schemas.microsoft.com/office/powerpoint/2010/main" val="233594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8" y="28310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Pearson Rank Correlation Coefficient Formula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A3FFC-C7C0-780E-9A15-CE83A1A8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&gt; x = c(1, 2, 3, 4, 5, 6, 7)</a:t>
            </a:r>
          </a:p>
          <a:p>
            <a:r>
              <a:rPr lang="en-US" dirty="0"/>
              <a:t>&gt; y = c(1, 3, 6, 2, 7, 4, 5)</a:t>
            </a:r>
          </a:p>
          <a:p>
            <a:r>
              <a:rPr lang="en-US" dirty="0"/>
              <a:t>&gt; result = </a:t>
            </a:r>
            <a:r>
              <a:rPr lang="en-US" dirty="0" err="1"/>
              <a:t>cor</a:t>
            </a:r>
            <a:r>
              <a:rPr lang="en-US" dirty="0"/>
              <a:t>(x, y, method = "</a:t>
            </a:r>
            <a:r>
              <a:rPr lang="en-US" dirty="0" err="1"/>
              <a:t>pearson</a:t>
            </a:r>
            <a:r>
              <a:rPr lang="en-US" dirty="0"/>
              <a:t>")</a:t>
            </a:r>
          </a:p>
          <a:p>
            <a:r>
              <a:rPr lang="en-US" dirty="0"/>
              <a:t>&gt; cat("Pearson correlation coefficient is:", 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Output</a:t>
            </a:r>
          </a:p>
          <a:p>
            <a:r>
              <a:rPr lang="en-US" dirty="0"/>
              <a:t>Pearson correlation coefficient is: 0.5357143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868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8" y="28310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Correlation Coefficient Test In R Using </a:t>
            </a:r>
            <a:r>
              <a:rPr lang="en-US" b="1" dirty="0" err="1"/>
              <a:t>cor.test</a:t>
            </a:r>
            <a:r>
              <a:rPr lang="en-US" b="1" dirty="0"/>
              <a:t>() method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A3FFC-C7C0-780E-9A15-CE83A1A8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1"/>
            <a:ext cx="10515600" cy="2006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&gt; x = c(1, 2, 3, 4, 5, 6, 7)</a:t>
            </a:r>
          </a:p>
          <a:p>
            <a:r>
              <a:rPr lang="en-US" dirty="0"/>
              <a:t>&gt; y = c(1, 3, 6, 2, 7, 4, 5)</a:t>
            </a:r>
          </a:p>
          <a:p>
            <a:r>
              <a:rPr lang="en-US" dirty="0"/>
              <a:t>&gt; result = </a:t>
            </a:r>
            <a:r>
              <a:rPr lang="en-US" dirty="0" err="1"/>
              <a:t>cor.test</a:t>
            </a:r>
            <a:r>
              <a:rPr lang="en-US" dirty="0"/>
              <a:t>(x, y, method = "</a:t>
            </a:r>
            <a:r>
              <a:rPr lang="en-US" dirty="0" err="1"/>
              <a:t>pearson</a:t>
            </a:r>
            <a:r>
              <a:rPr lang="en-US" dirty="0"/>
              <a:t>")</a:t>
            </a:r>
          </a:p>
          <a:p>
            <a:r>
              <a:rPr lang="en-US" dirty="0"/>
              <a:t>&gt; print(result)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28A8E-3FC2-E2AE-DC23-756AD6F7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23" y="3059289"/>
            <a:ext cx="8113890" cy="349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63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164-9B86-9F77-B446-94B3AD36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8" y="28310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Correlation Coefficient Test In R Using </a:t>
            </a:r>
            <a:r>
              <a:rPr lang="en-US" b="1" dirty="0" err="1"/>
              <a:t>cor.test</a:t>
            </a:r>
            <a:r>
              <a:rPr lang="en-US" b="1" dirty="0"/>
              <a:t>() method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A3FFC-C7C0-780E-9A15-CE83A1A8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1"/>
            <a:ext cx="10515600" cy="5012266"/>
          </a:xfrm>
        </p:spPr>
        <p:txBody>
          <a:bodyPr>
            <a:normAutofit/>
          </a:bodyPr>
          <a:lstStyle/>
          <a:p>
            <a:r>
              <a:rPr lang="en-US"/>
              <a:t>In the output above:</a:t>
            </a:r>
          </a:p>
          <a:p>
            <a:endParaRPr lang="en-US"/>
          </a:p>
          <a:p>
            <a:r>
              <a:rPr lang="en-US"/>
              <a:t>T is the value of the test statistic (T = 1.4186)</a:t>
            </a:r>
          </a:p>
          <a:p>
            <a:r>
              <a:rPr lang="en-US"/>
              <a:t>p-value is the significance level of the test statistic (p-value = 0.2152).</a:t>
            </a:r>
          </a:p>
          <a:p>
            <a:r>
              <a:rPr lang="en-US"/>
              <a:t>alternative hypothesis is a character string describing the alternative hypothesis (true correlation is not equal to 0).</a:t>
            </a:r>
          </a:p>
          <a:p>
            <a:r>
              <a:rPr lang="en-US"/>
              <a:t>sample estimates is the correlation coefficient. For Pearson correlation coefficient it’s named as cor (Cor.coeff = 0.5357)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84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FBF5-25E9-FFAD-D925-915B4748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 Square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D81F-3E0E-004A-C66A-34D11A47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chi-square test is a statistical test used to compare observed results with expected results. </a:t>
            </a:r>
          </a:p>
          <a:p>
            <a:r>
              <a:rPr lang="en-US" dirty="0"/>
              <a:t>The purpose of this test is to determine if a difference between observed data</a:t>
            </a:r>
          </a:p>
          <a:p>
            <a:r>
              <a:rPr lang="en-US" dirty="0"/>
              <a:t>The chi-square formula is: </a:t>
            </a:r>
          </a:p>
          <a:p>
            <a:endParaRPr lang="en-US" dirty="0"/>
          </a:p>
          <a:p>
            <a:r>
              <a:rPr lang="en-US" dirty="0"/>
              <a:t>χ2 = ∑(Oi – Ei)2/Ei, </a:t>
            </a:r>
          </a:p>
          <a:p>
            <a:endParaRPr lang="en-US" dirty="0"/>
          </a:p>
          <a:p>
            <a:r>
              <a:rPr lang="en-US" dirty="0"/>
              <a:t>where Oi = observed value (actual value) and Ei = expected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813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FBF5-25E9-FFAD-D925-915B4748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 Square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D81F-3E0E-004A-C66A-34D11A47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7" y="1588558"/>
            <a:ext cx="10515600" cy="4351338"/>
          </a:xfrm>
        </p:spPr>
        <p:txBody>
          <a:bodyPr/>
          <a:lstStyle/>
          <a:p>
            <a:r>
              <a:rPr lang="en-US" dirty="0"/>
              <a:t>The null hypothesis states that there is no relationship between the two variables, </a:t>
            </a:r>
          </a:p>
          <a:p>
            <a:r>
              <a:rPr lang="en-US" dirty="0"/>
              <a:t>while the research hypothesis states that there is a relationship between the two variables.</a:t>
            </a:r>
          </a:p>
          <a:p>
            <a:r>
              <a:rPr lang="en-US" dirty="0"/>
              <a:t>In a chi-square analysis, the p-value is the probability of obtaining a chi-square as large or larger than that in the current experiment and yet the data will still support the hypothesis. </a:t>
            </a:r>
          </a:p>
          <a:p>
            <a:r>
              <a:rPr lang="en-US" dirty="0"/>
              <a:t>It is the probability of deviations from what was expected being due to mere chance.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907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FBF5-25E9-FFAD-D925-915B4748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 Square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D81F-3E0E-004A-C66A-34D11A47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chi-square test of independence evaluates whether there is an association between the categories of the two variables. </a:t>
            </a:r>
          </a:p>
          <a:p>
            <a:r>
              <a:rPr lang="en-US" dirty="0"/>
              <a:t>There are basically two types of random variables and they yield two types of data: numerical and categorical. </a:t>
            </a:r>
          </a:p>
          <a:p>
            <a:r>
              <a:rPr lang="en-US" dirty="0"/>
              <a:t>In R Programming Language Chi-square statistics is used to investigate whether distributions of categorical variables differ from one another. </a:t>
            </a:r>
          </a:p>
          <a:p>
            <a:r>
              <a:rPr lang="en-US" dirty="0"/>
              <a:t>The chi-square test is also useful while comparing the tallies or counts of categorical responses between two(or more) independent groups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384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FBF5-25E9-FFAD-D925-915B4748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 Square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D81F-3E0E-004A-C66A-34D11A47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8731"/>
          </a:xfrm>
        </p:spPr>
        <p:txBody>
          <a:bodyPr/>
          <a:lstStyle/>
          <a:p>
            <a:r>
              <a:rPr lang="en-US" dirty="0"/>
              <a:t>In R Programming Language, the function used for performing a chi-square test is </a:t>
            </a:r>
          </a:p>
          <a:p>
            <a:endParaRPr lang="en-US" dirty="0"/>
          </a:p>
          <a:p>
            <a:r>
              <a:rPr lang="en-US" dirty="0" err="1"/>
              <a:t>chisq.test</a:t>
            </a:r>
            <a:r>
              <a:rPr lang="en-US" dirty="0"/>
              <a:t>().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5921E3-4E18-F006-91CF-964B40C0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In R Programming Language, the function used for performing a chi-square test is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chisq.test()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0D353-9BF6-75B6-C7B5-11E70D2B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In R Programming Language, the function used for performing a chi-square test is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chisq.test()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D476F5-E3C3-9103-7C8D-520FB142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48" y="3939292"/>
            <a:ext cx="7961130" cy="221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63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FBF5-25E9-FFAD-D925-915B4748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 Square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D81F-3E0E-004A-C66A-34D11A47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8731"/>
          </a:xfrm>
        </p:spPr>
        <p:txBody>
          <a:bodyPr/>
          <a:lstStyle/>
          <a:p>
            <a:r>
              <a:rPr lang="en-US" dirty="0"/>
              <a:t>In R Programming Language, the function used for performing a chi-square test is </a:t>
            </a:r>
          </a:p>
          <a:p>
            <a:endParaRPr lang="en-US" dirty="0"/>
          </a:p>
          <a:p>
            <a:r>
              <a:rPr lang="en-US" dirty="0" err="1"/>
              <a:t>chisq.test</a:t>
            </a:r>
            <a:r>
              <a:rPr lang="en-US" dirty="0"/>
              <a:t>().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5921E3-4E18-F006-91CF-964B40C0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In R Programming Language, the function used for performing a chi-square test is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chisq.test()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0D353-9BF6-75B6-C7B5-11E70D2B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In R Programming Language, the function used for performing a chi-square test is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chisq.test()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6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28E3-993E-984B-DF54-6899F2B9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T-test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1319-7F98-474D-5A3E-BF4AD8AF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How to perform T-tests in R</a:t>
            </a:r>
          </a:p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In the T-test, for specifying equal variances and a pooled variance estimate, we set </a:t>
            </a:r>
            <a:r>
              <a:rPr lang="en-US" b="0" i="0" dirty="0" err="1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var.equal</a:t>
            </a:r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=True. We can also use alternative="less" or alternative="greater" for specifying one-tailed test.</a:t>
            </a:r>
          </a:p>
          <a:p>
            <a:pPr algn="just"/>
            <a:endParaRPr lang="en-US" b="0" i="0" dirty="0">
              <a:solidFill>
                <a:srgbClr val="610B38"/>
              </a:solidFill>
              <a:effectLst/>
              <a:highlight>
                <a:srgbClr val="FFFFFF"/>
              </a:highlight>
              <a:latin typeface="erdana"/>
            </a:endParaRPr>
          </a:p>
          <a:p>
            <a:pPr marL="0" indent="0" algn="just">
              <a:buNone/>
            </a:pPr>
            <a:r>
              <a:rPr lang="en-US" b="1" u="sng" dirty="0">
                <a:solidFill>
                  <a:srgbClr val="610B38"/>
                </a:solidFill>
                <a:highlight>
                  <a:srgbClr val="FFFFFF"/>
                </a:highlight>
                <a:latin typeface="erdana"/>
              </a:rPr>
              <a:t>Different Types</a:t>
            </a:r>
          </a:p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 one-sample, </a:t>
            </a:r>
          </a:p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paired sample, and</a:t>
            </a:r>
          </a:p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 independent samples T-test</a:t>
            </a:r>
          </a:p>
        </p:txBody>
      </p:sp>
    </p:spTree>
    <p:extLst>
      <p:ext uri="{BB962C8B-B14F-4D97-AF65-F5344CB8AC3E}">
        <p14:creationId xmlns:p14="http://schemas.microsoft.com/office/powerpoint/2010/main" val="3289385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FBF5-25E9-FFAD-D925-915B4748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142875"/>
            <a:ext cx="10515600" cy="1325563"/>
          </a:xfrm>
        </p:spPr>
        <p:txBody>
          <a:bodyPr/>
          <a:lstStyle/>
          <a:p>
            <a:r>
              <a:rPr lang="en-IN" dirty="0"/>
              <a:t>Chi Square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D81F-3E0E-004A-C66A-34D11A47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33803"/>
            <a:ext cx="10515600" cy="2495197"/>
          </a:xfrm>
        </p:spPr>
        <p:txBody>
          <a:bodyPr>
            <a:normAutofit/>
          </a:bodyPr>
          <a:lstStyle/>
          <a:p>
            <a:r>
              <a:rPr lang="en-US" dirty="0"/>
              <a:t>We will take the survey data in the MASS library which represents the data from a survey conducted on students.</a:t>
            </a:r>
          </a:p>
          <a:p>
            <a:endParaRPr lang="en-US" dirty="0"/>
          </a:p>
          <a:p>
            <a:r>
              <a:rPr lang="en-US" dirty="0"/>
              <a:t>library(MASS)        </a:t>
            </a:r>
          </a:p>
          <a:p>
            <a:r>
              <a:rPr lang="en-US" dirty="0"/>
              <a:t>print(str(survey))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5921E3-4E18-F006-91CF-964B40C0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In R Programming Language, the function used for performing a chi-square test is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chisq.test()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0D353-9BF6-75B6-C7B5-11E70D2B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In R Programming Language, the function used for performing a chi-square test is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chisq.test()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72E904-0491-ACE0-8EEA-9AF2260F3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We will take the survey data in the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MASS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 library which represents the data from a survey conducted on students.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BB4166-9AB2-87DE-F8AE-FA8F339E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306" y="2181401"/>
            <a:ext cx="824027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9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FBF5-25E9-FFAD-D925-915B4748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142875"/>
            <a:ext cx="10515600" cy="1325563"/>
          </a:xfrm>
        </p:spPr>
        <p:txBody>
          <a:bodyPr/>
          <a:lstStyle/>
          <a:p>
            <a:r>
              <a:rPr lang="en-IN" dirty="0"/>
              <a:t>Chi Square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D81F-3E0E-004A-C66A-34D11A47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33803"/>
            <a:ext cx="11435644" cy="2495195"/>
          </a:xfrm>
        </p:spPr>
        <p:txBody>
          <a:bodyPr>
            <a:normAutofit/>
          </a:bodyPr>
          <a:lstStyle/>
          <a:p>
            <a:r>
              <a:rPr lang="en-US" dirty="0"/>
              <a:t> For our model, we will consider the variables “</a:t>
            </a:r>
            <a:r>
              <a:rPr lang="en-US" dirty="0" err="1"/>
              <a:t>Exer</a:t>
            </a:r>
            <a:r>
              <a:rPr lang="en-US" dirty="0"/>
              <a:t>” and “Smoke“.</a:t>
            </a:r>
          </a:p>
          <a:p>
            <a:r>
              <a:rPr lang="en-US" dirty="0"/>
              <a:t>The Smoke column records the students smoking habits while the </a:t>
            </a:r>
            <a:r>
              <a:rPr lang="en-US" dirty="0" err="1"/>
              <a:t>Exer</a:t>
            </a:r>
            <a:r>
              <a:rPr lang="en-US" dirty="0"/>
              <a:t> column records their exercise level. </a:t>
            </a:r>
          </a:p>
          <a:p>
            <a:r>
              <a:rPr lang="en-US" dirty="0"/>
              <a:t>Our aim is to test the hypothesis whether the students smoking habit is independent of their exercise level at .05 significance level.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5921E3-4E18-F006-91CF-964B40C0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In R Programming Language, the function used for performing a chi-square test is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chisq.test()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0D353-9BF6-75B6-C7B5-11E70D2B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In R Programming Language, the function used for performing a chi-square test is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chisq.test()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72E904-0491-ACE0-8EEA-9AF2260F3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We will take the survey data in the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MASS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 library which represents the data from a survey conducted on students.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271886-F9DD-34B0-7268-19DBD1CC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98" y="3628595"/>
            <a:ext cx="9516803" cy="132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A63EC-8F81-BA99-0F9F-D4D52047D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965" y="4952755"/>
            <a:ext cx="3791479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55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FBF5-25E9-FFAD-D925-915B4748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14287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Chi Square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D81F-3E0E-004A-C66A-34D11A47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33803"/>
            <a:ext cx="11277600" cy="34474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And finally we apply the </a:t>
            </a:r>
            <a:r>
              <a:rPr lang="en-US" dirty="0" err="1"/>
              <a:t>chisq.test</a:t>
            </a:r>
            <a:r>
              <a:rPr lang="en-US" dirty="0"/>
              <a:t>() function to the contingency table </a:t>
            </a:r>
            <a:r>
              <a:rPr lang="en-US" dirty="0" err="1"/>
              <a:t>stu_data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t-IT" dirty="0"/>
              <a:t>chi_result &lt;- chisq.test(stu_data)</a:t>
            </a:r>
          </a:p>
          <a:p>
            <a:pPr marL="0" indent="0">
              <a:buNone/>
            </a:pPr>
            <a:r>
              <a:rPr lang="it-IT" dirty="0"/>
              <a:t>print(chi_result)</a:t>
            </a:r>
          </a:p>
          <a:p>
            <a:endParaRPr lang="it-IT" dirty="0"/>
          </a:p>
          <a:p>
            <a:r>
              <a:rPr lang="en-US" dirty="0"/>
              <a:t>As the p-value 0.4828 is greater than the .05, we conclude that the smoking habit is independent of the exercise level of the student and hence there is a weak or no correlation between the two variables. </a:t>
            </a:r>
            <a:endParaRPr lang="it-IT" dirty="0"/>
          </a:p>
          <a:p>
            <a:endParaRPr lang="it-IT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5921E3-4E18-F006-91CF-964B40C0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In R Programming Language, the function used for performing a chi-square test is 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chisq.test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0D353-9BF6-75B6-C7B5-11E70D2B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In R Programming Language, the function used for performing a chi-square test is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chisq.test()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72E904-0491-ACE0-8EEA-9AF2260F3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We will take the survey data in the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MASS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 library which represents the data from a survey conducted on students.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A7D970-4FFB-7AF2-C71D-FE23830D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37" y="4686039"/>
            <a:ext cx="8621328" cy="186716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2531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28E3-993E-984B-DF54-6899F2B9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T-test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1319-7F98-474D-5A3E-BF4AD8AF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sample from both sets and establish the problem assuming a null hypothesis that the two means are the same.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Classification of T-tests</a:t>
            </a:r>
          </a:p>
          <a:p>
            <a:r>
              <a:rPr lang="en-US" dirty="0"/>
              <a:t>One Sample T-test</a:t>
            </a:r>
          </a:p>
          <a:p>
            <a:r>
              <a:rPr lang="en-US" dirty="0"/>
              <a:t>Two sample T-test</a:t>
            </a:r>
          </a:p>
          <a:p>
            <a:r>
              <a:rPr lang="en-US" dirty="0"/>
              <a:t>Paired sample T-test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06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28E3-993E-984B-DF54-6899F2B9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One-Sample T-test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1319-7F98-474D-5A3E-BF4AD8AF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One-Sample T-test is a T-test which compares the mean of a vector against a theoretical mean. There is a following formula which is used to compute the T-test :</a:t>
            </a:r>
          </a:p>
          <a:p>
            <a:pPr algn="just"/>
            <a:endParaRPr lang="en-US" b="0" i="0" dirty="0">
              <a:solidFill>
                <a:srgbClr val="610B38"/>
              </a:solidFill>
              <a:effectLst/>
              <a:highlight>
                <a:srgbClr val="FFFFFF"/>
              </a:highlight>
              <a:latin typeface="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8A68F-0A43-3C70-AF0E-C1A955CC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79" y="3252195"/>
            <a:ext cx="2026987" cy="11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28E3-993E-984B-DF54-6899F2B9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One-Sample T-test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1319-7F98-474D-5A3E-BF4AD8AF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Here,</a:t>
            </a:r>
          </a:p>
          <a:p>
            <a:pPr algn="just"/>
            <a:endParaRPr lang="en-US" b="0" i="0" dirty="0">
              <a:solidFill>
                <a:srgbClr val="610B38"/>
              </a:solidFill>
              <a:effectLst/>
              <a:highlight>
                <a:srgbClr val="FFFFFF"/>
              </a:highlight>
              <a:latin typeface="erdana"/>
            </a:endParaRPr>
          </a:p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M is the mean.</a:t>
            </a:r>
          </a:p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? is the theoretical mean.</a:t>
            </a:r>
          </a:p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s is the standard deviation.</a:t>
            </a:r>
          </a:p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n is the number of observations.</a:t>
            </a:r>
          </a:p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For evaluating the statistical significance of the t-test, we need to compute the p-value. The p-value range starts from 0 to 1, and is interpreted as follow</a:t>
            </a:r>
          </a:p>
        </p:txBody>
      </p:sp>
    </p:spTree>
    <p:extLst>
      <p:ext uri="{BB962C8B-B14F-4D97-AF65-F5344CB8AC3E}">
        <p14:creationId xmlns:p14="http://schemas.microsoft.com/office/powerpoint/2010/main" val="234896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28E3-993E-984B-DF54-6899F2B9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One-Sample T-test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1319-7F98-474D-5A3E-BF4AD8AF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If the p-value is lower than 0.05, it means we are strongly confident to reject the null hypothesis.</a:t>
            </a:r>
          </a:p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If the p-value is higher than 0.05, then it indicates that we don't have enough evidence to reject the null hypothesis.</a:t>
            </a:r>
          </a:p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We construct the </a:t>
            </a:r>
            <a:r>
              <a:rPr lang="en-US" b="0" i="0" dirty="0" err="1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pvalue</a:t>
            </a:r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 by looking at the corresponding absolute value of the t-test</a:t>
            </a:r>
          </a:p>
        </p:txBody>
      </p:sp>
    </p:spTree>
    <p:extLst>
      <p:ext uri="{BB962C8B-B14F-4D97-AF65-F5344CB8AC3E}">
        <p14:creationId xmlns:p14="http://schemas.microsoft.com/office/powerpoint/2010/main" val="329339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28E3-993E-984B-DF54-6899F2B9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One Sample T – Test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1319-7F98-474D-5A3E-BF4AD8AF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One-Sample T-Test is used to test the statistical difference between a sample mean and a known or assumed/hypothesized value of the mean in the population. </a:t>
            </a:r>
          </a:p>
          <a:p>
            <a:endParaRPr lang="en-US" dirty="0"/>
          </a:p>
          <a:p>
            <a:r>
              <a:rPr lang="en-US" dirty="0"/>
              <a:t>So, for performing a one-sample t-test in R, we would use the syntax </a:t>
            </a:r>
            <a:r>
              <a:rPr lang="en-US" dirty="0" err="1"/>
              <a:t>t.test</a:t>
            </a:r>
            <a:r>
              <a:rPr lang="en-US" dirty="0"/>
              <a:t>(y, mu = 0) </a:t>
            </a:r>
          </a:p>
          <a:p>
            <a:r>
              <a:rPr lang="en-US" dirty="0"/>
              <a:t>where x is the name of the variable of interest and </a:t>
            </a:r>
          </a:p>
          <a:p>
            <a:r>
              <a:rPr lang="en-US" dirty="0"/>
              <a:t>mu is set equal to the mean specified by the null hypothesis.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69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28E3-993E-984B-DF54-6899F2B9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One Sample T – Test Approach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9C142F-2B78-3FA7-BD1B-05B4039E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323E0-8541-4C38-D2E8-C01C3B83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51" y="2019963"/>
            <a:ext cx="6878010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4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2148</Words>
  <Application>Microsoft Office PowerPoint</Application>
  <PresentationFormat>Widescreen</PresentationFormat>
  <Paragraphs>172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 Unicode MS</vt:lpstr>
      <vt:lpstr>erdana</vt:lpstr>
      <vt:lpstr>Arial</vt:lpstr>
      <vt:lpstr>Calibri</vt:lpstr>
      <vt:lpstr>Calibri Light</vt:lpstr>
      <vt:lpstr>Nunito</vt:lpstr>
      <vt:lpstr>Times New Roman</vt:lpstr>
      <vt:lpstr>Office Theme</vt:lpstr>
      <vt:lpstr>Hypothesis</vt:lpstr>
      <vt:lpstr>T-test</vt:lpstr>
      <vt:lpstr>T-test</vt:lpstr>
      <vt:lpstr>T-test</vt:lpstr>
      <vt:lpstr>One-Sample T-test</vt:lpstr>
      <vt:lpstr>One-Sample T-test</vt:lpstr>
      <vt:lpstr>One-Sample T-test</vt:lpstr>
      <vt:lpstr>One Sample T – Test Approach</vt:lpstr>
      <vt:lpstr>One Sample T – Test Approach</vt:lpstr>
      <vt:lpstr>PowerPoint Presentation</vt:lpstr>
      <vt:lpstr>Two sample T-Test Approach</vt:lpstr>
      <vt:lpstr>Two sample T-Test Approach</vt:lpstr>
      <vt:lpstr>Two sample T-Test Approach</vt:lpstr>
      <vt:lpstr>Paired Sample T-test</vt:lpstr>
      <vt:lpstr>Paired Sample T-test</vt:lpstr>
      <vt:lpstr>Correlation</vt:lpstr>
      <vt:lpstr>Correlation</vt:lpstr>
      <vt:lpstr>Pearson Rank Correlation Coefficient Formula</vt:lpstr>
      <vt:lpstr>Pearson Rank Correlation Coefficient Formula</vt:lpstr>
      <vt:lpstr>Pearson Rank Correlation Coefficient Formula</vt:lpstr>
      <vt:lpstr>Pearson Rank Correlation Coefficient Formula</vt:lpstr>
      <vt:lpstr>Pearson Rank Correlation Coefficient Formula</vt:lpstr>
      <vt:lpstr>Correlation Coefficient Test In R Using cor.test() method</vt:lpstr>
      <vt:lpstr>Correlation Coefficient Test In R Using cor.test() method</vt:lpstr>
      <vt:lpstr>Chi Square Test </vt:lpstr>
      <vt:lpstr>Chi Square Test </vt:lpstr>
      <vt:lpstr>Chi Square Test </vt:lpstr>
      <vt:lpstr>Chi Square Test </vt:lpstr>
      <vt:lpstr>Chi Square Test </vt:lpstr>
      <vt:lpstr>Chi Square Test </vt:lpstr>
      <vt:lpstr>Chi Square Test </vt:lpstr>
      <vt:lpstr>Chi Square 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Bhayyar</dc:creator>
  <cp:lastModifiedBy>Sandeep Bhayyar</cp:lastModifiedBy>
  <cp:revision>6</cp:revision>
  <dcterms:created xsi:type="dcterms:W3CDTF">2024-07-09T09:54:43Z</dcterms:created>
  <dcterms:modified xsi:type="dcterms:W3CDTF">2024-07-18T10:37:45Z</dcterms:modified>
</cp:coreProperties>
</file>