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6" roundtripDataSignature="AMtx7mh1E+FTOeZxoQRXpxg3vNGErJc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E8AC1-26F5-4C0C-AC2A-A5ED9E5EC4D2}">
  <a:tblStyle styleId="{245E8AC1-26F5-4C0C-AC2A-A5ED9E5EC4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288AFE2-CB35-44F8-8BF9-790E114EF38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6" Type="http://customschemas.google.com/relationships/presentationmetadata" Target="meta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0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5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9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1.gif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56.png"/><Relationship Id="rId7" Type="http://schemas.openxmlformats.org/officeDocument/2006/relationships/image" Target="../media/image4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sum of the lengths of the adjacency lists is 2|E| in an undirected graph, and |E| in a directed graph.</a:t>
            </a:r>
            <a:endParaRPr/>
          </a:p>
          <a:p>
            <a:pPr indent="0" lvl="0" marL="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amount of memory to store the array for the adjacency list is O(V+E).</a:t>
            </a:r>
            <a:endParaRPr/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0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1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13" name="Google Shape;913;p100"/>
          <p:cNvGraphicFramePr/>
          <p:nvPr/>
        </p:nvGraphicFramePr>
        <p:xfrm>
          <a:off x="6248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4" name="Google Shape;914;p100"/>
          <p:cNvSpPr txBox="1"/>
          <p:nvPr/>
        </p:nvSpPr>
        <p:spPr>
          <a:xfrm>
            <a:off x="6400800" y="13716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5" name="Google Shape;91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4143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1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10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22" name="Google Shape;922;p101"/>
          <p:cNvGraphicFramePr/>
          <p:nvPr/>
        </p:nvGraphicFramePr>
        <p:xfrm>
          <a:off x="6248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3" name="Google Shape;923;p101"/>
          <p:cNvSpPr txBox="1"/>
          <p:nvPr/>
        </p:nvSpPr>
        <p:spPr>
          <a:xfrm>
            <a:off x="6400800" y="13716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4" name="Google Shape;92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33600"/>
            <a:ext cx="4143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2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0" name="Google Shape;930;p10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102"/>
          <p:cNvSpPr txBox="1"/>
          <p:nvPr/>
        </p:nvSpPr>
        <p:spPr>
          <a:xfrm>
            <a:off x="457200" y="13716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2" name="Google Shape;932;p102"/>
          <p:cNvGraphicFramePr/>
          <p:nvPr/>
        </p:nvGraphicFramePr>
        <p:xfrm>
          <a:off x="32004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3" name="Google Shape;933;p102"/>
          <p:cNvSpPr txBox="1"/>
          <p:nvPr/>
        </p:nvSpPr>
        <p:spPr>
          <a:xfrm>
            <a:off x="5486400" y="28194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C5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3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0" name="Google Shape;940;p103"/>
          <p:cNvSpPr txBox="1"/>
          <p:nvPr/>
        </p:nvSpPr>
        <p:spPr>
          <a:xfrm>
            <a:off x="457200" y="13716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1" name="Google Shape;941;p103"/>
          <p:cNvGraphicFramePr/>
          <p:nvPr/>
        </p:nvGraphicFramePr>
        <p:xfrm>
          <a:off x="32004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2" name="Google Shape;942;p103"/>
          <p:cNvSpPr txBox="1"/>
          <p:nvPr/>
        </p:nvSpPr>
        <p:spPr>
          <a:xfrm>
            <a:off x="5486400" y="34290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C4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4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10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9" name="Google Shape;949;p104"/>
          <p:cNvSpPr txBox="1"/>
          <p:nvPr/>
        </p:nvSpPr>
        <p:spPr>
          <a:xfrm>
            <a:off x="457200" y="13716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0" name="Google Shape;950;p104"/>
          <p:cNvGraphicFramePr/>
          <p:nvPr/>
        </p:nvGraphicFramePr>
        <p:xfrm>
          <a:off x="32004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1" name="Google Shape;951;p104"/>
          <p:cNvSpPr txBox="1"/>
          <p:nvPr/>
        </p:nvSpPr>
        <p:spPr>
          <a:xfrm>
            <a:off x="5486400" y="41148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C3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5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10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8" name="Google Shape;958;p105"/>
          <p:cNvSpPr txBox="1"/>
          <p:nvPr/>
        </p:nvSpPr>
        <p:spPr>
          <a:xfrm>
            <a:off x="457200" y="13716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9" name="Google Shape;959;p105"/>
          <p:cNvGraphicFramePr/>
          <p:nvPr/>
        </p:nvGraphicFramePr>
        <p:xfrm>
          <a:off x="32004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0" name="Google Shape;960;p105"/>
          <p:cNvSpPr txBox="1"/>
          <p:nvPr/>
        </p:nvSpPr>
        <p:spPr>
          <a:xfrm>
            <a:off x="5410200" y="47244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C2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6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7" name="Google Shape;967;p106"/>
          <p:cNvSpPr txBox="1"/>
          <p:nvPr/>
        </p:nvSpPr>
        <p:spPr>
          <a:xfrm>
            <a:off x="457200" y="13716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8" name="Google Shape;968;p106"/>
          <p:cNvGraphicFramePr/>
          <p:nvPr/>
        </p:nvGraphicFramePr>
        <p:xfrm>
          <a:off x="32004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9" name="Google Shape;969;p106"/>
          <p:cNvSpPr txBox="1"/>
          <p:nvPr/>
        </p:nvSpPr>
        <p:spPr>
          <a:xfrm>
            <a:off x="5410200" y="53340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C1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7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5" name="Google Shape;975;p10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6" name="Google Shape;976;p107"/>
          <p:cNvSpPr txBox="1"/>
          <p:nvPr/>
        </p:nvSpPr>
        <p:spPr>
          <a:xfrm>
            <a:off x="5105400" y="1295400"/>
            <a:ext cx="33528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POPPING OFF ORDER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7" name="Google Shape;97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4167188" cy="3386591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107"/>
          <p:cNvSpPr txBox="1"/>
          <p:nvPr/>
        </p:nvSpPr>
        <p:spPr>
          <a:xfrm>
            <a:off x="1295400" y="5257800"/>
            <a:ext cx="6324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Topologically Sorted List: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 🡪 C2 🡪 C3 🡪 C4 🡪 C5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4" name="Google Shape;984;p10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5" name="Google Shape;985;p108"/>
          <p:cNvSpPr txBox="1"/>
          <p:nvPr/>
        </p:nvSpPr>
        <p:spPr>
          <a:xfrm>
            <a:off x="381000" y="1600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1: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Source - Removal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6" name="Google Shape;986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6324600" cy="351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09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10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3" name="Google Shape;993;p109"/>
          <p:cNvSpPr txBox="1"/>
          <p:nvPr/>
        </p:nvSpPr>
        <p:spPr>
          <a:xfrm>
            <a:off x="838200" y="1600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4" name="Google Shape;99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038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0"/>
            <a:ext cx="3352800" cy="20970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11"/>
          <p:cNvSpPr/>
          <p:nvPr/>
        </p:nvSpPr>
        <p:spPr>
          <a:xfrm>
            <a:off x="4038600" y="2895600"/>
            <a:ext cx="490855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2	3	4	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0	1	1	0	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0	0	0	0	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0	0	0	1	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1	0	0	0	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0	1	0	1	0</a:t>
            </a:r>
            <a:endParaRPr/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Graph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10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1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1" name="Google Shape;1001;p110"/>
          <p:cNvSpPr txBox="1"/>
          <p:nvPr/>
        </p:nvSpPr>
        <p:spPr>
          <a:xfrm>
            <a:off x="838200" y="1600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Google Shape;1002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305050"/>
            <a:ext cx="5038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11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1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9" name="Google Shape;1009;p111"/>
          <p:cNvSpPr txBox="1"/>
          <p:nvPr/>
        </p:nvSpPr>
        <p:spPr>
          <a:xfrm>
            <a:off x="838200" y="1600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0" name="Google Shape;101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8" y="2438400"/>
            <a:ext cx="5038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1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7" name="Google Shape;1017;p112"/>
          <p:cNvSpPr txBox="1"/>
          <p:nvPr/>
        </p:nvSpPr>
        <p:spPr>
          <a:xfrm>
            <a:off x="838200" y="1600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8" name="Google Shape;1018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8" y="2305050"/>
            <a:ext cx="5038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1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5" name="Google Shape;1025;p113"/>
          <p:cNvSpPr txBox="1"/>
          <p:nvPr/>
        </p:nvSpPr>
        <p:spPr>
          <a:xfrm>
            <a:off x="838200" y="1600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Google Shape;1026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8" y="2305050"/>
            <a:ext cx="5038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4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1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3" name="Google Shape;1033;p114"/>
          <p:cNvSpPr txBox="1"/>
          <p:nvPr/>
        </p:nvSpPr>
        <p:spPr>
          <a:xfrm>
            <a:off x="838200" y="1600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4" name="Google Shape;1034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362200"/>
            <a:ext cx="19145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14"/>
          <p:cNvSpPr txBox="1"/>
          <p:nvPr/>
        </p:nvSpPr>
        <p:spPr>
          <a:xfrm>
            <a:off x="990600" y="35814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Vertex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14"/>
          <p:cNvSpPr txBox="1"/>
          <p:nvPr/>
        </p:nvSpPr>
        <p:spPr>
          <a:xfrm>
            <a:off x="990600" y="5029200"/>
            <a:ext cx="731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 1   2   5   4   3   7   6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5"/>
          <p:cNvSpPr txBox="1"/>
          <p:nvPr>
            <p:ph type="title"/>
          </p:nvPr>
        </p:nvSpPr>
        <p:spPr>
          <a:xfrm>
            <a:off x="381000" y="1295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ANALYSIS OF</a:t>
            </a:r>
            <a:b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2" name="Google Shape;1042;p1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116"/>
          <p:cNvSpPr txBox="1"/>
          <p:nvPr>
            <p:ph idx="1" type="body"/>
          </p:nvPr>
        </p:nvSpPr>
        <p:spPr>
          <a:xfrm>
            <a:off x="228600" y="12192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G has a topological ordering, then G is a DAG. 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Proof 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Suppose, by way of contradiction, that G has a topological ordering v1, v2, . . . , vn, and also has a cycle C. 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Let vi be the lowest-indexed node on C, and let vj be the node on C just before vi—thus (vj , vi) is an edge. 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But by our choice of i, we have j &gt; i, which contradicts the assumption that v1, v2, . . . , vn was a topological ordering.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49" name="Google Shape;1049;p1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117"/>
          <p:cNvSpPr txBox="1"/>
          <p:nvPr>
            <p:ph idx="1" type="body"/>
          </p:nvPr>
        </p:nvSpPr>
        <p:spPr>
          <a:xfrm>
            <a:off x="228600" y="12192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G is a DAG, then G has a topological ordering.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Proof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Since G is a DAG, there is a node v with no incoming edges. 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place v first in the topological ordering; this is safe, since all edges out of v will point forward.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56" name="Google Shape;1056;p1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118"/>
          <p:cNvSpPr txBox="1"/>
          <p:nvPr>
            <p:ph idx="1" type="body"/>
          </p:nvPr>
        </p:nvSpPr>
        <p:spPr>
          <a:xfrm>
            <a:off x="228600" y="12192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Now G−{v} is a DAG, since deleting v cannot create any cycles that weren’t there previously.</a:t>
            </a:r>
            <a:endParaRPr/>
          </a:p>
          <a:p>
            <a:pPr indent="-131445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Also, G−{v} has n nodes, so we can apply the induction hypothesis to obtain a topological ordering of G−{v}. </a:t>
            </a:r>
            <a:endParaRPr/>
          </a:p>
          <a:p>
            <a:pPr indent="-131445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append the nodes of G−{v} in this order after v; this is an ordering of G in which all edges point forward, and hence it is a topological ordering.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63" name="Google Shape;1063;p1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19"/>
          <p:cNvSpPr txBox="1"/>
          <p:nvPr>
            <p:ph type="title"/>
          </p:nvPr>
        </p:nvSpPr>
        <p:spPr>
          <a:xfrm>
            <a:off x="3810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1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200400"/>
            <a:ext cx="2971800" cy="185261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12"/>
          <p:cNvSpPr/>
          <p:nvPr/>
        </p:nvSpPr>
        <p:spPr>
          <a:xfrm>
            <a:off x="4038600" y="2895600"/>
            <a:ext cx="490855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2	3	4	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0	1	1	1	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1	0	0	0	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1	0	0	1	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1	0	1	0	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0	1	0	1	0</a:t>
            </a:r>
            <a:endParaRPr/>
          </a:p>
        </p:txBody>
      </p:sp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 Graph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matrix always uses Θ(v^2) memory.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Usually easier to implement and perform lookup than an adjacency list.</a:t>
            </a:r>
            <a:endParaRPr/>
          </a:p>
        </p:txBody>
      </p:sp>
      <p:sp>
        <p:nvSpPr>
          <p:cNvPr id="191" name="Google Shape;19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b="1" lang="en-US" sz="4100">
                <a:latin typeface="Times New Roman"/>
                <a:ea typeface="Times New Roman"/>
                <a:cs typeface="Times New Roman"/>
                <a:sym typeface="Times New Roman"/>
              </a:rPr>
              <a:t>ADJACENCY MATRIX VS. LIST?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304800" y="1624013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Sparse graph: very few edges.</a:t>
            </a:r>
            <a:endParaRPr/>
          </a:p>
          <a:p>
            <a:pPr indent="-1143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Dense graph: lots of edges.  Up to O(v^2) edges if fully connected.</a:t>
            </a:r>
            <a:endParaRPr/>
          </a:p>
          <a:p>
            <a:pPr indent="-1143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adjacency matrix is a good way to represent a weighted graph.  In a weighted graph, the edges have weights associated with them.  </a:t>
            </a:r>
            <a:endParaRPr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PATHS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Path in a graph G = (V, E) to be a sequence P of nodes V1, V2, . . . . Vk-1, Vk with the property that each consecutive pair Vi, Vi+1 is joined by an edge in G.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 is often called a path from V1 to Vk, or a V1-Vk path. </a:t>
            </a:r>
            <a:endParaRPr/>
          </a:p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CYCLES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 cycle is a path that begins and ends on the same vertex. </a:t>
            </a:r>
            <a:endParaRPr/>
          </a:p>
          <a:p>
            <a:pPr indent="-148590" lvl="0" marL="342900" rtl="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call a sequence of nodes a cycle  if V1 = Vk. In other words, the sequence “cycles back" to where it began.</a:t>
            </a:r>
            <a:endParaRPr/>
          </a:p>
          <a:p>
            <a:pPr indent="-148590" lvl="0" marL="342900" rtl="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path is called simple if all its vertices are distinct.</a:t>
            </a:r>
            <a:endParaRPr/>
          </a:p>
          <a:p>
            <a:pPr indent="-148590" lvl="0" marL="342900" rtl="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path is called a simple cycle if V1, V2, . . . Vk are all distinct, and V1 = Vk.</a:t>
            </a:r>
            <a:endParaRPr/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say that a graph is connected if for every pair of nodes u and v, there is a path from u to v.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tree is a connected graph with no cycles.</a:t>
            </a:r>
            <a:endParaRPr/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038600"/>
            <a:ext cx="4800599" cy="2732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say that a graph is connected if for every pair of nodes u and v, there is a path from u to v.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tree is a connected graph with no cycles.</a:t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038600"/>
            <a:ext cx="4800599" cy="2732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Same Trees or Different Trees?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819400"/>
            <a:ext cx="6781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3048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graph G = (V, E) is a set of vertices (or nodes) V and a set of edges E, assumed finite i.e. |V| = n and |E| = m.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?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962400"/>
            <a:ext cx="40386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b="1" lang="en-US" sz="4100">
                <a:latin typeface="Times New Roman"/>
                <a:ea typeface="Times New Roman"/>
                <a:cs typeface="Times New Roman"/>
                <a:sym typeface="Times New Roman"/>
              </a:rPr>
              <a:t>APPLICATIONS OF GRAPHS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Social Network Graphs</a:t>
            </a:r>
            <a:endParaRPr/>
          </a:p>
          <a:p>
            <a:pPr indent="-1143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Transportation Networks.</a:t>
            </a:r>
            <a:endParaRPr/>
          </a:p>
          <a:p>
            <a:pPr indent="-1143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Web links.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Robot Planning </a:t>
            </a:r>
            <a:endParaRPr/>
          </a:p>
          <a:p>
            <a:pPr indent="-1143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b="1" lang="en-US" sz="4100">
                <a:latin typeface="Times New Roman"/>
                <a:ea typeface="Times New Roman"/>
                <a:cs typeface="Times New Roman"/>
                <a:sym typeface="Times New Roman"/>
              </a:rPr>
              <a:t>ALGORITHMS ON GRAPHS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Searching Graphs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Detecting Cycles in Graphs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Shortest Path algorithms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b="1" lang="en-US" sz="4100">
                <a:latin typeface="Times New Roman"/>
                <a:ea typeface="Times New Roman"/>
                <a:cs typeface="Times New Roman"/>
                <a:sym typeface="Times New Roman"/>
              </a:rPr>
              <a:t>SEARCHING A GRAPH</a:t>
            </a:r>
            <a:endParaRPr/>
          </a:p>
        </p:txBody>
      </p:sp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Search:</a:t>
            </a:r>
            <a:endParaRPr/>
          </a:p>
          <a:p>
            <a:pPr indent="-285750" lvl="1" marL="7429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goal is to methodically explore every vertex and every edge; perhaps to do some processing on each.  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For the most part in our algorithms we will assume an adjacency-list representation of the input graph.</a:t>
            </a:r>
            <a:endParaRPr/>
          </a:p>
        </p:txBody>
      </p:sp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node-to-node connectivity.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Suppose we are given a graph G = (V, E), and two particular nodes s and t.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We'd like to find an efficient algorithm that answers the question: Is there a path from s to t in G? </a:t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Easy to find the connectivity for small graphs.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Tough to find for very large graphs.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 an efficient algorithm for finding the connectivity.</a:t>
            </a:r>
            <a:endParaRPr/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aze-for-kids-free" id="286" name="Google Shape;2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76400"/>
            <a:ext cx="6629400" cy="47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1600200"/>
            <a:ext cx="6648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basic idea in searching for a path is to “explore" the graph G starting from s, maintaining a set R consisting of all nodes that s can reach.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Initially, we set R = {s}.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at any point in time, there is an edge (u, v) where u Є R and v ₡ R, then we claim it is safe to add v to R. </a:t>
            </a:r>
            <a:endParaRPr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Indeed, if there is a path P from s to u, then there is a path from s to v obtained by first following P and then following the edge (u,v).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Suppose we continue this of growing the set R until there are no more edges leading out of R.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2200"/>
            <a:ext cx="8305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V(G) = {1, 2, 3, 4, 5, 6}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E(G) = {(1,2), (1,5), (2,3), (2,5), (3,4), (4,5), (4,6)}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CONNECTIVITY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85938"/>
            <a:ext cx="5410200" cy="440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TRAVERSALS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Graph traversal means visiting every vertex and edge exactly once in a well-defined order.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While using certain graph algorithms, you must ensure that each vertex of the graph is visited exactly once.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order in which the vertices are visited are important and may depend upon the algorithm or the problem.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GRAPH TRAVERSALS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During a traversal, it is important that you track which vertices have been visited.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most common way of tracking vertices is to mark them.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2 Types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Breadth First Search (BFS)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Depth First Search (DFS)</a:t>
            </a:r>
            <a:endParaRPr/>
          </a:p>
        </p:txBody>
      </p:sp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BFS is a traversing algorithm where you should start traversing from a source node and traverse the graph layer-wise thus exploring the neighbor nodes. 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Then move towards the next-level neighbor nodes.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As the name BFS suggests, you are required to traverse the graph breadth wise as follows: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First move horizontally and visit all the nodes of the current layer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Move to the next layer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eadth-First-Search-Algorithm.gif" id="363" name="Google Shape;3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477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457200" y="25146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WORKING OF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69" name="Google Shape;36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this algorithm, given a graph G= (V, E) and a source vertex S, we explore from S in all possible directions, adding nodes one “layer” at a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Consider the source vertex S=1. Add to BFS tree T @ Layer 0.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 discover nodes {2,3} from node 1 check if {2,3} are in T</a:t>
            </a:r>
            <a:endParaRPr/>
          </a:p>
          <a:p>
            <a:pPr indent="-228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</a:t>
            </a:r>
            <a:endParaRPr/>
          </a:p>
          <a:p>
            <a:pPr indent="-228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Layer L1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ezone\Desktop\g1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76400"/>
            <a:ext cx="4156364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0143" y="5638800"/>
            <a:ext cx="2647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 now discover nodes {3,4,5} from node 2 in L1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 is already present in T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4,5 to T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		Layer 2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now discover the nodes {2,5,7,8} from the node 3 in L1.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2 is already present in T				    L2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5 is already present in 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Add 7,8 to 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						                       		                                           L2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2" name="Google Shape;3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818" y="1184564"/>
            <a:ext cx="26479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7675" y="4380400"/>
            <a:ext cx="2459375" cy="2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TYPES OF GRAPHS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228600" y="16764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Two types of graphs: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Directed graphs:  G=(V,E) where E is composed of ordered pairs of vertices; i.e. the edges have direction and point from one vertex to another.</a:t>
            </a:r>
            <a:endParaRPr/>
          </a:p>
          <a:p>
            <a:pPr indent="-57150" lvl="1" marL="7429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Undirected graphs: G=(V,E) where E is composed of unordered pairs of vertices; i.e. the edges are bidirectional.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Now we consider each node in L2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4 we discover node 5.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is already there in 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5 we discover nodes {4,6}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4 is already there in 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6 to 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7 we discover {3,8} and 8 we discover {3,7} which are already in 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250" y="762000"/>
            <a:ext cx="2480750" cy="30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For new node 6 added in L3, there are no more further nodes to be explored.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full BFS tree is as depicted below.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L0							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L1							L1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L2							L2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			L3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25" y="2134375"/>
            <a:ext cx="4886125" cy="44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457200" y="6927"/>
            <a:ext cx="8229600" cy="602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APPLYING THE BFS ALGORITHM</a:t>
            </a:r>
            <a:endParaRPr b="1"/>
          </a:p>
        </p:txBody>
      </p:sp>
      <p:graphicFrame>
        <p:nvGraphicFramePr>
          <p:cNvPr id="401" name="Google Shape;401;p42"/>
          <p:cNvGraphicFramePr/>
          <p:nvPr/>
        </p:nvGraphicFramePr>
        <p:xfrm>
          <a:off x="304800" y="2057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{245E8AC1-26F5-4C0C-AC2A-A5ED9E5EC4D2}</a:tableStyleId>
              </a:tblPr>
              <a:tblGrid>
                <a:gridCol w="366375"/>
                <a:gridCol w="366375"/>
                <a:gridCol w="366375"/>
                <a:gridCol w="366375"/>
                <a:gridCol w="366375"/>
                <a:gridCol w="366375"/>
                <a:gridCol w="2198250"/>
                <a:gridCol w="2198250"/>
                <a:gridCol w="2198250"/>
              </a:tblGrid>
              <a:tr h="3567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Discovered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Tree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L[0] = 1             I=0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Ø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L[1]</a:t>
                      </a:r>
                      <a:r>
                        <a:rPr lang="en-US" sz="1800"/>
                        <a:t> =2              I=1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U=1,  V=2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7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L[1] =2, 3          I=1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U=1,  V=3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7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L[2]=  4              I=2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U=2,  V=1, V=3, V=4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7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L[2] = 5               I=2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U=3,  V=1, V=2, V=5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L[3] = 6               I=3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U=4</a:t>
                      </a:r>
                      <a:r>
                        <a:rPr lang="en-US" sz="1800"/>
                        <a:t>,  V=2, V=5, V=6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2" name="Google Shape;402;p42"/>
          <p:cNvSpPr/>
          <p:nvPr/>
        </p:nvSpPr>
        <p:spPr>
          <a:xfrm>
            <a:off x="6963040" y="2895600"/>
            <a:ext cx="457200" cy="304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6965330" y="3538068"/>
            <a:ext cx="457200" cy="304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2"/>
          <p:cNvSpPr/>
          <p:nvPr/>
        </p:nvSpPr>
        <p:spPr>
          <a:xfrm>
            <a:off x="7990568" y="3327671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7976714" y="3881852"/>
            <a:ext cx="457200" cy="27709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42"/>
          <p:cNvCxnSpPr>
            <a:stCxn id="403" idx="7"/>
          </p:cNvCxnSpPr>
          <p:nvPr/>
        </p:nvCxnSpPr>
        <p:spPr>
          <a:xfrm flipH="1" rot="10800000">
            <a:off x="7355574" y="3427305"/>
            <a:ext cx="621000" cy="15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42"/>
          <p:cNvCxnSpPr>
            <a:endCxn id="405" idx="1"/>
          </p:cNvCxnSpPr>
          <p:nvPr/>
        </p:nvCxnSpPr>
        <p:spPr>
          <a:xfrm>
            <a:off x="7422669" y="3774231"/>
            <a:ext cx="621000" cy="14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42"/>
          <p:cNvSpPr/>
          <p:nvPr/>
        </p:nvSpPr>
        <p:spPr>
          <a:xfrm>
            <a:off x="6892608" y="4395722"/>
            <a:ext cx="457200" cy="304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7684637" y="4224076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7639596" y="4700522"/>
            <a:ext cx="457200" cy="27709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42"/>
          <p:cNvCxnSpPr>
            <a:stCxn id="408" idx="7"/>
          </p:cNvCxnSpPr>
          <p:nvPr/>
        </p:nvCxnSpPr>
        <p:spPr>
          <a:xfrm flipH="1" rot="10800000">
            <a:off x="7282852" y="4362659"/>
            <a:ext cx="386700" cy="7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42"/>
          <p:cNvCxnSpPr/>
          <p:nvPr/>
        </p:nvCxnSpPr>
        <p:spPr>
          <a:xfrm>
            <a:off x="7349808" y="4592760"/>
            <a:ext cx="319814" cy="10776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42"/>
          <p:cNvSpPr/>
          <p:nvPr/>
        </p:nvSpPr>
        <p:spPr>
          <a:xfrm>
            <a:off x="8640600" y="4224076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42"/>
          <p:cNvCxnSpPr/>
          <p:nvPr/>
        </p:nvCxnSpPr>
        <p:spPr>
          <a:xfrm>
            <a:off x="8190906" y="4355694"/>
            <a:ext cx="44969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42"/>
          <p:cNvSpPr/>
          <p:nvPr/>
        </p:nvSpPr>
        <p:spPr>
          <a:xfrm>
            <a:off x="6862582" y="5300096"/>
            <a:ext cx="457200" cy="304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7654611" y="5167318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7609570" y="5604896"/>
            <a:ext cx="457200" cy="27709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42"/>
          <p:cNvCxnSpPr>
            <a:stCxn id="415" idx="7"/>
          </p:cNvCxnSpPr>
          <p:nvPr/>
        </p:nvCxnSpPr>
        <p:spPr>
          <a:xfrm flipH="1" rot="10800000">
            <a:off x="7252827" y="5267033"/>
            <a:ext cx="386700" cy="7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42"/>
          <p:cNvCxnSpPr/>
          <p:nvPr/>
        </p:nvCxnSpPr>
        <p:spPr>
          <a:xfrm>
            <a:off x="7319782" y="5497134"/>
            <a:ext cx="319814" cy="10776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42"/>
          <p:cNvSpPr/>
          <p:nvPr/>
        </p:nvSpPr>
        <p:spPr>
          <a:xfrm>
            <a:off x="8610574" y="5128450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42"/>
          <p:cNvCxnSpPr/>
          <p:nvPr/>
        </p:nvCxnSpPr>
        <p:spPr>
          <a:xfrm>
            <a:off x="8160880" y="5260068"/>
            <a:ext cx="44969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42"/>
          <p:cNvSpPr/>
          <p:nvPr/>
        </p:nvSpPr>
        <p:spPr>
          <a:xfrm>
            <a:off x="8537824" y="5594870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42"/>
          <p:cNvCxnSpPr/>
          <p:nvPr/>
        </p:nvCxnSpPr>
        <p:spPr>
          <a:xfrm>
            <a:off x="8088130" y="5726488"/>
            <a:ext cx="44969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42"/>
          <p:cNvSpPr txBox="1"/>
          <p:nvPr/>
        </p:nvSpPr>
        <p:spPr>
          <a:xfrm>
            <a:off x="727212" y="6246459"/>
            <a:ext cx="7503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L[i] is empty.  So the BFS Tree.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1668843" y="1047178"/>
            <a:ext cx="457200" cy="304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2509941" y="730059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2460872" y="1619043"/>
            <a:ext cx="457200" cy="27709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42"/>
          <p:cNvCxnSpPr>
            <a:stCxn id="425" idx="7"/>
          </p:cNvCxnSpPr>
          <p:nvPr/>
        </p:nvCxnSpPr>
        <p:spPr>
          <a:xfrm flipH="1" rot="10800000">
            <a:off x="2059088" y="868615"/>
            <a:ext cx="401700" cy="223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42"/>
          <p:cNvCxnSpPr>
            <a:endCxn id="427" idx="1"/>
          </p:cNvCxnSpPr>
          <p:nvPr/>
        </p:nvCxnSpPr>
        <p:spPr>
          <a:xfrm>
            <a:off x="2126127" y="1244122"/>
            <a:ext cx="401700" cy="41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42"/>
          <p:cNvSpPr/>
          <p:nvPr/>
        </p:nvSpPr>
        <p:spPr>
          <a:xfrm>
            <a:off x="4191000" y="699655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42"/>
          <p:cNvCxnSpPr/>
          <p:nvPr/>
        </p:nvCxnSpPr>
        <p:spPr>
          <a:xfrm>
            <a:off x="2967141" y="868604"/>
            <a:ext cx="1223859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42"/>
          <p:cNvSpPr/>
          <p:nvPr/>
        </p:nvSpPr>
        <p:spPr>
          <a:xfrm>
            <a:off x="4191000" y="1585566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42"/>
          <p:cNvCxnSpPr>
            <a:endCxn id="432" idx="2"/>
          </p:cNvCxnSpPr>
          <p:nvPr/>
        </p:nvCxnSpPr>
        <p:spPr>
          <a:xfrm flipH="1" rot="10800000">
            <a:off x="2918100" y="1724112"/>
            <a:ext cx="1272900" cy="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42"/>
          <p:cNvCxnSpPr/>
          <p:nvPr/>
        </p:nvCxnSpPr>
        <p:spPr>
          <a:xfrm flipH="1" rot="10800000">
            <a:off x="4648200" y="1416789"/>
            <a:ext cx="533400" cy="22321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42"/>
          <p:cNvCxnSpPr/>
          <p:nvPr/>
        </p:nvCxnSpPr>
        <p:spPr>
          <a:xfrm>
            <a:off x="4648200" y="890546"/>
            <a:ext cx="533400" cy="3090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42"/>
          <p:cNvSpPr/>
          <p:nvPr/>
        </p:nvSpPr>
        <p:spPr>
          <a:xfrm>
            <a:off x="5181600" y="1174828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42"/>
          <p:cNvCxnSpPr>
            <a:stCxn id="426" idx="4"/>
            <a:endCxn id="427" idx="0"/>
          </p:cNvCxnSpPr>
          <p:nvPr/>
        </p:nvCxnSpPr>
        <p:spPr>
          <a:xfrm flipH="1">
            <a:off x="2689341" y="1007150"/>
            <a:ext cx="49200" cy="61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42"/>
          <p:cNvCxnSpPr>
            <a:endCxn id="432" idx="0"/>
          </p:cNvCxnSpPr>
          <p:nvPr/>
        </p:nvCxnSpPr>
        <p:spPr>
          <a:xfrm>
            <a:off x="4418100" y="976866"/>
            <a:ext cx="1500" cy="60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/>
          <p:nvPr>
            <p:ph type="title"/>
          </p:nvPr>
        </p:nvSpPr>
        <p:spPr>
          <a:xfrm>
            <a:off x="381000" y="336417"/>
            <a:ext cx="8229600" cy="602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APPLYING THE BFS ALGORITHM</a:t>
            </a:r>
            <a:endParaRPr b="1"/>
          </a:p>
        </p:txBody>
      </p:sp>
      <p:sp>
        <p:nvSpPr>
          <p:cNvPr id="444" name="Google Shape;444;p43"/>
          <p:cNvSpPr/>
          <p:nvPr/>
        </p:nvSpPr>
        <p:spPr>
          <a:xfrm>
            <a:off x="2507043" y="3287624"/>
            <a:ext cx="457200" cy="304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3348141" y="2970505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3299072" y="3859489"/>
            <a:ext cx="457200" cy="27709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43"/>
          <p:cNvCxnSpPr>
            <a:stCxn id="444" idx="7"/>
          </p:cNvCxnSpPr>
          <p:nvPr/>
        </p:nvCxnSpPr>
        <p:spPr>
          <a:xfrm flipH="1" rot="10800000">
            <a:off x="2897288" y="3109061"/>
            <a:ext cx="401700" cy="223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43"/>
          <p:cNvCxnSpPr>
            <a:endCxn id="446" idx="1"/>
          </p:cNvCxnSpPr>
          <p:nvPr/>
        </p:nvCxnSpPr>
        <p:spPr>
          <a:xfrm>
            <a:off x="2964327" y="3484568"/>
            <a:ext cx="401700" cy="41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43"/>
          <p:cNvSpPr/>
          <p:nvPr/>
        </p:nvSpPr>
        <p:spPr>
          <a:xfrm>
            <a:off x="5029200" y="2940101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43"/>
          <p:cNvCxnSpPr/>
          <p:nvPr/>
        </p:nvCxnSpPr>
        <p:spPr>
          <a:xfrm>
            <a:off x="3805341" y="3109050"/>
            <a:ext cx="1223859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43"/>
          <p:cNvSpPr/>
          <p:nvPr/>
        </p:nvSpPr>
        <p:spPr>
          <a:xfrm>
            <a:off x="5029200" y="3826012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2" name="Google Shape;452;p43"/>
          <p:cNvCxnSpPr>
            <a:endCxn id="451" idx="2"/>
          </p:cNvCxnSpPr>
          <p:nvPr/>
        </p:nvCxnSpPr>
        <p:spPr>
          <a:xfrm flipH="1" rot="10800000">
            <a:off x="3756300" y="3964558"/>
            <a:ext cx="1272900" cy="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43"/>
          <p:cNvCxnSpPr/>
          <p:nvPr/>
        </p:nvCxnSpPr>
        <p:spPr>
          <a:xfrm>
            <a:off x="5486400" y="3130992"/>
            <a:ext cx="533400" cy="3090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43"/>
          <p:cNvSpPr/>
          <p:nvPr/>
        </p:nvSpPr>
        <p:spPr>
          <a:xfrm>
            <a:off x="6019800" y="3415274"/>
            <a:ext cx="457200" cy="27709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1585912"/>
            <a:ext cx="7691437" cy="496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we store each layer Li as a queue, then inserting nodes into layers and subsequently accessing them takes constant time per node.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Furthermore, if we represent G using an adjacency list, then we spend constant time per edge over the course of the whole algorithm, since we consider each edge e at most once from each end.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Thus, the overall time spent by the algorithm is O(m + n).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1445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 the BFS Traversal for the following graph.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75" name="Google Shape;47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6" name="Google Shape;4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48000"/>
            <a:ext cx="6858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BFS Tree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83" name="Google Shape;4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4" name="Google Shape;4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2682875"/>
            <a:ext cx="67246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For each j ≥ 1, layer Lj produced by BFS consists of all nodes at distance exactly j from s. There is a path from s to t if and only if t appears in some layer.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91" name="Google Shape;49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49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 startAt="2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Let T be a breadth-first search tree, let x and y be nodes in T belonging to layers Li and Lj respectively, and let (x, y) be an edge of G. Then i and j differ by at most 1.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98" name="Google Shape;498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DIRECTED GRAPH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81200"/>
            <a:ext cx="5638800" cy="3528102"/>
          </a:xfrm>
          <a:prstGeom prst="rect">
            <a:avLst/>
          </a:prstGeom>
          <a:noFill/>
          <a:ln cap="flat" cmpd="sng" w="9525">
            <a:solidFill>
              <a:srgbClr val="97B4E4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50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Proof: 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Suppose by way of contradiction that i and j differed by more than 1; in particular, suppose i &lt; j − 1. 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Now consider the point in the BFS algorithm when the edges incident to x were being examined. 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05" name="Google Shape;505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51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Since x belongs to layer Li, the only nodes discovered from x belong to layers Li+1 and earlier.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y is a neighbor of x, then it should have been discovered by this point at the latest and hence should belong to layer Li+1 or earlier.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2" name="Google Shape;512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52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 startAt="3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implementation of the BFS algorithm runs in time O(m + n) (i.e., linear in the input size), if the graph is given by the adjacency list representation.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Proof: 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need to observe that the For loop processing a node u can take less than O(n) time if u has only a few neighbors. 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9" name="Google Shape;51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53"/>
          <p:cNvSpPr txBox="1"/>
          <p:nvPr>
            <p:ph idx="1" type="body"/>
          </p:nvPr>
        </p:nvSpPr>
        <p:spPr>
          <a:xfrm>
            <a:off x="228600" y="12954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As before, let nu denote the degree of node u, the number of edges incident to u. 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Now, the time spent in the For loop considering edges incident to node u is O(n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), so the total over all nodes is O(∑ u∈V nu).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26" name="Google Shape;526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BFS CLAIMS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54"/>
          <p:cNvSpPr txBox="1"/>
          <p:nvPr>
            <p:ph idx="1" type="body"/>
          </p:nvPr>
        </p:nvSpPr>
        <p:spPr>
          <a:xfrm>
            <a:off x="2286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Recall that ∑</a:t>
            </a:r>
            <a:r>
              <a:rPr lang="en-US" sz="2200"/>
              <a:t>u∈V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nu = 2m, and so the total time spent considering edges over the whole algorithm is O(m). 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need O(n) additional time to set up lists and manage the array Discovered. 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 the total time spent is O(m + n) as claimed. 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33" name="Google Shape;53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55"/>
          <p:cNvSpPr txBox="1"/>
          <p:nvPr>
            <p:ph idx="1" type="body"/>
          </p:nvPr>
        </p:nvSpPr>
        <p:spPr>
          <a:xfrm>
            <a:off x="2286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The Problem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Triangle is not bipartite, since we can color one node red, another one blue, and then we can’t do anything with the third node. 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a graph G simply contains an odd cycle, then we can apply an argument; thus</a:t>
            </a:r>
            <a:endParaRPr/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If a graph G is bipartite, then it cannot contain an odd cycle. 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40" name="Google Shape;540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56"/>
          <p:cNvSpPr txBox="1"/>
          <p:nvPr>
            <p:ph idx="1" type="body"/>
          </p:nvPr>
        </p:nvSpPr>
        <p:spPr>
          <a:xfrm>
            <a:off x="2286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Designing the Algorithm 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can implement this on top of BFS, by simply taking the implementation of BFS and adding an extra array Color over the nodes.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Whenever we get to a step in BFS where we are adding a node v to a list L[i + 1], we assign 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Color[v]= red if i + 1 is an even number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Color[v]= blue if i + 1 is an odd number.</a:t>
            </a:r>
            <a:endParaRPr/>
          </a:p>
        </p:txBody>
      </p:sp>
      <p:sp>
        <p:nvSpPr>
          <p:cNvPr id="547" name="Google Shape;54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2286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Designing the Algorithm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At the end of this procedure, we simply scan all the edges and determine whether there is any edge for which both ends received the same color.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Thus, the total running time for the coloring algorithm is O(m + n), just as it is for BFS.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58"/>
          <p:cNvSpPr txBox="1"/>
          <p:nvPr>
            <p:ph idx="1" type="body"/>
          </p:nvPr>
        </p:nvSpPr>
        <p:spPr>
          <a:xfrm>
            <a:off x="2286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Analyzing the Algorithm </a:t>
            </a:r>
            <a:endParaRPr/>
          </a:p>
          <a:p>
            <a:pPr indent="-342900" lvl="0" marL="342900" rtl="0" algn="just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Let G be a connected graph, and let L1, L2, . . . be the layers produced by BFS starting at node s. Then exactly one of the following two things must hold. </a:t>
            </a:r>
            <a:endParaRPr/>
          </a:p>
          <a:p>
            <a:pPr indent="-342900" lvl="0" marL="342900" rtl="0" algn="just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(i) There is no edge of G joining two nodes of the same layer. In this case G is a bipartite graph in which the nodes in even-numbered layers can be colored red, and the nodes in odd-numbered layers can be colored blue. </a:t>
            </a:r>
            <a:endParaRPr/>
          </a:p>
        </p:txBody>
      </p:sp>
      <p:sp>
        <p:nvSpPr>
          <p:cNvPr id="561" name="Google Shape;561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59"/>
          <p:cNvSpPr txBox="1"/>
          <p:nvPr>
            <p:ph idx="1" type="body"/>
          </p:nvPr>
        </p:nvSpPr>
        <p:spPr>
          <a:xfrm>
            <a:off x="228600" y="1600200"/>
            <a:ext cx="5943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Analyzing the Algorithm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(ii) There is an edge of G joining two nodes of the same layer. In this case, G contains an odd-length cycle, and so it cannot be bipartite. </a:t>
            </a:r>
            <a:endParaRPr/>
          </a:p>
        </p:txBody>
      </p:sp>
      <p:sp>
        <p:nvSpPr>
          <p:cNvPr id="568" name="Google Shape;568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9" name="Google Shape;5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488" y="2296714"/>
            <a:ext cx="2337312" cy="334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UNDIRECTED GRAPH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5715000" cy="356393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60"/>
          <p:cNvSpPr txBox="1"/>
          <p:nvPr>
            <p:ph idx="1" type="body"/>
          </p:nvPr>
        </p:nvSpPr>
        <p:spPr>
          <a:xfrm>
            <a:off x="228600" y="1600199"/>
            <a:ext cx="8458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First consider case (i), where we suppose that there is no edge joining two nodes of the same layer.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know that every edge of G joins nodes either in the same layer or in adjacent layers.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assumption for case (i) is precisely that the first of these two alternatives never happens, so this means that every edge joins two nodes in adjacent layers.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our coloring procedure gives nodes in adjacent layers the opposite colors, and so every edge has ends with opposite colors.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Thus this coloring establishes that G is bipartite. </a:t>
            </a:r>
            <a:endParaRPr/>
          </a:p>
        </p:txBody>
      </p:sp>
      <p:sp>
        <p:nvSpPr>
          <p:cNvPr id="576" name="Google Shape;57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61"/>
          <p:cNvSpPr txBox="1"/>
          <p:nvPr>
            <p:ph idx="1" type="body"/>
          </p:nvPr>
        </p:nvSpPr>
        <p:spPr>
          <a:xfrm>
            <a:off x="228600" y="1600199"/>
            <a:ext cx="8458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Now suppose we are in case (ii); why must G contain an odd cycle?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are told that G contains an edge joining two nodes of the same layer.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this is the edge e = (x, y), with x, y ∈ Lj.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Also, for notational reasons, recall that L0 (“layer 0”) is the set consisting of just 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Now consider the BFS tree T produced by our algorithm, and let z be the node whose layer number is as large as possible, subject to the condition that z is an ancestor of both x and y in T; </a:t>
            </a:r>
            <a:endParaRPr/>
          </a:p>
        </p:txBody>
      </p:sp>
      <p:sp>
        <p:nvSpPr>
          <p:cNvPr id="583" name="Google Shape;58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TESTING BIPARTITENESS: </a:t>
            </a:r>
            <a:b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AN APPLICATION OF BFS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62"/>
          <p:cNvSpPr txBox="1"/>
          <p:nvPr>
            <p:ph idx="1" type="body"/>
          </p:nvPr>
        </p:nvSpPr>
        <p:spPr>
          <a:xfrm>
            <a:off x="228600" y="1600199"/>
            <a:ext cx="8458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Now suppose we are in case (ii); why must G contain an odd cycle?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z ∈ Li, where i &lt; j.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consider the cycle C defined by following the z-x path in T, then the edge e and then y-z path in 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length of this cycle is (j − i) + 1+ (j − i), adding the length of its three parts separately; this is equal to 2(j − i) + 1, which is an odd number. </a:t>
            </a:r>
            <a:endParaRPr/>
          </a:p>
        </p:txBody>
      </p:sp>
      <p:sp>
        <p:nvSpPr>
          <p:cNvPr id="590" name="Google Shape;590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/>
          <p:nvPr>
            <p:ph type="title"/>
          </p:nvPr>
        </p:nvSpPr>
        <p:spPr>
          <a:xfrm>
            <a:off x="462887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64"/>
          <p:cNvSpPr txBox="1"/>
          <p:nvPr>
            <p:ph idx="1" type="body"/>
          </p:nvPr>
        </p:nvSpPr>
        <p:spPr>
          <a:xfrm>
            <a:off x="228600" y="16002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Another method to find the nodes reachable from S.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Start from S and try the first edge leading out of it, to a node v.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Follow the first edge leading out of v, and continue in this way until you reached a “dead end“.</a:t>
            </a:r>
            <a:endParaRPr/>
          </a:p>
        </p:txBody>
      </p:sp>
      <p:sp>
        <p:nvSpPr>
          <p:cNvPr id="603" name="Google Shape;60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65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Then back-track till you got to a node with an unvisited neighbor, and resume from there.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Called Depth-First Search (DFS) as it explores G by going as deeply as possible, and only retreating when necessary.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10" name="Google Shape;61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fs1 (1).gif" id="617" name="Google Shape;61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05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4" name="Google Shape;624;p67"/>
          <p:cNvPicPr preferRelativeResize="0"/>
          <p:nvPr/>
        </p:nvPicPr>
        <p:blipFill rotWithShape="1">
          <a:blip r:embed="rId3">
            <a:alphaModFix/>
          </a:blip>
          <a:srcRect b="0" l="-2420" r="2419" t="0"/>
          <a:stretch/>
        </p:blipFill>
        <p:spPr>
          <a:xfrm>
            <a:off x="573825" y="1641425"/>
            <a:ext cx="8193245" cy="40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1" name="Google Shape;63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19199"/>
            <a:ext cx="5638800" cy="48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38" name="Google Shape;638;p69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9" name="Google Shape;639;p69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                                                                                   </a:t>
            </a:r>
            <a:endParaRPr/>
          </a:p>
        </p:txBody>
      </p:sp>
      <p:sp>
        <p:nvSpPr>
          <p:cNvPr id="640" name="Google Shape;640;p69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1" name="Google Shape;64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IMPLEMENTING A GRAPH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 a graph in two ways:</a:t>
            </a:r>
            <a:endParaRPr/>
          </a:p>
          <a:p>
            <a:pPr indent="-57150" lvl="1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  <a:p>
            <a:pPr indent="-57150" lvl="1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Adjacency  Matrix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48" name="Google Shape;648;p70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9" name="Google Shape;649;p70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                                                                                   </a:t>
            </a:r>
            <a:endParaRPr/>
          </a:p>
        </p:txBody>
      </p:sp>
      <p:sp>
        <p:nvSpPr>
          <p:cNvPr id="650" name="Google Shape;650;p70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228725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58" name="Google Shape;658;p71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9" name="Google Shape;659;p71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                                                                                   </a:t>
            </a:r>
            <a:endParaRPr/>
          </a:p>
        </p:txBody>
      </p:sp>
      <p:sp>
        <p:nvSpPr>
          <p:cNvPr id="660" name="Google Shape;660;p71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                                                                                   </a:t>
            </a:r>
            <a:endParaRPr/>
          </a:p>
        </p:txBody>
      </p:sp>
      <p:sp>
        <p:nvSpPr>
          <p:cNvPr id="670" name="Google Shape;670;p72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78" name="Google Shape;678;p73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9" name="Google Shape;679;p73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                                                                                   </a:t>
            </a:r>
            <a:endParaRPr/>
          </a:p>
        </p:txBody>
      </p:sp>
      <p:sp>
        <p:nvSpPr>
          <p:cNvPr id="680" name="Google Shape;680;p73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1" name="Google Shape;68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88" name="Google Shape;688;p74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9" name="Google Shape;689;p74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                                                                                   </a:t>
            </a:r>
            <a:endParaRPr/>
          </a:p>
        </p:txBody>
      </p:sp>
      <p:sp>
        <p:nvSpPr>
          <p:cNvPr id="690" name="Google Shape;690;p74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4"/>
          <p:cNvSpPr txBox="1"/>
          <p:nvPr/>
        </p:nvSpPr>
        <p:spPr>
          <a:xfrm>
            <a:off x="8458200" y="2590800"/>
            <a:ext cx="7475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2" name="Google Shape;69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228725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99" name="Google Shape;699;p75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0" name="Google Shape;700;p75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                                                                                   </a:t>
            </a:r>
            <a:endParaRPr/>
          </a:p>
        </p:txBody>
      </p:sp>
      <p:sp>
        <p:nvSpPr>
          <p:cNvPr id="701" name="Google Shape;701;p75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9" name="Google Shape;709;p76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0" name="Google Shape;710;p76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                                                                                   </a:t>
            </a:r>
            <a:endParaRPr/>
          </a:p>
        </p:txBody>
      </p:sp>
      <p:sp>
        <p:nvSpPr>
          <p:cNvPr id="711" name="Google Shape;711;p76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76"/>
          <p:cNvSpPr txBox="1"/>
          <p:nvPr/>
        </p:nvSpPr>
        <p:spPr>
          <a:xfrm>
            <a:off x="8305800" y="2590800"/>
            <a:ext cx="7475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3" name="Google Shape;71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20" name="Google Shape;720;p77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1" name="Google Shape;721;p77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                                                                                   </a:t>
            </a:r>
            <a:endParaRPr/>
          </a:p>
        </p:txBody>
      </p:sp>
      <p:sp>
        <p:nvSpPr>
          <p:cNvPr id="722" name="Google Shape;722;p77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77"/>
          <p:cNvSpPr txBox="1"/>
          <p:nvPr/>
        </p:nvSpPr>
        <p:spPr>
          <a:xfrm>
            <a:off x="8305800" y="3124200"/>
            <a:ext cx="7475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4" name="Google Shape;72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31" name="Google Shape;731;p78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32" name="Google Shape;732;p78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7                                                                                     </a:t>
            </a:r>
            <a:endParaRPr/>
          </a:p>
        </p:txBody>
      </p:sp>
      <p:sp>
        <p:nvSpPr>
          <p:cNvPr id="733" name="Google Shape;733;p78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4" name="Google Shape;73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41" name="Google Shape;741;p79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2" name="Google Shape;742;p79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7  8                                                                                     </a:t>
            </a:r>
            <a:endParaRPr/>
          </a:p>
        </p:txBody>
      </p:sp>
      <p:sp>
        <p:nvSpPr>
          <p:cNvPr id="743" name="Google Shape;743;p79"/>
          <p:cNvSpPr txBox="1"/>
          <p:nvPr/>
        </p:nvSpPr>
        <p:spPr>
          <a:xfrm>
            <a:off x="6400800" y="12192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Directed Graph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00400"/>
            <a:ext cx="3276600" cy="20494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200400"/>
            <a:ext cx="21145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51" name="Google Shape;751;p80"/>
          <p:cNvGraphicFramePr/>
          <p:nvPr/>
        </p:nvGraphicFramePr>
        <p:xfrm>
          <a:off x="6248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2" name="Google Shape;752;p80"/>
          <p:cNvSpPr txBox="1"/>
          <p:nvPr/>
        </p:nvSpPr>
        <p:spPr>
          <a:xfrm>
            <a:off x="3048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7  8                                                                                     </a:t>
            </a:r>
            <a:endParaRPr/>
          </a:p>
        </p:txBody>
      </p:sp>
      <p:sp>
        <p:nvSpPr>
          <p:cNvPr id="753" name="Google Shape;753;p80"/>
          <p:cNvSpPr txBox="1"/>
          <p:nvPr/>
        </p:nvSpPr>
        <p:spPr>
          <a:xfrm>
            <a:off x="6172200" y="1219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EMPTY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4" name="Google Shape;75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4276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p81"/>
          <p:cNvSpPr txBox="1"/>
          <p:nvPr/>
        </p:nvSpPr>
        <p:spPr>
          <a:xfrm>
            <a:off x="1371600" y="5867400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1  2  3  5  4  6  7  8                                                                                     </a:t>
            </a:r>
            <a:endParaRPr/>
          </a:p>
        </p:txBody>
      </p:sp>
      <p:pic>
        <p:nvPicPr>
          <p:cNvPr id="762" name="Google Shape;76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143000"/>
            <a:ext cx="50292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9" name="Google Shape;76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1447800"/>
            <a:ext cx="8067675" cy="434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6" name="Google Shape;77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1447800"/>
            <a:ext cx="8067675" cy="434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APPLICATIONS OF GRAPH TRAVERSALS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84"/>
          <p:cNvSpPr txBox="1"/>
          <p:nvPr>
            <p:ph idx="1" type="body"/>
          </p:nvPr>
        </p:nvSpPr>
        <p:spPr>
          <a:xfrm>
            <a:off x="228600" y="17526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Testing Whether a Graph is Bipartite</a:t>
            </a:r>
            <a:endParaRPr/>
          </a:p>
          <a:p>
            <a:pPr indent="-5143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Finding Cut-Points in a Graph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83" name="Google Shape;783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APPLICATIONS OF GRAPH TRAVERSALS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85"/>
          <p:cNvSpPr txBox="1"/>
          <p:nvPr>
            <p:ph idx="1" type="body"/>
          </p:nvPr>
        </p:nvSpPr>
        <p:spPr>
          <a:xfrm>
            <a:off x="228600" y="17526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Finding Cut-Points in a Graph</a:t>
            </a:r>
            <a:endParaRPr/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Connected graph G = (V, E), we say that u Є V is a cut-point if deleting u disconnects G.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 other words, if G – {u} is not connected.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We can think of the cut-points as the " weak points" of G, the destruction of a single cut-point separates the graph into multiple pieces.</a:t>
            </a:r>
            <a:endParaRPr/>
          </a:p>
        </p:txBody>
      </p:sp>
      <p:sp>
        <p:nvSpPr>
          <p:cNvPr id="790" name="Google Shape;790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6"/>
          <p:cNvSpPr txBox="1"/>
          <p:nvPr>
            <p:ph type="title"/>
          </p:nvPr>
        </p:nvSpPr>
        <p:spPr>
          <a:xfrm>
            <a:off x="419669" y="685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DIRECTED ACYCLIC GRAPHS 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DIRECTED ACYCLIC GRAPHS AND TOPOLOGICAL ORDERING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87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an undirected graph has no cycles, then it has an extremely simple structure.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Each of its connected components is a tree.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But it is possible for a directed graph to have no (directed) cycles and still have a very rich structure.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a directed graph has no cycles, we call it as a directed acyclic graph, or a DAG for short.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03" name="Google Shape;803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THE PROBLEM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88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DAGs can be used to encode precedence relations or dependencies in a natural way.</a:t>
            </a:r>
            <a:endParaRPr/>
          </a:p>
          <a:p>
            <a:pPr indent="-131445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Suppose we have a set of tasks labeled {1, 2, ….. , n} that need to be performed.</a:t>
            </a:r>
            <a:endParaRPr/>
          </a:p>
          <a:p>
            <a:pPr indent="-131445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There are dependencies among them stipulating, for certain pairs i and j, that i must be performed before j. </a:t>
            </a:r>
            <a:endParaRPr/>
          </a:p>
        </p:txBody>
      </p:sp>
      <p:sp>
        <p:nvSpPr>
          <p:cNvPr id="810" name="Google Shape;810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THE PROBLEM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89"/>
          <p:cNvSpPr txBox="1"/>
          <p:nvPr>
            <p:ph idx="1" type="body"/>
          </p:nvPr>
        </p:nvSpPr>
        <p:spPr>
          <a:xfrm>
            <a:off x="2286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can represent such an interdependent set of tasks by introducing a node for each task, and a directed edge (i, j) whenever i must be done before j.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the precedence relation is to be at all meaningful, the resulting graph G must be a DAG. </a:t>
            </a:r>
            <a:endParaRPr/>
          </a:p>
        </p:txBody>
      </p:sp>
      <p:sp>
        <p:nvSpPr>
          <p:cNvPr id="817" name="Google Shape;817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971800"/>
            <a:ext cx="3789235" cy="2362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9"/>
          <p:cNvSpPr txBox="1"/>
          <p:nvPr/>
        </p:nvSpPr>
        <p:spPr>
          <a:xfrm>
            <a:off x="517525" y="52990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3200400"/>
            <a:ext cx="38862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 Graph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90"/>
          <p:cNvSpPr txBox="1"/>
          <p:nvPr>
            <p:ph idx="1" type="body"/>
          </p:nvPr>
        </p:nvSpPr>
        <p:spPr>
          <a:xfrm>
            <a:off x="228600" y="16002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SOURCE – REMOVAL ALGORITHM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5" name="Google Shape;82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90800"/>
            <a:ext cx="8305799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2" name="Google Shape;83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057400"/>
            <a:ext cx="4167188" cy="338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9" name="Google Shape;83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19400"/>
            <a:ext cx="318797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505200"/>
            <a:ext cx="17335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2743200"/>
            <a:ext cx="32385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92"/>
          <p:cNvSpPr txBox="1"/>
          <p:nvPr>
            <p:ph idx="1" type="body"/>
          </p:nvPr>
        </p:nvSpPr>
        <p:spPr>
          <a:xfrm>
            <a:off x="381000" y="14478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Method 1: Source – Removal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9" name="Google Shape;84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2447925"/>
            <a:ext cx="32385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048000"/>
            <a:ext cx="1762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2286000"/>
            <a:ext cx="1905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7" name="Google Shape;857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8" name="Google Shape;85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362200"/>
            <a:ext cx="19050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971800"/>
            <a:ext cx="17049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2286000"/>
            <a:ext cx="819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7" name="Google Shape;86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2200"/>
            <a:ext cx="8191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971800"/>
            <a:ext cx="18573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3200400"/>
            <a:ext cx="7810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2971800"/>
            <a:ext cx="17240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" y="5486400"/>
            <a:ext cx="74104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8" name="Google Shape;87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819400"/>
            <a:ext cx="4167188" cy="3386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96"/>
          <p:cNvSpPr txBox="1"/>
          <p:nvPr/>
        </p:nvSpPr>
        <p:spPr>
          <a:xfrm>
            <a:off x="381000" y="1600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2: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DFS Traversal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86" name="Google Shape;886;p97"/>
          <p:cNvGraphicFramePr/>
          <p:nvPr/>
        </p:nvGraphicFramePr>
        <p:xfrm>
          <a:off x="6248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7" name="Google Shape;887;p97"/>
          <p:cNvSpPr txBox="1"/>
          <p:nvPr/>
        </p:nvSpPr>
        <p:spPr>
          <a:xfrm>
            <a:off x="6400800" y="13716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8" name="Google Shape;88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4143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8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95" name="Google Shape;895;p98"/>
          <p:cNvGraphicFramePr/>
          <p:nvPr/>
        </p:nvGraphicFramePr>
        <p:xfrm>
          <a:off x="6248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6" name="Google Shape;896;p98"/>
          <p:cNvSpPr txBox="1"/>
          <p:nvPr/>
        </p:nvSpPr>
        <p:spPr>
          <a:xfrm>
            <a:off x="6400800" y="13716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7" name="Google Shape;89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2057400"/>
            <a:ext cx="4143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9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TOPOLOGICAL ORDERING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Google Shape;903;p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04" name="Google Shape;904;p99"/>
          <p:cNvGraphicFramePr/>
          <p:nvPr/>
        </p:nvGraphicFramePr>
        <p:xfrm>
          <a:off x="6248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{3288AFE2-CB35-44F8-8BF9-790E114EF38C}</a:tableStyleId>
              </a:tblPr>
              <a:tblGrid>
                <a:gridCol w="1981200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b="1"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5" name="Google Shape;905;p99"/>
          <p:cNvSpPr txBox="1"/>
          <p:nvPr/>
        </p:nvSpPr>
        <p:spPr>
          <a:xfrm>
            <a:off x="6400800" y="1371600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6" name="Google Shape;90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4143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2018-02-15T16:46:01Z</dcterms:created>
  <dc:creator>promad</dc:creator>
</cp:coreProperties>
</file>