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 id="287" r:id="rId15"/>
    <p:sldId id="288" r:id="rId16"/>
    <p:sldId id="289" r:id="rId17"/>
    <p:sldId id="290" r:id="rId18"/>
    <p:sldId id="291" r:id="rId19"/>
    <p:sldId id="292" r:id="rId20"/>
    <p:sldId id="293" r:id="rId21"/>
    <p:sldId id="294" r:id="rId22"/>
    <p:sldId id="295" r:id="rId23"/>
    <p:sldId id="296" r:id="rId24"/>
    <p:sldId id="297" r:id="rId25"/>
    <p:sldId id="299" r:id="rId26"/>
    <p:sldId id="300" r:id="rId27"/>
    <p:sldId id="301" r:id="rId28"/>
    <p:sldId id="302" r:id="rId29"/>
    <p:sldId id="304" r:id="rId30"/>
    <p:sldId id="303" r:id="rId31"/>
    <p:sldId id="305" r:id="rId32"/>
    <p:sldId id="306" r:id="rId33"/>
    <p:sldId id="307" r:id="rId34"/>
    <p:sldId id="308" r:id="rId35"/>
    <p:sldId id="309" r:id="rId36"/>
    <p:sldId id="310" r:id="rId37"/>
    <p:sldId id="311" r:id="rId38"/>
    <p:sldId id="374" r:id="rId39"/>
    <p:sldId id="375" r:id="rId40"/>
    <p:sldId id="376" r:id="rId41"/>
    <p:sldId id="377" r:id="rId42"/>
    <p:sldId id="378" r:id="rId43"/>
    <p:sldId id="380" r:id="rId44"/>
    <p:sldId id="381" r:id="rId45"/>
    <p:sldId id="382" r:id="rId46"/>
    <p:sldId id="383" r:id="rId47"/>
    <p:sldId id="384" r:id="rId48"/>
    <p:sldId id="385" r:id="rId49"/>
    <p:sldId id="386" r:id="rId50"/>
    <p:sldId id="39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05387A3-83F6-47C7-B326-288209AB47FC}" type="datetimeFigureOut">
              <a:rPr lang="en-US" smtClean="0"/>
              <a:pPr/>
              <a:t>7/12/2023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117064-D66F-4CFD-A37F-1B96E019A58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17064-D66F-4CFD-A37F-1B96E019A58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05387A3-83F6-47C7-B326-288209AB47FC}" type="datetimeFigureOut">
              <a:rPr lang="en-US" smtClean="0"/>
              <a:pPr/>
              <a:t>7/12/2023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117064-D66F-4CFD-A37F-1B96E019A58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05387A3-83F6-47C7-B326-288209AB47FC}"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17064-D66F-4CFD-A37F-1B96E019A58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05387A3-83F6-47C7-B326-288209AB47FC}"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17064-D66F-4CFD-A37F-1B96E019A58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87A3-83F6-47C7-B326-288209AB47FC}"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117064-D66F-4CFD-A37F-1B96E019A58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5387A3-83F6-47C7-B326-288209AB47FC}"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17064-D66F-4CFD-A37F-1B96E019A58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05387A3-83F6-47C7-B326-288209AB47FC}" type="datetimeFigureOut">
              <a:rPr lang="en-US" smtClean="0"/>
              <a:pPr/>
              <a:t>7/12/2023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117064-D66F-4CFD-A37F-1B96E019A58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s-local-stream://EpubReader_2AA393F03A564E13800896BC58E914BA/Content/text/part0020.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s-local-stream://EpubReader_2AA393F03A564E13800896BC58E914BA/Content/text/part002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28328"/>
          </a:xfrm>
        </p:spPr>
        <p:txBody>
          <a:bodyPr/>
          <a:lstStyle/>
          <a:p>
            <a:r>
              <a:rPr lang="en-IN" dirty="0"/>
              <a:t>Chapter Explores: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t>S</a:t>
            </a:r>
            <a:r>
              <a:rPr lang="en-US" dirty="0"/>
              <a:t>ensors are fundamental building blocks of IoT networks.  they are the foundational elements found in smart objects—the “things” in the Internet of Things. </a:t>
            </a:r>
          </a:p>
          <a:p>
            <a:r>
              <a:rPr lang="en-US" dirty="0"/>
              <a:t>Smart objects are any physical objects that contain embedded technology sense and/or interact with their environment in a meaningful way by being interconnected and enabling communication among themselves or an external agent.</a:t>
            </a:r>
            <a:endParaRPr lang="en-US" b="1" dirty="0"/>
          </a:p>
          <a:p>
            <a:r>
              <a:rPr lang="en-US" b="1" dirty="0"/>
              <a:t>Sensors, Actuators, and Smart Objects</a:t>
            </a:r>
            <a:r>
              <a:rPr lang="en-IN" dirty="0"/>
              <a:t>.</a:t>
            </a:r>
          </a:p>
          <a:p>
            <a:pPr lvl="1"/>
            <a:r>
              <a:rPr lang="en-US" dirty="0"/>
              <a:t>Defines sensors, actuators, and smart objects and describes how they are the fundamental building blocks of IoT networks</a:t>
            </a:r>
            <a:endParaRPr lang="en-IN" dirty="0"/>
          </a:p>
          <a:p>
            <a:r>
              <a:rPr lang="en-US" b="1" dirty="0"/>
              <a:t>Sensor Networks</a:t>
            </a:r>
          </a:p>
          <a:p>
            <a:pPr lvl="1"/>
            <a:r>
              <a:rPr lang="en-US" dirty="0"/>
              <a:t>Design, drivers for adoption, and deployment challenges of sensor networks.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Actuators</a:t>
            </a:r>
            <a:endParaRPr lang="en-US" sz="3600" dirty="0"/>
          </a:p>
        </p:txBody>
      </p:sp>
      <p:sp>
        <p:nvSpPr>
          <p:cNvPr id="3" name="Content Placeholder 2"/>
          <p:cNvSpPr>
            <a:spLocks noGrp="1"/>
          </p:cNvSpPr>
          <p:nvPr>
            <p:ph sz="quarter" idx="1"/>
          </p:nvPr>
        </p:nvSpPr>
        <p:spPr>
          <a:xfrm>
            <a:off x="251520" y="1219200"/>
            <a:ext cx="8640960" cy="5090120"/>
          </a:xfrm>
        </p:spPr>
        <p:txBody>
          <a:bodyPr>
            <a:normAutofit/>
          </a:bodyPr>
          <a:lstStyle/>
          <a:p>
            <a:pPr algn="just"/>
            <a:r>
              <a:rPr lang="en-US" dirty="0"/>
              <a:t>IoT sensors are devices that sense and measure the physical world and signal their measurements as electric signals sent to some type of microprocessor or microcontroller for additional processing.</a:t>
            </a:r>
          </a:p>
          <a:p>
            <a:pPr algn="just"/>
            <a:r>
              <a:rPr lang="en-US" dirty="0"/>
              <a:t>Correspondingly, a processor can send an electric signal to an actuator that translates the signal into some type of movement (linear, rotational, and so on) or useful work that changes or has a measurable impact on the physical world. </a:t>
            </a:r>
          </a:p>
          <a:p>
            <a:pPr algn="just"/>
            <a:r>
              <a:rPr lang="en-US" dirty="0"/>
              <a:t>This interaction between sensors, actuators, and processors and the similar functionality in biological systems is the basis for various technical fields, including robotics and biometrics.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Actuators</a:t>
            </a:r>
            <a:endParaRPr lang="en-US" sz="3600" dirty="0"/>
          </a:p>
        </p:txBody>
      </p:sp>
      <p:pic>
        <p:nvPicPr>
          <p:cNvPr id="6146" name="Picture 2"/>
          <p:cNvPicPr>
            <a:picLocks noChangeAspect="1" noChangeArrowheads="1"/>
          </p:cNvPicPr>
          <p:nvPr/>
        </p:nvPicPr>
        <p:blipFill>
          <a:blip r:embed="rId2"/>
          <a:srcRect/>
          <a:stretch>
            <a:fillRect/>
          </a:stretch>
        </p:blipFill>
        <p:spPr bwMode="auto">
          <a:xfrm>
            <a:off x="251520" y="1143000"/>
            <a:ext cx="8435280" cy="5238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990600"/>
          </a:xfrm>
        </p:spPr>
        <p:txBody>
          <a:bodyPr>
            <a:noAutofit/>
          </a:bodyPr>
          <a:lstStyle/>
          <a:p>
            <a:r>
              <a:rPr lang="en-US" sz="3600" b="1" dirty="0"/>
              <a:t>Actuators</a:t>
            </a:r>
            <a:endParaRPr lang="en-US" sz="3600" dirty="0"/>
          </a:p>
        </p:txBody>
      </p:sp>
      <p:sp>
        <p:nvSpPr>
          <p:cNvPr id="3" name="Content Placeholder 2"/>
          <p:cNvSpPr>
            <a:spLocks noGrp="1"/>
          </p:cNvSpPr>
          <p:nvPr>
            <p:ph sz="quarter" idx="1"/>
          </p:nvPr>
        </p:nvSpPr>
        <p:spPr>
          <a:xfrm>
            <a:off x="457200" y="785794"/>
            <a:ext cx="8472518" cy="6072206"/>
          </a:xfrm>
        </p:spPr>
        <p:txBody>
          <a:bodyPr>
            <a:noAutofit/>
          </a:bodyPr>
          <a:lstStyle/>
          <a:p>
            <a:pPr marL="0" indent="0" algn="just">
              <a:buNone/>
            </a:pPr>
            <a:r>
              <a:rPr lang="en-US" sz="2400" dirty="0"/>
              <a:t>Actuators also vary greatly in function, size, design,</a:t>
            </a:r>
          </a:p>
          <a:p>
            <a:pPr marL="0" indent="0" algn="just">
              <a:buNone/>
            </a:pPr>
            <a:r>
              <a:rPr lang="en-IN" sz="2400" b="1" dirty="0">
                <a:solidFill>
                  <a:srgbClr val="FF0000"/>
                </a:solidFill>
              </a:rPr>
              <a:t>Classification of Actuators</a:t>
            </a:r>
          </a:p>
          <a:p>
            <a:pPr algn="just"/>
            <a:r>
              <a:rPr lang="en-US" sz="2400" b="1" dirty="0"/>
              <a:t>Type of motion</a:t>
            </a:r>
          </a:p>
          <a:p>
            <a:pPr lvl="1" algn="just"/>
            <a:r>
              <a:rPr lang="en-US" sz="2400" dirty="0"/>
              <a:t>based on the type of motion they produce. For example, linear, rotary, one/two/three-axes.</a:t>
            </a:r>
          </a:p>
          <a:p>
            <a:pPr algn="just"/>
            <a:r>
              <a:rPr lang="en-US" sz="2400" b="1" dirty="0"/>
              <a:t>Power</a:t>
            </a:r>
          </a:p>
          <a:p>
            <a:pPr lvl="1" algn="just"/>
            <a:r>
              <a:rPr lang="en-US" sz="2400" dirty="0"/>
              <a:t>based on their power output. For example, high power, low power, micro power</a:t>
            </a:r>
          </a:p>
          <a:p>
            <a:pPr algn="just"/>
            <a:r>
              <a:rPr lang="en-US" sz="2400" b="1" dirty="0"/>
              <a:t>Binary or continuous</a:t>
            </a:r>
          </a:p>
          <a:p>
            <a:pPr lvl="1" algn="just"/>
            <a:r>
              <a:rPr lang="en-US" sz="2400" dirty="0"/>
              <a:t>based on the number of stable-state outputs.</a:t>
            </a:r>
          </a:p>
          <a:p>
            <a:pPr algn="just"/>
            <a:r>
              <a:rPr lang="en-US" sz="2400" b="1" dirty="0"/>
              <a:t>Area of application</a:t>
            </a:r>
          </a:p>
          <a:p>
            <a:pPr lvl="1" algn="just"/>
            <a:r>
              <a:rPr lang="en-US" sz="2400" dirty="0"/>
              <a:t>based on the specific industry or vertical where they are used.</a:t>
            </a:r>
          </a:p>
          <a:p>
            <a:pPr algn="just"/>
            <a:r>
              <a:rPr lang="en-US" sz="2400" b="1" dirty="0"/>
              <a:t>Type of energy</a:t>
            </a:r>
          </a:p>
          <a:p>
            <a:pPr lvl="1" algn="just"/>
            <a:r>
              <a:rPr lang="en-US" sz="2400" dirty="0"/>
              <a:t>based on their energy type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46"/>
            <a:ext cx="8229600" cy="590560"/>
          </a:xfrm>
        </p:spPr>
        <p:txBody>
          <a:bodyPr>
            <a:noAutofit/>
          </a:bodyPr>
          <a:lstStyle/>
          <a:p>
            <a:r>
              <a:rPr lang="en-US" sz="3600" b="1" dirty="0"/>
              <a:t>Actuators</a:t>
            </a:r>
            <a:endParaRPr lang="en-US" sz="3600" dirty="0"/>
          </a:p>
        </p:txBody>
      </p:sp>
      <p:sp>
        <p:nvSpPr>
          <p:cNvPr id="3" name="Content Placeholder 2"/>
          <p:cNvSpPr>
            <a:spLocks noGrp="1"/>
          </p:cNvSpPr>
          <p:nvPr>
            <p:ph sz="quarter" idx="1"/>
          </p:nvPr>
        </p:nvSpPr>
        <p:spPr>
          <a:xfrm>
            <a:off x="457200" y="671506"/>
            <a:ext cx="8472518" cy="5226374"/>
          </a:xfrm>
        </p:spPr>
        <p:txBody>
          <a:bodyPr>
            <a:noAutofit/>
          </a:bodyPr>
          <a:lstStyle/>
          <a:p>
            <a:pPr algn="just"/>
            <a:r>
              <a:rPr lang="en-US" sz="2400" dirty="0"/>
              <a:t>Classification based on energy type</a:t>
            </a:r>
          </a:p>
        </p:txBody>
      </p:sp>
      <p:pic>
        <p:nvPicPr>
          <p:cNvPr id="7170" name="Picture 2"/>
          <p:cNvPicPr>
            <a:picLocks noChangeAspect="1" noChangeArrowheads="1"/>
          </p:cNvPicPr>
          <p:nvPr/>
        </p:nvPicPr>
        <p:blipFill>
          <a:blip r:embed="rId2"/>
          <a:srcRect/>
          <a:stretch>
            <a:fillRect/>
          </a:stretch>
        </p:blipFill>
        <p:spPr bwMode="auto">
          <a:xfrm>
            <a:off x="457200" y="1262066"/>
            <a:ext cx="8329642" cy="5119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50"/>
            <a:ext cx="8229600" cy="633410"/>
          </a:xfrm>
        </p:spPr>
        <p:txBody>
          <a:bodyPr>
            <a:noAutofit/>
          </a:bodyPr>
          <a:lstStyle/>
          <a:p>
            <a:r>
              <a:rPr lang="en-US" sz="3600" b="1" dirty="0"/>
              <a:t>Connecting Smart Objects</a:t>
            </a:r>
            <a:endParaRPr lang="en-US" sz="3600" dirty="0"/>
          </a:p>
        </p:txBody>
      </p:sp>
      <p:sp>
        <p:nvSpPr>
          <p:cNvPr id="3" name="Content Placeholder 2"/>
          <p:cNvSpPr>
            <a:spLocks noGrp="1"/>
          </p:cNvSpPr>
          <p:nvPr>
            <p:ph sz="quarter" idx="1"/>
          </p:nvPr>
        </p:nvSpPr>
        <p:spPr>
          <a:xfrm>
            <a:off x="428596" y="1348760"/>
            <a:ext cx="8472518" cy="4937760"/>
          </a:xfrm>
        </p:spPr>
        <p:txBody>
          <a:bodyPr>
            <a:noAutofit/>
          </a:bodyPr>
          <a:lstStyle/>
          <a:p>
            <a:pPr algn="just"/>
            <a:r>
              <a:rPr lang="en-US" sz="2400" dirty="0"/>
              <a:t>“</a:t>
            </a:r>
            <a:r>
              <a:rPr lang="en-US" sz="2400" dirty="0">
                <a:hlinkClick r:id="rId2"/>
              </a:rPr>
              <a:t>IoT Access Technologies</a:t>
            </a:r>
            <a:r>
              <a:rPr lang="en-US" sz="2400" dirty="0"/>
              <a:t>,” provides an in-depth look at some of the technologies that are considered when connecting smart objects.</a:t>
            </a:r>
          </a:p>
          <a:p>
            <a:pPr algn="just"/>
            <a:r>
              <a:rPr lang="en-US" sz="2400" b="1" dirty="0"/>
              <a:t>IEEE 802.15.4:</a:t>
            </a:r>
            <a:r>
              <a:rPr lang="en-US" sz="2400" dirty="0"/>
              <a:t> </a:t>
            </a:r>
          </a:p>
          <a:p>
            <a:pPr lvl="1" algn="just"/>
            <a:r>
              <a:rPr lang="en-US" sz="2100" dirty="0"/>
              <a:t>highlights IEEE 802.15.4, the foundational wireless protocol for connecting smart objects.</a:t>
            </a:r>
          </a:p>
          <a:p>
            <a:pPr algn="just"/>
            <a:r>
              <a:rPr lang="en-US" sz="2400" b="1" dirty="0"/>
              <a:t>IEEE 802.15.4g and IEEE 802.15.4e:</a:t>
            </a:r>
            <a:r>
              <a:rPr lang="en-US" sz="2400" dirty="0"/>
              <a:t> </a:t>
            </a:r>
          </a:p>
          <a:p>
            <a:pPr lvl="1" algn="just"/>
            <a:r>
              <a:rPr lang="en-US" sz="2100" dirty="0"/>
              <a:t>discusses improvements to 802.15.4 that are targeted to utilities and smart cities deployments.</a:t>
            </a:r>
          </a:p>
          <a:p>
            <a:pPr algn="just"/>
            <a:r>
              <a:rPr lang="en-US" sz="2400" b="1" dirty="0"/>
              <a:t>IEEE 1901.2a:</a:t>
            </a:r>
            <a:endParaRPr lang="en-US" sz="2400" dirty="0"/>
          </a:p>
          <a:p>
            <a:pPr lvl="1" algn="just"/>
            <a:r>
              <a:rPr lang="en-US" sz="2100" dirty="0"/>
              <a:t>discusses IEEE 1901.2a, which is a technology for connecting smart objects over power lines.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50"/>
            <a:ext cx="8229600" cy="633410"/>
          </a:xfrm>
        </p:spPr>
        <p:txBody>
          <a:bodyPr>
            <a:noAutofit/>
          </a:bodyPr>
          <a:lstStyle/>
          <a:p>
            <a:r>
              <a:rPr lang="en-US" sz="3600" b="1" dirty="0"/>
              <a:t>Connecting Smart Objects</a:t>
            </a:r>
            <a:endParaRPr lang="en-US" sz="3600" dirty="0"/>
          </a:p>
        </p:txBody>
      </p:sp>
      <p:sp>
        <p:nvSpPr>
          <p:cNvPr id="3" name="Content Placeholder 2"/>
          <p:cNvSpPr>
            <a:spLocks noGrp="1"/>
          </p:cNvSpPr>
          <p:nvPr>
            <p:ph sz="quarter" idx="1"/>
          </p:nvPr>
        </p:nvSpPr>
        <p:spPr>
          <a:xfrm>
            <a:off x="428596" y="1348760"/>
            <a:ext cx="8472518" cy="4937760"/>
          </a:xfrm>
        </p:spPr>
        <p:txBody>
          <a:bodyPr>
            <a:noAutofit/>
          </a:bodyPr>
          <a:lstStyle/>
          <a:p>
            <a:pPr algn="just"/>
            <a:r>
              <a:rPr lang="en-US" sz="2400" dirty="0"/>
              <a:t>“</a:t>
            </a:r>
            <a:r>
              <a:rPr lang="en-US" sz="2400" dirty="0">
                <a:hlinkClick r:id="rId2"/>
              </a:rPr>
              <a:t>IoT Access Technologies</a:t>
            </a:r>
            <a:r>
              <a:rPr lang="en-US" sz="2400" dirty="0"/>
              <a:t>,” provides an in-depth look at some of the technologies that are considered when connecting smart objects.</a:t>
            </a:r>
          </a:p>
          <a:p>
            <a:pPr algn="just"/>
            <a:r>
              <a:rPr lang="en-US" sz="2400" b="1" dirty="0"/>
              <a:t>IEEE 802.11ah:</a:t>
            </a:r>
            <a:r>
              <a:rPr lang="en-US" sz="2400" dirty="0"/>
              <a:t> </a:t>
            </a:r>
          </a:p>
          <a:p>
            <a:pPr lvl="1" algn="just"/>
            <a:r>
              <a:rPr lang="en-US" sz="2100" dirty="0"/>
              <a:t>discusses IEEE 802.11ah, a technology built on the well-known 802.11 Wi-Fi standards that is specifically for smart objects.</a:t>
            </a:r>
          </a:p>
          <a:p>
            <a:pPr algn="just"/>
            <a:r>
              <a:rPr lang="en-US" sz="2400" b="1" dirty="0" err="1"/>
              <a:t>LoRaWAN</a:t>
            </a:r>
            <a:r>
              <a:rPr lang="en-US" sz="2400" b="1" dirty="0"/>
              <a:t>:</a:t>
            </a:r>
            <a:r>
              <a:rPr lang="en-US" sz="2400" dirty="0"/>
              <a:t> </a:t>
            </a:r>
          </a:p>
          <a:p>
            <a:pPr lvl="1" algn="just"/>
            <a:r>
              <a:rPr lang="en-US" sz="2100" dirty="0"/>
              <a:t>discusses </a:t>
            </a:r>
            <a:r>
              <a:rPr lang="en-US" sz="2100" dirty="0" err="1"/>
              <a:t>LoRaWAN</a:t>
            </a:r>
            <a:r>
              <a:rPr lang="en-US" sz="2100" dirty="0"/>
              <a:t>, a scalable technology designed for longer distances with low power requirements in the unlicensed spectrum.</a:t>
            </a:r>
          </a:p>
          <a:p>
            <a:pPr algn="just"/>
            <a:r>
              <a:rPr lang="en-US" sz="2400" b="1" dirty="0"/>
              <a:t>NB-IoT and Other LTE Variations:</a:t>
            </a:r>
            <a:r>
              <a:rPr lang="en-US" sz="2400" dirty="0"/>
              <a:t> </a:t>
            </a:r>
          </a:p>
          <a:p>
            <a:pPr lvl="1" algn="just"/>
            <a:r>
              <a:rPr lang="en-US" sz="2100" dirty="0"/>
              <a:t>discusses NB-IoT and other LTE variations, which are often the choice of mobile service providers looking to connect smart objects over longer distances in the licensed spectrum.</a:t>
            </a:r>
          </a:p>
          <a:p>
            <a:pPr algn="just"/>
            <a:endParaRPr lang="en-US" sz="2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50"/>
            <a:ext cx="8229600" cy="633410"/>
          </a:xfrm>
        </p:spPr>
        <p:txBody>
          <a:bodyPr>
            <a:noAutofit/>
          </a:bodyPr>
          <a:lstStyle/>
          <a:p>
            <a:r>
              <a:rPr lang="en-US" sz="3600" b="1" dirty="0"/>
              <a:t>Communications Criteria</a:t>
            </a:r>
            <a:endParaRPr lang="en-US" sz="3600" dirty="0"/>
          </a:p>
        </p:txBody>
      </p:sp>
      <p:sp>
        <p:nvSpPr>
          <p:cNvPr id="3" name="Content Placeholder 2"/>
          <p:cNvSpPr>
            <a:spLocks noGrp="1"/>
          </p:cNvSpPr>
          <p:nvPr>
            <p:ph sz="quarter" idx="1"/>
          </p:nvPr>
        </p:nvSpPr>
        <p:spPr>
          <a:xfrm>
            <a:off x="428596" y="1348760"/>
            <a:ext cx="8472518" cy="4937760"/>
          </a:xfrm>
        </p:spPr>
        <p:txBody>
          <a:bodyPr>
            <a:noAutofit/>
          </a:bodyPr>
          <a:lstStyle/>
          <a:p>
            <a:pPr marL="0" indent="0" algn="just">
              <a:buNone/>
            </a:pPr>
            <a:r>
              <a:rPr lang="en-US" sz="2800" b="1" dirty="0">
                <a:solidFill>
                  <a:srgbClr val="FF0000"/>
                </a:solidFill>
              </a:rPr>
              <a:t>1) Range</a:t>
            </a:r>
          </a:p>
          <a:p>
            <a:pPr algn="just"/>
            <a:endParaRPr lang="en-US" sz="2400" dirty="0"/>
          </a:p>
          <a:p>
            <a:pPr algn="just"/>
            <a:r>
              <a:rPr lang="en-US" sz="2400" dirty="0"/>
              <a:t>How far does the signal need to be propagated? </a:t>
            </a:r>
          </a:p>
          <a:p>
            <a:pPr algn="just"/>
            <a:r>
              <a:rPr lang="en-US" sz="2400" dirty="0"/>
              <a:t>What will be the area of coverage for a selected wireless technology? </a:t>
            </a:r>
          </a:p>
          <a:p>
            <a:pPr algn="just"/>
            <a:r>
              <a:rPr lang="en-US" sz="2400" dirty="0"/>
              <a:t>Should indoor versus outdoor deployments be differentiated?</a:t>
            </a:r>
          </a:p>
          <a:p>
            <a:pPr algn="just"/>
            <a:endParaRPr lang="en-US" sz="2400" dirty="0"/>
          </a:p>
          <a:p>
            <a:pPr marL="0" indent="0" algn="just">
              <a:buNone/>
            </a:pPr>
            <a:r>
              <a:rPr lang="en-US" sz="2400" dirty="0"/>
              <a:t>Based on the above questions the technologies can be categorized into following ranges -</a:t>
            </a:r>
            <a:endParaRPr lang="en-US" sz="2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96752"/>
            <a:ext cx="8472518" cy="5184576"/>
          </a:xfrm>
        </p:spPr>
        <p:txBody>
          <a:bodyPr>
            <a:noAutofit/>
          </a:bodyPr>
          <a:lstStyle/>
          <a:p>
            <a:pPr algn="just"/>
            <a:r>
              <a:rPr lang="en-US" sz="2800" b="1" i="1" dirty="0"/>
              <a:t>Short range:</a:t>
            </a:r>
            <a:r>
              <a:rPr lang="en-US" sz="2800" i="1" dirty="0"/>
              <a:t> </a:t>
            </a:r>
          </a:p>
          <a:p>
            <a:pPr lvl="1" algn="just"/>
            <a:r>
              <a:rPr lang="en-US" sz="2800" dirty="0"/>
              <a:t>The wired example is a serial cable. </a:t>
            </a:r>
          </a:p>
          <a:p>
            <a:pPr lvl="1" algn="just"/>
            <a:r>
              <a:rPr lang="en-US" sz="2800" dirty="0"/>
              <a:t>Wireless short-range technologies are an alternative to a serial cable, supporting tens of meters of maximum distance between two devices. </a:t>
            </a:r>
          </a:p>
          <a:p>
            <a:pPr lvl="1" algn="just"/>
            <a:r>
              <a:rPr lang="en-US" sz="2800" dirty="0"/>
              <a:t>Examples of short-range wireless technologies are IEEE 802.15.1 Bluetooth and IEEE 802.15.7 Visible Light Communications (VLC). </a:t>
            </a:r>
          </a:p>
          <a:p>
            <a:pPr algn="just"/>
            <a:r>
              <a:rPr lang="en-US" sz="2800" dirty="0"/>
              <a:t>Not used in many IoT applications, as they are not mature enough for production deployment. </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42984"/>
            <a:ext cx="8472518" cy="5238344"/>
          </a:xfrm>
        </p:spPr>
        <p:txBody>
          <a:bodyPr>
            <a:noAutofit/>
          </a:bodyPr>
          <a:lstStyle/>
          <a:p>
            <a:pPr algn="just"/>
            <a:r>
              <a:rPr lang="en-US" sz="2500" b="1" dirty="0"/>
              <a:t>Medium range:</a:t>
            </a:r>
            <a:r>
              <a:rPr lang="en-US" sz="2500" dirty="0"/>
              <a:t> </a:t>
            </a:r>
          </a:p>
          <a:p>
            <a:pPr lvl="1" algn="just"/>
            <a:r>
              <a:rPr lang="en-US" sz="2500" dirty="0"/>
              <a:t>Is the main category of IoT access technologies. </a:t>
            </a:r>
          </a:p>
          <a:p>
            <a:pPr lvl="1" algn="just"/>
            <a:r>
              <a:rPr lang="en-US" sz="2500" dirty="0"/>
              <a:t>In the range of 10 to 100mts, many specifications and implementations are available. </a:t>
            </a:r>
          </a:p>
          <a:p>
            <a:pPr lvl="1" algn="just"/>
            <a:r>
              <a:rPr lang="en-US" sz="2500" dirty="0"/>
              <a:t>The maximum distance is less than 1 mile between two devices</a:t>
            </a:r>
          </a:p>
          <a:p>
            <a:pPr lvl="1" algn="just"/>
            <a:r>
              <a:rPr lang="en-US" sz="2500" dirty="0"/>
              <a:t>Examples of medium-range wireless technologies include </a:t>
            </a:r>
          </a:p>
          <a:p>
            <a:pPr lvl="2" algn="just"/>
            <a:r>
              <a:rPr lang="en-US" sz="2500" dirty="0"/>
              <a:t>IEEE 802.11 Wi-Fi, IEEE 802.15.4, and 802.15.4g WPAN. </a:t>
            </a:r>
          </a:p>
          <a:p>
            <a:pPr lvl="1" algn="just"/>
            <a:r>
              <a:rPr lang="en-US" sz="2500" dirty="0"/>
              <a:t>Examples of Wired technologies include</a:t>
            </a:r>
          </a:p>
          <a:p>
            <a:pPr lvl="2" algn="just"/>
            <a:r>
              <a:rPr lang="en-US" sz="2500" dirty="0"/>
              <a:t>IEEE 802.3 Ethernet and IEEE 1901.2 Narrowband Power Line Communications (PLC) may be classified as medium range, depending on their physical media characteristics.</a:t>
            </a:r>
            <a:endParaRPr lang="en-US" sz="25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42984"/>
            <a:ext cx="8472518" cy="5094328"/>
          </a:xfrm>
        </p:spPr>
        <p:txBody>
          <a:bodyPr>
            <a:noAutofit/>
          </a:bodyPr>
          <a:lstStyle/>
          <a:p>
            <a:pPr algn="just"/>
            <a:r>
              <a:rPr lang="en-US" sz="2800" b="1" dirty="0"/>
              <a:t>Long range:</a:t>
            </a:r>
            <a:r>
              <a:rPr lang="en-US" sz="2800" dirty="0"/>
              <a:t> </a:t>
            </a:r>
          </a:p>
          <a:p>
            <a:pPr lvl="1" algn="just"/>
            <a:r>
              <a:rPr lang="en-US" sz="2500" dirty="0"/>
              <a:t>Distances greater than 1 mile between two devices require long-range technologies. </a:t>
            </a:r>
          </a:p>
          <a:p>
            <a:pPr lvl="1" algn="just"/>
            <a:r>
              <a:rPr lang="en-US" sz="2500" dirty="0"/>
              <a:t>Wireless examples are cellular (2G, 3G, 4G) and some applications of outdoor IEEE 802.11 Wi-Fi and Low-Power Wide- Area (LPWA) technologies. </a:t>
            </a:r>
          </a:p>
          <a:p>
            <a:pPr lvl="2" algn="just"/>
            <a:r>
              <a:rPr lang="en-US" sz="2200" dirty="0"/>
              <a:t>LPWA communications have the ability to communicate over a large area without consuming much power. </a:t>
            </a:r>
          </a:p>
          <a:p>
            <a:pPr lvl="1" algn="just"/>
            <a:r>
              <a:rPr lang="en-US" sz="2500" dirty="0"/>
              <a:t>Found in industrial networks, IEEE 802.3 over optical fiber and IEEE 1901 Broadband Power Line Communications are classified as long range but are not really considered IoT access technologies.</a:t>
            </a:r>
            <a:endParaRPr lang="en-US" sz="25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Sensors</a:t>
            </a:r>
            <a:endParaRPr lang="en-US" sz="3600" dirty="0"/>
          </a:p>
        </p:txBody>
      </p:sp>
      <p:sp>
        <p:nvSpPr>
          <p:cNvPr id="3" name="Content Placeholder 2"/>
          <p:cNvSpPr>
            <a:spLocks noGrp="1"/>
          </p:cNvSpPr>
          <p:nvPr>
            <p:ph sz="quarter" idx="1"/>
          </p:nvPr>
        </p:nvSpPr>
        <p:spPr/>
        <p:txBody>
          <a:bodyPr>
            <a:normAutofit fontScale="92500" lnSpcReduction="10000"/>
          </a:bodyPr>
          <a:lstStyle/>
          <a:p>
            <a:pPr algn="just"/>
            <a:r>
              <a:rPr lang="en-US" dirty="0"/>
              <a:t>It senses. </a:t>
            </a:r>
          </a:p>
          <a:p>
            <a:pPr algn="just"/>
            <a:r>
              <a:rPr lang="en-US" dirty="0"/>
              <a:t>Measures some physical quantity and converts that measurement reading into a digital representation. </a:t>
            </a:r>
          </a:p>
          <a:p>
            <a:pPr algn="just"/>
            <a:r>
              <a:rPr lang="en-US" dirty="0"/>
              <a:t>That digital representation is passed to another device for transformation into useful data that can be consumed by intelligent devices or humans.</a:t>
            </a:r>
          </a:p>
          <a:p>
            <a:pPr algn="just"/>
            <a:r>
              <a:rPr lang="en-US" dirty="0"/>
              <a:t>Sensors can measure anything worth measuring</a:t>
            </a:r>
          </a:p>
          <a:p>
            <a:pPr algn="just"/>
            <a:r>
              <a:rPr lang="en-US" dirty="0"/>
              <a:t>Sensors can be readily embedded in any physical objects that are easily connected to the Internet by wired or wireless networks</a:t>
            </a:r>
          </a:p>
          <a:p>
            <a:pPr algn="just"/>
            <a:r>
              <a:rPr lang="en-US" dirty="0"/>
              <a:t>Sensors can communicate with each other and external systems, they can interpret their environment and help in making intelligent decisions.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600" b="1" dirty="0"/>
              <a:t>Communications Criteria: Range</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179512" y="1196752"/>
            <a:ext cx="8640959" cy="5112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600" b="1" dirty="0"/>
              <a:t>Communications Criteria: Frequency Bands</a:t>
            </a:r>
            <a:endParaRPr lang="en-US" sz="3600" dirty="0"/>
          </a:p>
        </p:txBody>
      </p:sp>
      <p:sp>
        <p:nvSpPr>
          <p:cNvPr id="3" name="Content Placeholder 2"/>
          <p:cNvSpPr>
            <a:spLocks noGrp="1"/>
          </p:cNvSpPr>
          <p:nvPr>
            <p:ph sz="quarter" idx="1"/>
          </p:nvPr>
        </p:nvSpPr>
        <p:spPr>
          <a:xfrm>
            <a:off x="428596" y="1142984"/>
            <a:ext cx="8472518" cy="5286412"/>
          </a:xfrm>
        </p:spPr>
        <p:txBody>
          <a:bodyPr>
            <a:noAutofit/>
          </a:bodyPr>
          <a:lstStyle/>
          <a:p>
            <a:pPr lvl="1" algn="just"/>
            <a:r>
              <a:rPr lang="en-US" sz="2500" dirty="0">
                <a:solidFill>
                  <a:schemeClr val="tx1"/>
                </a:solidFill>
              </a:rPr>
              <a:t>Radio spectrum is regulated by countries and/or organizations, such as the International Telecommunication Union (ITU) and the Federal Communications Commission (FCC). </a:t>
            </a:r>
          </a:p>
          <a:p>
            <a:pPr lvl="1" algn="just"/>
            <a:r>
              <a:rPr lang="en-US" sz="2500" dirty="0">
                <a:solidFill>
                  <a:schemeClr val="tx1"/>
                </a:solidFill>
              </a:rPr>
              <a:t>These groups define the regulations and transmission requirements for various frequency bands.</a:t>
            </a:r>
          </a:p>
          <a:p>
            <a:pPr lvl="1" algn="just"/>
            <a:r>
              <a:rPr lang="en-US" sz="2500" dirty="0" err="1">
                <a:solidFill>
                  <a:schemeClr val="tx1"/>
                </a:solidFill>
              </a:rPr>
              <a:t>Eg</a:t>
            </a:r>
            <a:r>
              <a:rPr lang="en-US" sz="2500" dirty="0">
                <a:solidFill>
                  <a:schemeClr val="tx1"/>
                </a:solidFill>
              </a:rPr>
              <a:t> - Portions of the spectrum are allocated to types of telecommunications such as radio, television, military, and so on.</a:t>
            </a:r>
          </a:p>
          <a:p>
            <a:pPr lvl="1" algn="just"/>
            <a:r>
              <a:rPr lang="en-US" sz="2500" dirty="0">
                <a:solidFill>
                  <a:schemeClr val="tx1"/>
                </a:solidFill>
              </a:rPr>
              <a:t>Focusing on IoT access technologies, the frequency bands for wireless communications are split between </a:t>
            </a:r>
            <a:r>
              <a:rPr lang="en-US" sz="2500" b="1" i="1" dirty="0">
                <a:solidFill>
                  <a:schemeClr val="tx1"/>
                </a:solidFill>
              </a:rPr>
              <a:t>licensed and unlicensed bands.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5534344"/>
          </a:xfrm>
        </p:spPr>
        <p:txBody>
          <a:bodyPr>
            <a:noAutofit/>
          </a:bodyPr>
          <a:lstStyle/>
          <a:p>
            <a:pPr marL="0" indent="0" algn="just">
              <a:buNone/>
            </a:pPr>
            <a:r>
              <a:rPr lang="en-US" sz="2400" b="1" i="1" dirty="0">
                <a:solidFill>
                  <a:srgbClr val="C00000"/>
                </a:solidFill>
              </a:rPr>
              <a:t>licensed spectrum </a:t>
            </a:r>
          </a:p>
          <a:p>
            <a:pPr algn="just"/>
            <a:r>
              <a:rPr lang="en-US" sz="2400" dirty="0"/>
              <a:t>IoT access infrastructures that wish to utilize licensed spectrum the users must subscribe to services when connecting their IoT devices.</a:t>
            </a:r>
          </a:p>
          <a:p>
            <a:pPr algn="just"/>
            <a:r>
              <a:rPr lang="en-IN" sz="2400" b="1" dirty="0"/>
              <a:t>Disadvantage</a:t>
            </a:r>
          </a:p>
          <a:p>
            <a:pPr lvl="1" algn="just"/>
            <a:r>
              <a:rPr lang="en-US" sz="2400" dirty="0">
                <a:solidFill>
                  <a:schemeClr val="tx1"/>
                </a:solidFill>
              </a:rPr>
              <a:t>adds more complexity to a deployment involving large numbers of sensors and other IoT devices</a:t>
            </a:r>
          </a:p>
          <a:p>
            <a:pPr algn="just"/>
            <a:r>
              <a:rPr lang="en-IN" sz="2400" b="1" dirty="0"/>
              <a:t>Advantage:</a:t>
            </a:r>
          </a:p>
          <a:p>
            <a:pPr lvl="1" algn="just"/>
            <a:r>
              <a:rPr lang="en-IN" sz="2100" dirty="0">
                <a:solidFill>
                  <a:schemeClr val="tx1"/>
                </a:solidFill>
              </a:rPr>
              <a:t>Network operator can guarantee the frequency usage over the target area and can sell better guarantee of service</a:t>
            </a:r>
          </a:p>
          <a:p>
            <a:pPr algn="just"/>
            <a:r>
              <a:rPr lang="en-US" sz="2400" dirty="0"/>
              <a:t>Licensed spectrum is applicable to IoT long-range access technologies and allocated to communications infrastructures deployed by services providers, public services (</a:t>
            </a:r>
            <a:r>
              <a:rPr lang="en-US" sz="2400" dirty="0" err="1"/>
              <a:t>eg</a:t>
            </a:r>
            <a:r>
              <a:rPr lang="en-US" sz="2400" dirty="0"/>
              <a:t>-first responders, military), broadcasters, and utilities.</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5390328"/>
          </a:xfrm>
        </p:spPr>
        <p:txBody>
          <a:bodyPr>
            <a:noAutofit/>
          </a:bodyPr>
          <a:lstStyle/>
          <a:p>
            <a:pPr marL="0" indent="0" algn="just">
              <a:buNone/>
            </a:pPr>
            <a:r>
              <a:rPr lang="en-US" sz="2500" b="1" i="1" dirty="0">
                <a:solidFill>
                  <a:srgbClr val="C00000"/>
                </a:solidFill>
              </a:rPr>
              <a:t>Unlicensed spectrum </a:t>
            </a:r>
          </a:p>
          <a:p>
            <a:pPr algn="just"/>
            <a:r>
              <a:rPr lang="en-US" sz="2500" i="1" dirty="0"/>
              <a:t>Unlicensed</a:t>
            </a:r>
            <a:r>
              <a:rPr lang="en-US" sz="2500" dirty="0"/>
              <a:t> means that no guarantees or protections are offered in the ISM bands for device communications.</a:t>
            </a:r>
          </a:p>
          <a:p>
            <a:pPr algn="just"/>
            <a:r>
              <a:rPr lang="en-US" sz="2500" dirty="0"/>
              <a:t>The ITU has also defined unlicensed spectrum for the industrial, scientific, and medical (ISM) portions of the radio bands. </a:t>
            </a:r>
          </a:p>
          <a:p>
            <a:pPr algn="just"/>
            <a:r>
              <a:rPr lang="en-US" sz="2500" dirty="0"/>
              <a:t>These frequencies are used in many communication technologies for short-range devices (SRDs)</a:t>
            </a:r>
            <a:endParaRPr lang="en-US" sz="2500" b="1" dirty="0"/>
          </a:p>
          <a:p>
            <a:r>
              <a:rPr lang="en-US" sz="2500" dirty="0"/>
              <a:t>For IoT access, these are the most well-known ISM bands:</a:t>
            </a:r>
          </a:p>
          <a:p>
            <a:pPr lvl="1"/>
            <a:r>
              <a:rPr lang="en-US" sz="2500" dirty="0"/>
              <a:t>2.4 GHz band as used by IEEE 802.11b/g/n Wi-Fi</a:t>
            </a:r>
          </a:p>
          <a:p>
            <a:pPr lvl="1"/>
            <a:r>
              <a:rPr lang="en-US" sz="2500" dirty="0"/>
              <a:t>IEEE 802.15.1 Bluetooth</a:t>
            </a:r>
          </a:p>
          <a:p>
            <a:pPr lvl="1"/>
            <a:r>
              <a:rPr lang="en-US" sz="2500" dirty="0"/>
              <a:t>IEEE 802.15.4 WPAN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5390328"/>
          </a:xfrm>
        </p:spPr>
        <p:txBody>
          <a:bodyPr>
            <a:noAutofit/>
          </a:bodyPr>
          <a:lstStyle/>
          <a:p>
            <a:pPr algn="just"/>
            <a:r>
              <a:rPr lang="en-US" dirty="0"/>
              <a:t>Unlicensed bands are not unregulated as National and regional regulations exist for each of the allocated frequency bands</a:t>
            </a:r>
          </a:p>
          <a:p>
            <a:pPr algn="just"/>
            <a:r>
              <a:rPr lang="en-US" dirty="0"/>
              <a:t>These regulations mandate device compliance on parameters such as transmit power, duty cycle and dwell time, channel bandwidth, and channel hopping.</a:t>
            </a:r>
          </a:p>
          <a:p>
            <a:pPr algn="just"/>
            <a:r>
              <a:rPr lang="en-US" dirty="0"/>
              <a:t>Some communications within the ISM bands operate in the sub-GHz range. </a:t>
            </a:r>
          </a:p>
          <a:p>
            <a:pPr algn="just"/>
            <a:r>
              <a:rPr lang="en-US" dirty="0"/>
              <a:t>Sub-GHz bands are used by protocols such as IEEE 802.15.4, 802.15.4g, and 802.11ah, and LPWA technologies such as </a:t>
            </a:r>
            <a:r>
              <a:rPr lang="en-US" dirty="0" err="1"/>
              <a:t>LoRa</a:t>
            </a:r>
            <a:r>
              <a:rPr lang="en-US" dirty="0"/>
              <a:t> and </a:t>
            </a:r>
            <a:r>
              <a:rPr lang="en-US" dirty="0" err="1"/>
              <a:t>Sigfox</a:t>
            </a:r>
            <a:r>
              <a:rPr lang="en-US" dirty="0"/>
              <a:t>.</a:t>
            </a:r>
          </a:p>
          <a:p>
            <a:pPr algn="just"/>
            <a:r>
              <a:rPr lang="en-US" dirty="0"/>
              <a:t>sub-GHz frequency bands allow greater distances between devices.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4937760"/>
          </a:xfrm>
        </p:spPr>
        <p:txBody>
          <a:bodyPr>
            <a:noAutofit/>
          </a:bodyPr>
          <a:lstStyle/>
          <a:p>
            <a:pPr algn="just"/>
            <a:r>
              <a:rPr lang="en-US" sz="2400" dirty="0"/>
              <a:t>These bands have a better ability to penetrate building infrastructures or go around obstacles, while keeping the transmit power within regulation.</a:t>
            </a:r>
          </a:p>
          <a:p>
            <a:pPr algn="just"/>
            <a:r>
              <a:rPr lang="en-US" sz="2400" dirty="0"/>
              <a:t>The disadvantage of sub-GHz frequency bands is their lower rate of data delivery compared to higher frequencies. </a:t>
            </a:r>
          </a:p>
          <a:p>
            <a:pPr algn="just"/>
            <a:r>
              <a:rPr lang="en-US" sz="2400" dirty="0"/>
              <a:t>Sub-GHz ranges have been defined by ISM band are 169 MHz, 433 MHz, 868 MHz, and 915 MHz used in common. </a:t>
            </a:r>
          </a:p>
          <a:p>
            <a:r>
              <a:rPr lang="en-US" sz="2400" dirty="0"/>
              <a:t>Most IoT access technologies tend to focus on the two sub-GHz frequency regions around 868 MHz and 915 </a:t>
            </a:r>
            <a:r>
              <a:rPr lang="en-US" sz="2400" dirty="0" err="1"/>
              <a:t>MHz.</a:t>
            </a:r>
            <a:r>
              <a:rPr lang="en-US" sz="2400" dirty="0"/>
              <a:t> </a:t>
            </a:r>
          </a:p>
          <a:p>
            <a:r>
              <a:rPr lang="en-US" sz="2400" dirty="0"/>
              <a:t>These main bands are commonly found throughout the world and are applicable to nearly all countries.</a:t>
            </a:r>
          </a:p>
          <a:p>
            <a:pPr algn="just"/>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400" b="1" dirty="0"/>
              <a:t>Communications Criteria: Power Consumption</a:t>
            </a:r>
            <a:endParaRPr lang="en-US" sz="3400" dirty="0"/>
          </a:p>
        </p:txBody>
      </p:sp>
      <p:sp>
        <p:nvSpPr>
          <p:cNvPr id="3" name="Content Placeholder 2"/>
          <p:cNvSpPr>
            <a:spLocks noGrp="1"/>
          </p:cNvSpPr>
          <p:nvPr>
            <p:ph sz="quarter" idx="1"/>
          </p:nvPr>
        </p:nvSpPr>
        <p:spPr>
          <a:xfrm>
            <a:off x="428596" y="1063008"/>
            <a:ext cx="8472518" cy="6038400"/>
          </a:xfrm>
        </p:spPr>
        <p:txBody>
          <a:bodyPr>
            <a:noAutofit/>
          </a:bodyPr>
          <a:lstStyle/>
          <a:p>
            <a:pPr algn="just"/>
            <a:r>
              <a:rPr lang="en-US" sz="2400" dirty="0"/>
              <a:t>Powered nodes </a:t>
            </a:r>
          </a:p>
          <a:p>
            <a:pPr lvl="1" algn="just"/>
            <a:r>
              <a:rPr lang="en-US" sz="2100" dirty="0">
                <a:solidFill>
                  <a:schemeClr val="tx1"/>
                </a:solidFill>
              </a:rPr>
              <a:t>A powered node has a direct connection to a power source, and communications are not limited by power consumption criteria.</a:t>
            </a:r>
          </a:p>
          <a:p>
            <a:pPr lvl="1" algn="just"/>
            <a:r>
              <a:rPr lang="en-US" sz="2100" dirty="0">
                <a:solidFill>
                  <a:schemeClr val="tx1"/>
                </a:solidFill>
              </a:rPr>
              <a:t>ease of deployment of powered nodes is limited by the availability of a power source, which makes mobility more complex.</a:t>
            </a:r>
          </a:p>
          <a:p>
            <a:pPr algn="just"/>
            <a:r>
              <a:rPr lang="en-US" sz="2400" dirty="0"/>
              <a:t>Battery-powered nodes.</a:t>
            </a:r>
          </a:p>
          <a:p>
            <a:pPr lvl="1" algn="just"/>
            <a:r>
              <a:rPr lang="en-US" sz="2100" dirty="0">
                <a:solidFill>
                  <a:schemeClr val="tx1"/>
                </a:solidFill>
              </a:rPr>
              <a:t>These nodes bring more flexibility to IoT devices.</a:t>
            </a:r>
          </a:p>
          <a:p>
            <a:pPr lvl="1" algn="just"/>
            <a:r>
              <a:rPr lang="en-IN" sz="2100" dirty="0">
                <a:solidFill>
                  <a:schemeClr val="tx1"/>
                </a:solidFill>
              </a:rPr>
              <a:t>They have lifetimes for their batteries</a:t>
            </a:r>
          </a:p>
          <a:p>
            <a:pPr lvl="1" algn="just"/>
            <a:r>
              <a:rPr lang="en-US" sz="2000" dirty="0">
                <a:solidFill>
                  <a:schemeClr val="tx1"/>
                </a:solidFill>
              </a:rPr>
              <a:t>They are often placed in a “sleep mode” to preserve battery life when not transmitting.</a:t>
            </a:r>
          </a:p>
          <a:p>
            <a:pPr lvl="1" algn="just"/>
            <a:r>
              <a:rPr lang="en-US" sz="2000" dirty="0">
                <a:solidFill>
                  <a:schemeClr val="tx1"/>
                </a:solidFill>
              </a:rPr>
              <a:t>For battery-powered nodes, the topology type and the role of the node in the topology (i.e., being an intermediate or leaf node) are significant factors for a successful implementation.</a:t>
            </a:r>
          </a:p>
          <a:p>
            <a:pPr marL="0" indent="0" algn="just">
              <a:buNone/>
            </a:pPr>
            <a:r>
              <a:rPr lang="en-US" sz="2400" dirty="0"/>
              <a:t>IoT wireless access technologies must address the needs of low power consumption and connectivity for battery-powered nodes.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600" b="1" dirty="0"/>
              <a:t>Communications Criteria: Topology</a:t>
            </a:r>
            <a:endParaRPr lang="en-US" sz="3600" dirty="0"/>
          </a:p>
        </p:txBody>
      </p:sp>
      <p:sp>
        <p:nvSpPr>
          <p:cNvPr id="3" name="Content Placeholder 2"/>
          <p:cNvSpPr>
            <a:spLocks noGrp="1"/>
          </p:cNvSpPr>
          <p:nvPr>
            <p:ph sz="quarter" idx="1"/>
          </p:nvPr>
        </p:nvSpPr>
        <p:spPr>
          <a:xfrm>
            <a:off x="428596" y="1063008"/>
            <a:ext cx="8472518" cy="5366388"/>
          </a:xfrm>
        </p:spPr>
        <p:txBody>
          <a:bodyPr>
            <a:noAutofit/>
          </a:bodyPr>
          <a:lstStyle/>
          <a:p>
            <a:pPr algn="just"/>
            <a:endParaRPr lang="en-US" sz="2500" dirty="0"/>
          </a:p>
          <a:p>
            <a:pPr algn="just"/>
            <a:r>
              <a:rPr lang="en-US" sz="2500" dirty="0"/>
              <a:t>Three main topology schemes are dominant: </a:t>
            </a:r>
            <a:r>
              <a:rPr lang="en-US" sz="2500" b="1" dirty="0"/>
              <a:t>star, mesh, and peer-to-peer. </a:t>
            </a:r>
          </a:p>
          <a:p>
            <a:pPr algn="just"/>
            <a:r>
              <a:rPr lang="en-US" sz="2500" dirty="0"/>
              <a:t>Star topologies utilize a single central base station or controller to allow communications with endpoints.</a:t>
            </a:r>
          </a:p>
          <a:p>
            <a:pPr algn="just"/>
            <a:r>
              <a:rPr lang="en-US" sz="2500" dirty="0"/>
              <a:t>For long-range and short-range technologies, a star topology is common, as seen with cellular, LPWA, and Bluetooth networks.</a:t>
            </a:r>
          </a:p>
          <a:p>
            <a:pPr algn="just"/>
            <a:endParaRPr lang="en-US" sz="2500" dirty="0"/>
          </a:p>
        </p:txBody>
      </p:sp>
      <p:pic>
        <p:nvPicPr>
          <p:cNvPr id="2050" name="Picture 2"/>
          <p:cNvPicPr>
            <a:picLocks noChangeAspect="1" noChangeArrowheads="1"/>
          </p:cNvPicPr>
          <p:nvPr/>
        </p:nvPicPr>
        <p:blipFill>
          <a:blip r:embed="rId2"/>
          <a:srcRect/>
          <a:stretch>
            <a:fillRect/>
          </a:stretch>
        </p:blipFill>
        <p:spPr bwMode="auto">
          <a:xfrm>
            <a:off x="2699792" y="4077072"/>
            <a:ext cx="2757330" cy="2521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4937760"/>
          </a:xfrm>
        </p:spPr>
        <p:txBody>
          <a:bodyPr>
            <a:noAutofit/>
          </a:bodyPr>
          <a:lstStyle/>
          <a:p>
            <a:pPr algn="just"/>
            <a:r>
              <a:rPr lang="en-US" b="1" dirty="0"/>
              <a:t>Peer-to-peer</a:t>
            </a:r>
            <a:r>
              <a:rPr lang="en-US" dirty="0"/>
              <a:t> topologies allow any device to communicate with any other device as long as they are in range of each other.</a:t>
            </a:r>
          </a:p>
          <a:p>
            <a:pPr algn="just"/>
            <a:r>
              <a:rPr lang="en-US" dirty="0"/>
              <a:t>For medium-range technologies, a star, peer-to-peer, or mesh topology is common</a:t>
            </a:r>
          </a:p>
          <a:p>
            <a:pPr algn="just"/>
            <a:r>
              <a:rPr lang="en-US" dirty="0"/>
              <a:t>Peer-to-peer topologies rely on multiple full-function devices.</a:t>
            </a:r>
            <a:endParaRPr lang="en-US" b="1" dirty="0"/>
          </a:p>
        </p:txBody>
      </p:sp>
      <p:pic>
        <p:nvPicPr>
          <p:cNvPr id="3074" name="Picture 2"/>
          <p:cNvPicPr>
            <a:picLocks noChangeAspect="1" noChangeArrowheads="1"/>
          </p:cNvPicPr>
          <p:nvPr/>
        </p:nvPicPr>
        <p:blipFill>
          <a:blip r:embed="rId2"/>
          <a:srcRect/>
          <a:stretch>
            <a:fillRect/>
          </a:stretch>
        </p:blipFill>
        <p:spPr bwMode="auto">
          <a:xfrm>
            <a:off x="5000628" y="3789040"/>
            <a:ext cx="3459804" cy="26403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205884"/>
            <a:ext cx="8472518" cy="4937760"/>
          </a:xfrm>
        </p:spPr>
        <p:txBody>
          <a:bodyPr>
            <a:noAutofit/>
          </a:bodyPr>
          <a:lstStyle/>
          <a:p>
            <a:pPr algn="just"/>
            <a:endParaRPr lang="en-US" dirty="0"/>
          </a:p>
          <a:p>
            <a:pPr algn="just"/>
            <a:r>
              <a:rPr lang="en-US" dirty="0"/>
              <a:t>A </a:t>
            </a:r>
            <a:r>
              <a:rPr lang="en-US" b="1" dirty="0"/>
              <a:t>mesh topology </a:t>
            </a:r>
            <a:r>
              <a:rPr lang="en-US" dirty="0"/>
              <a:t>helps cope with low transmit power, searching to reach a greater overall distance, and coverage by having intermediate nodes relaying traffic for other nodes.</a:t>
            </a:r>
          </a:p>
          <a:p>
            <a:pPr algn="just"/>
            <a:endParaRPr lang="en-US" dirty="0"/>
          </a:p>
          <a:p>
            <a:pPr algn="just"/>
            <a:r>
              <a:rPr lang="en-US" dirty="0"/>
              <a:t>Mesh topology requires the implementation of a Layer 2 forwarding protocol known as </a:t>
            </a:r>
            <a:r>
              <a:rPr lang="en-US" i="1" dirty="0"/>
              <a:t>mesh-under</a:t>
            </a:r>
            <a:r>
              <a:rPr lang="en-US" dirty="0"/>
              <a:t> or a Layer 3 forwarding protocol referred to as </a:t>
            </a:r>
            <a:r>
              <a:rPr lang="en-US" i="1" dirty="0"/>
              <a:t>mesh-over</a:t>
            </a:r>
            <a:r>
              <a:rPr lang="en-US" dirty="0"/>
              <a:t> on each intermediate node.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6783"/>
            <a:ext cx="8229600" cy="615922"/>
          </a:xfrm>
        </p:spPr>
        <p:txBody>
          <a:bodyPr>
            <a:noAutofit/>
          </a:bodyPr>
          <a:lstStyle/>
          <a:p>
            <a:r>
              <a:rPr lang="en-US" sz="3600" b="1" i="1" dirty="0">
                <a:solidFill>
                  <a:srgbClr val="FF0000"/>
                </a:solidFill>
              </a:rPr>
              <a:t>Different categories of sensors:</a:t>
            </a:r>
            <a:br>
              <a:rPr lang="en-US" sz="3600" b="1" i="1" dirty="0">
                <a:solidFill>
                  <a:srgbClr val="FF0000"/>
                </a:solidFill>
              </a:rPr>
            </a:br>
            <a:endParaRPr lang="en-US" sz="3600" dirty="0"/>
          </a:p>
        </p:txBody>
      </p:sp>
      <p:sp>
        <p:nvSpPr>
          <p:cNvPr id="3" name="Content Placeholder 2"/>
          <p:cNvSpPr>
            <a:spLocks noGrp="1"/>
          </p:cNvSpPr>
          <p:nvPr>
            <p:ph sz="quarter" idx="1"/>
          </p:nvPr>
        </p:nvSpPr>
        <p:spPr>
          <a:xfrm>
            <a:off x="457200" y="1124744"/>
            <a:ext cx="8507288" cy="5580856"/>
          </a:xfrm>
        </p:spPr>
        <p:txBody>
          <a:bodyPr>
            <a:normAutofit/>
          </a:bodyPr>
          <a:lstStyle/>
          <a:p>
            <a:pPr algn="just"/>
            <a:r>
              <a:rPr lang="en-US" b="1" dirty="0" smtClean="0"/>
              <a:t>Analog or Digital</a:t>
            </a:r>
          </a:p>
          <a:p>
            <a:pPr algn="just"/>
            <a:endParaRPr lang="en-US" b="1" dirty="0" smtClean="0"/>
          </a:p>
          <a:p>
            <a:pPr algn="just"/>
            <a:r>
              <a:rPr lang="en-US" b="1" dirty="0" smtClean="0"/>
              <a:t>Refer the previous slides</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205884"/>
            <a:ext cx="8472518" cy="4937760"/>
          </a:xfrm>
        </p:spPr>
        <p:txBody>
          <a:bodyPr>
            <a:noAutofit/>
          </a:bodyPr>
          <a:lstStyle/>
          <a:p>
            <a:pPr algn="just"/>
            <a:r>
              <a:rPr lang="en-US" dirty="0"/>
              <a:t>Full-function device (FFD) is a node that interconnects other nodes.</a:t>
            </a:r>
          </a:p>
          <a:p>
            <a:pPr algn="just"/>
            <a:r>
              <a:rPr lang="en-US" dirty="0"/>
              <a:t>A node that doesn’t interconnect or relay the traffic of other nodes is known as a leaf node, or reduced-function device (RFD). </a:t>
            </a:r>
            <a:endParaRPr lang="en-US" b="1" dirty="0"/>
          </a:p>
        </p:txBody>
      </p:sp>
      <p:pic>
        <p:nvPicPr>
          <p:cNvPr id="4098" name="Picture 2"/>
          <p:cNvPicPr>
            <a:picLocks noChangeAspect="1" noChangeArrowheads="1"/>
          </p:cNvPicPr>
          <p:nvPr/>
        </p:nvPicPr>
        <p:blipFill>
          <a:blip r:embed="rId2"/>
          <a:srcRect/>
          <a:stretch>
            <a:fillRect/>
          </a:stretch>
        </p:blipFill>
        <p:spPr bwMode="auto">
          <a:xfrm>
            <a:off x="3851920" y="3068960"/>
            <a:ext cx="4934896" cy="3528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400" b="1" dirty="0"/>
              <a:t>Communications Criteria: Constrained Devices</a:t>
            </a:r>
            <a:endParaRPr lang="en-US" sz="3400" dirty="0"/>
          </a:p>
        </p:txBody>
      </p:sp>
      <p:sp>
        <p:nvSpPr>
          <p:cNvPr id="3" name="Content Placeholder 2"/>
          <p:cNvSpPr>
            <a:spLocks noGrp="1"/>
          </p:cNvSpPr>
          <p:nvPr>
            <p:ph sz="quarter" idx="1"/>
          </p:nvPr>
        </p:nvSpPr>
        <p:spPr>
          <a:xfrm>
            <a:off x="428596" y="1063008"/>
            <a:ext cx="8472518" cy="5366388"/>
          </a:xfrm>
        </p:spPr>
        <p:txBody>
          <a:bodyPr>
            <a:noAutofit/>
          </a:bodyPr>
          <a:lstStyle/>
          <a:p>
            <a:pPr marL="0" indent="0" algn="just">
              <a:buNone/>
            </a:pPr>
            <a:r>
              <a:rPr lang="en-US" sz="2400" dirty="0"/>
              <a:t>Constrained nodes have limited resources that impact their networking feature set and capabilities .</a:t>
            </a:r>
          </a:p>
          <a:p>
            <a:pPr algn="just"/>
            <a:endParaRPr lang="en-US" sz="2400" dirty="0"/>
          </a:p>
          <a:p>
            <a:pPr marL="0" indent="0" algn="just">
              <a:buNone/>
            </a:pPr>
            <a:r>
              <a:rPr lang="en-US" b="1" i="1" dirty="0">
                <a:solidFill>
                  <a:srgbClr val="FF0000"/>
                </a:solidFill>
              </a:rPr>
              <a:t>Classes of constrained nodes</a:t>
            </a:r>
          </a:p>
          <a:p>
            <a:pPr algn="just"/>
            <a:r>
              <a:rPr lang="en-IN" sz="2400" b="1" dirty="0"/>
              <a:t>Class 0:</a:t>
            </a:r>
          </a:p>
          <a:p>
            <a:pPr lvl="1" algn="just"/>
            <a:r>
              <a:rPr lang="en-IN" sz="2500" dirty="0">
                <a:solidFill>
                  <a:schemeClr val="tx1"/>
                </a:solidFill>
              </a:rPr>
              <a:t>Fully constrained with &lt;10KB of memory and &lt;100KB of flash processing and storage capability.</a:t>
            </a:r>
          </a:p>
          <a:p>
            <a:pPr lvl="1" algn="just"/>
            <a:r>
              <a:rPr lang="en-IN" sz="2500" dirty="0">
                <a:solidFill>
                  <a:schemeClr val="tx1"/>
                </a:solidFill>
              </a:rPr>
              <a:t>Nodes are battery powered.</a:t>
            </a:r>
          </a:p>
          <a:p>
            <a:pPr lvl="1" algn="just"/>
            <a:r>
              <a:rPr lang="en-IN" sz="2500" dirty="0">
                <a:solidFill>
                  <a:schemeClr val="tx1"/>
                </a:solidFill>
              </a:rPr>
              <a:t>They do not have resources required to implement IP stack and associated security mechanisms.</a:t>
            </a:r>
          </a:p>
          <a:p>
            <a:pPr lvl="1" algn="just"/>
            <a:r>
              <a:rPr lang="en-IN" sz="2500" dirty="0">
                <a:solidFill>
                  <a:schemeClr val="tx1"/>
                </a:solidFill>
              </a:rPr>
              <a:t> </a:t>
            </a:r>
            <a:r>
              <a:rPr lang="en-IN" sz="2500" dirty="0" err="1">
                <a:solidFill>
                  <a:schemeClr val="tx1"/>
                </a:solidFill>
              </a:rPr>
              <a:t>eg</a:t>
            </a:r>
            <a:r>
              <a:rPr lang="en-IN" sz="2500" dirty="0">
                <a:solidFill>
                  <a:schemeClr val="tx1"/>
                </a:solidFill>
              </a:rPr>
              <a:t> – push button </a:t>
            </a:r>
          </a:p>
          <a:p>
            <a:pPr algn="just"/>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063008"/>
            <a:ext cx="8472518" cy="5606352"/>
          </a:xfrm>
        </p:spPr>
        <p:txBody>
          <a:bodyPr>
            <a:noAutofit/>
          </a:bodyPr>
          <a:lstStyle/>
          <a:p>
            <a:pPr algn="just"/>
            <a:r>
              <a:rPr lang="en-IN" sz="2500" b="1" dirty="0"/>
              <a:t>Class 1:</a:t>
            </a:r>
          </a:p>
          <a:p>
            <a:pPr lvl="1" algn="just"/>
            <a:r>
              <a:rPr lang="en-IN" sz="2500" dirty="0">
                <a:solidFill>
                  <a:schemeClr val="tx1"/>
                </a:solidFill>
              </a:rPr>
              <a:t>Approx 10KB RAM and Approx 100KB Flash.</a:t>
            </a:r>
          </a:p>
          <a:p>
            <a:pPr lvl="1" algn="just"/>
            <a:r>
              <a:rPr lang="en-IN" sz="2500" dirty="0">
                <a:solidFill>
                  <a:schemeClr val="tx1"/>
                </a:solidFill>
              </a:rPr>
              <a:t>Helps provide support for security functions to implement an optimized IP stack with help of appropriate protocols like </a:t>
            </a:r>
            <a:r>
              <a:rPr lang="en-IN" sz="2500" dirty="0" err="1">
                <a:solidFill>
                  <a:schemeClr val="tx1"/>
                </a:solidFill>
              </a:rPr>
              <a:t>CoAP</a:t>
            </a:r>
            <a:r>
              <a:rPr lang="en-IN" sz="2500" dirty="0">
                <a:solidFill>
                  <a:schemeClr val="tx1"/>
                </a:solidFill>
              </a:rPr>
              <a:t>.</a:t>
            </a:r>
          </a:p>
          <a:p>
            <a:pPr lvl="1" algn="just"/>
            <a:r>
              <a:rPr lang="en-IN" sz="2500" dirty="0" err="1">
                <a:solidFill>
                  <a:schemeClr val="tx1"/>
                </a:solidFill>
              </a:rPr>
              <a:t>Eg</a:t>
            </a:r>
            <a:r>
              <a:rPr lang="en-IN" sz="2500" dirty="0">
                <a:solidFill>
                  <a:schemeClr val="tx1"/>
                </a:solidFill>
              </a:rPr>
              <a:t>- environmental sensors</a:t>
            </a:r>
          </a:p>
          <a:p>
            <a:pPr algn="just"/>
            <a:endParaRPr lang="en-IN" sz="2500" dirty="0"/>
          </a:p>
          <a:p>
            <a:pPr algn="just"/>
            <a:r>
              <a:rPr lang="en-IN" sz="2500" b="1" dirty="0"/>
              <a:t>Class 2:</a:t>
            </a:r>
          </a:p>
          <a:p>
            <a:pPr lvl="1" algn="just"/>
            <a:r>
              <a:rPr lang="en-IN" sz="2500" dirty="0">
                <a:solidFill>
                  <a:schemeClr val="tx1"/>
                </a:solidFill>
              </a:rPr>
              <a:t>Characterized by running full implementation of an IP stack on embedded devices</a:t>
            </a:r>
          </a:p>
          <a:p>
            <a:pPr lvl="1" algn="just"/>
            <a:r>
              <a:rPr lang="en-IN" sz="2500" dirty="0">
                <a:solidFill>
                  <a:schemeClr val="tx1"/>
                </a:solidFill>
              </a:rPr>
              <a:t>Contains more than 50KB of memory and 250KB of Flash which can be fully integrated in IP network</a:t>
            </a:r>
          </a:p>
          <a:p>
            <a:pPr lvl="1" algn="just"/>
            <a:r>
              <a:rPr lang="en-IN" sz="2500" dirty="0" err="1">
                <a:solidFill>
                  <a:schemeClr val="tx1"/>
                </a:solidFill>
              </a:rPr>
              <a:t>Eg</a:t>
            </a:r>
            <a:r>
              <a:rPr lang="en-IN" sz="2500" dirty="0">
                <a:solidFill>
                  <a:schemeClr val="tx1"/>
                </a:solidFill>
              </a:rPr>
              <a:t> – smart power meter</a:t>
            </a:r>
          </a:p>
          <a:p>
            <a:pPr lvl="1" algn="just"/>
            <a:endParaRPr lang="en-IN" sz="2500" dirty="0"/>
          </a:p>
          <a:p>
            <a:pPr algn="just"/>
            <a:endParaRPr lang="en-IN" sz="2500" dirty="0"/>
          </a:p>
          <a:p>
            <a:pPr algn="just"/>
            <a:endParaRPr lang="en-IN" sz="25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33410"/>
          </a:xfrm>
        </p:spPr>
        <p:txBody>
          <a:bodyPr>
            <a:noAutofit/>
          </a:bodyPr>
          <a:lstStyle/>
          <a:p>
            <a:r>
              <a:rPr lang="en-US" sz="3400" b="1" dirty="0"/>
              <a:t>Communications Criteria: Constrained-Node Networks</a:t>
            </a:r>
            <a:endParaRPr lang="en-US" sz="3400" dirty="0"/>
          </a:p>
        </p:txBody>
      </p:sp>
      <p:sp>
        <p:nvSpPr>
          <p:cNvPr id="3" name="Content Placeholder 2"/>
          <p:cNvSpPr>
            <a:spLocks noGrp="1"/>
          </p:cNvSpPr>
          <p:nvPr>
            <p:ph sz="quarter" idx="1"/>
          </p:nvPr>
        </p:nvSpPr>
        <p:spPr>
          <a:xfrm>
            <a:off x="428596" y="1063008"/>
            <a:ext cx="8472518" cy="5534344"/>
          </a:xfrm>
        </p:spPr>
        <p:txBody>
          <a:bodyPr>
            <a:noAutofit/>
          </a:bodyPr>
          <a:lstStyle/>
          <a:p>
            <a:pPr algn="just"/>
            <a:r>
              <a:rPr lang="en-US" sz="2400" dirty="0"/>
              <a:t>Constrained-node networks are referred to as low-power and </a:t>
            </a:r>
            <a:r>
              <a:rPr lang="en-US" sz="2400" dirty="0" err="1"/>
              <a:t>lossy</a:t>
            </a:r>
            <a:r>
              <a:rPr lang="en-US" sz="2400" dirty="0"/>
              <a:t> networks (LLNs).</a:t>
            </a:r>
          </a:p>
          <a:p>
            <a:pPr algn="just"/>
            <a:r>
              <a:rPr lang="en-US" sz="2400" i="1" dirty="0"/>
              <a:t>Low-power</a:t>
            </a:r>
            <a:r>
              <a:rPr lang="en-US" sz="2400" dirty="0"/>
              <a:t> of LLNs refers to the fact that nodes must cope with the requirements from powered and battery-powered constrained nodes.</a:t>
            </a:r>
          </a:p>
          <a:p>
            <a:pPr algn="just"/>
            <a:r>
              <a:rPr lang="en-US" sz="2400" i="1" dirty="0" err="1"/>
              <a:t>Lossy</a:t>
            </a:r>
            <a:r>
              <a:rPr lang="en-US" sz="2400" i="1" dirty="0"/>
              <a:t> networks</a:t>
            </a:r>
            <a:r>
              <a:rPr lang="en-US" sz="2400" dirty="0"/>
              <a:t> indicates that network performance may suffer from interference and variability due to harsh radio environments. </a:t>
            </a:r>
          </a:p>
          <a:p>
            <a:pPr algn="just"/>
            <a:r>
              <a:rPr lang="en-US" sz="2400" dirty="0"/>
              <a:t>Layer 1 and Layer 2 protocols that can be used for constrained-node networks must be evaluated in the context of the following characteristics for use-case applicability: </a:t>
            </a:r>
          </a:p>
          <a:p>
            <a:pPr lvl="1" algn="just"/>
            <a:r>
              <a:rPr lang="en-US" sz="2100" dirty="0"/>
              <a:t>Data rate and Throughput, </a:t>
            </a:r>
          </a:p>
          <a:p>
            <a:pPr lvl="1" algn="just"/>
            <a:r>
              <a:rPr lang="en-US" sz="2100" dirty="0"/>
              <a:t>Latency and Determinism, and </a:t>
            </a:r>
          </a:p>
          <a:p>
            <a:pPr lvl="1" algn="just"/>
            <a:r>
              <a:rPr lang="en-US" sz="2100" dirty="0"/>
              <a:t>Overhead and payload.</a:t>
            </a:r>
            <a:endParaRPr lang="en-IN" sz="2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24744"/>
            <a:ext cx="8472518" cy="5400600"/>
          </a:xfrm>
        </p:spPr>
        <p:txBody>
          <a:bodyPr>
            <a:noAutofit/>
          </a:bodyPr>
          <a:lstStyle/>
          <a:p>
            <a:pPr algn="just"/>
            <a:r>
              <a:rPr lang="en-US" b="1" i="1" dirty="0">
                <a:solidFill>
                  <a:srgbClr val="002060"/>
                </a:solidFill>
              </a:rPr>
              <a:t>Data Rate and Throughput</a:t>
            </a:r>
          </a:p>
          <a:p>
            <a:pPr lvl="1" algn="just"/>
            <a:r>
              <a:rPr lang="en-US" sz="2600" dirty="0">
                <a:solidFill>
                  <a:schemeClr val="tx1"/>
                </a:solidFill>
              </a:rPr>
              <a:t>The data rates available from IoT access technologies range from 100 bps with protocols such as </a:t>
            </a:r>
            <a:r>
              <a:rPr lang="en-US" sz="2600" dirty="0" err="1">
                <a:solidFill>
                  <a:schemeClr val="tx1"/>
                </a:solidFill>
              </a:rPr>
              <a:t>Sigfox</a:t>
            </a:r>
            <a:r>
              <a:rPr lang="en-US" sz="2600" dirty="0">
                <a:solidFill>
                  <a:schemeClr val="tx1"/>
                </a:solidFill>
              </a:rPr>
              <a:t> to tens of megabits per second with technologies such as LTE and IEEE 802.11ac.</a:t>
            </a:r>
          </a:p>
          <a:p>
            <a:pPr lvl="1" algn="just"/>
            <a:r>
              <a:rPr lang="en-US" sz="2600" dirty="0">
                <a:solidFill>
                  <a:schemeClr val="tx1"/>
                </a:solidFill>
              </a:rPr>
              <a:t>Short-range technologies can also provide medium to high data rates that have enough throughput to connect a few endpoints like Bluetooth.</a:t>
            </a:r>
          </a:p>
          <a:p>
            <a:pPr lvl="1" algn="just"/>
            <a:r>
              <a:rPr lang="en-US" sz="2600" dirty="0">
                <a:solidFill>
                  <a:schemeClr val="tx1"/>
                </a:solidFill>
              </a:rPr>
              <a:t>The IoT access technologies developed for constrained nodes are optimized for low power consumption, </a:t>
            </a:r>
          </a:p>
          <a:p>
            <a:pPr lvl="1" algn="just"/>
            <a:r>
              <a:rPr lang="en-US" sz="2600" dirty="0">
                <a:solidFill>
                  <a:schemeClr val="tx1"/>
                </a:solidFill>
              </a:rPr>
              <a:t>They are also limited in terms of data rate, which depends on </a:t>
            </a:r>
          </a:p>
          <a:p>
            <a:pPr lvl="2" algn="just"/>
            <a:r>
              <a:rPr lang="en-US" sz="2600" dirty="0"/>
              <a:t>The selected frequency band, and throughput.</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96752"/>
            <a:ext cx="8472518" cy="5256584"/>
          </a:xfrm>
        </p:spPr>
        <p:txBody>
          <a:bodyPr>
            <a:noAutofit/>
          </a:bodyPr>
          <a:lstStyle/>
          <a:p>
            <a:pPr algn="just"/>
            <a:r>
              <a:rPr lang="en-US" b="1" i="1" dirty="0">
                <a:solidFill>
                  <a:schemeClr val="accent1"/>
                </a:solidFill>
              </a:rPr>
              <a:t>Latency and Determinism</a:t>
            </a:r>
          </a:p>
          <a:p>
            <a:pPr lvl="1" algn="just"/>
            <a:r>
              <a:rPr lang="en-US" sz="2800" dirty="0">
                <a:solidFill>
                  <a:schemeClr val="tx1"/>
                </a:solidFill>
              </a:rPr>
              <a:t>For IoT applications latency expectations should be known when selecting an access technology. </a:t>
            </a:r>
          </a:p>
          <a:p>
            <a:pPr lvl="1" algn="just"/>
            <a:r>
              <a:rPr lang="en-US" sz="2800" dirty="0">
                <a:solidFill>
                  <a:schemeClr val="tx1"/>
                </a:solidFill>
              </a:rPr>
              <a:t>In constrained networks, latency may range from a few milliseconds to seconds, and applications and protocol stacks must cope with these wide-ranging values.</a:t>
            </a:r>
          </a:p>
          <a:p>
            <a:pPr lvl="1" algn="just"/>
            <a:r>
              <a:rPr lang="en-US" sz="2800" dirty="0">
                <a:solidFill>
                  <a:schemeClr val="tx1"/>
                </a:solidFill>
              </a:rPr>
              <a:t> </a:t>
            </a:r>
            <a:r>
              <a:rPr lang="en-US" sz="2800" dirty="0" err="1">
                <a:solidFill>
                  <a:schemeClr val="tx1"/>
                </a:solidFill>
              </a:rPr>
              <a:t>eg</a:t>
            </a:r>
            <a:r>
              <a:rPr lang="en-US" sz="2800" dirty="0">
                <a:solidFill>
                  <a:schemeClr val="tx1"/>
                </a:solidFill>
              </a:rPr>
              <a:t> – UDP is strongly recommended for IP endpoints communicating over LLNS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196752"/>
            <a:ext cx="8472518" cy="5077439"/>
          </a:xfrm>
        </p:spPr>
        <p:txBody>
          <a:bodyPr>
            <a:noAutofit/>
          </a:bodyPr>
          <a:lstStyle/>
          <a:p>
            <a:pPr algn="just"/>
            <a:r>
              <a:rPr lang="en-US" sz="2400" b="1" i="1" dirty="0">
                <a:solidFill>
                  <a:schemeClr val="accent1"/>
                </a:solidFill>
              </a:rPr>
              <a:t>Overhead and Payload</a:t>
            </a:r>
          </a:p>
          <a:p>
            <a:pPr lvl="1" algn="just"/>
            <a:r>
              <a:rPr lang="en-US" sz="2600" dirty="0">
                <a:solidFill>
                  <a:schemeClr val="tx1"/>
                </a:solidFill>
              </a:rPr>
              <a:t>It is important to review the MAC payload size characteristics required by applications.</a:t>
            </a:r>
          </a:p>
          <a:p>
            <a:pPr lvl="1" algn="just"/>
            <a:r>
              <a:rPr lang="en-US" sz="2600" dirty="0">
                <a:solidFill>
                  <a:schemeClr val="tx1"/>
                </a:solidFill>
              </a:rPr>
              <a:t>The minimum IPv6 MTU size is expected to be 1280 bytes. </a:t>
            </a:r>
          </a:p>
          <a:p>
            <a:pPr lvl="1" algn="just"/>
            <a:r>
              <a:rPr lang="en-US" sz="2600" dirty="0">
                <a:solidFill>
                  <a:schemeClr val="tx1"/>
                </a:solidFill>
              </a:rPr>
              <a:t>The fragmentation of the IPv6 payload has to be taken into account by link layer access protocols with smaller MTUs.</a:t>
            </a:r>
          </a:p>
          <a:p>
            <a:pPr lvl="1" algn="just"/>
            <a:r>
              <a:rPr lang="en-US" sz="2600" dirty="0">
                <a:solidFill>
                  <a:schemeClr val="tx1"/>
                </a:solidFill>
              </a:rPr>
              <a:t>Small payload sizes are defined to cope with the low data rate and time over the air or duty cycle requirements of IoT nodes and sensors.</a:t>
            </a:r>
          </a:p>
          <a:p>
            <a:pPr algn="just"/>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33410"/>
          </a:xfrm>
        </p:spPr>
        <p:txBody>
          <a:bodyPr>
            <a:noAutofit/>
          </a:bodyPr>
          <a:lstStyle/>
          <a:p>
            <a:r>
              <a:rPr lang="en-US" sz="3600" b="1" dirty="0"/>
              <a:t>IoT Access Technologies</a:t>
            </a:r>
            <a:endParaRPr lang="en-US" sz="3600" dirty="0"/>
          </a:p>
        </p:txBody>
      </p:sp>
      <p:sp>
        <p:nvSpPr>
          <p:cNvPr id="3" name="Content Placeholder 2"/>
          <p:cNvSpPr>
            <a:spLocks noGrp="1"/>
          </p:cNvSpPr>
          <p:nvPr>
            <p:ph sz="quarter" idx="1"/>
          </p:nvPr>
        </p:nvSpPr>
        <p:spPr>
          <a:xfrm>
            <a:off x="428596" y="714356"/>
            <a:ext cx="8472518" cy="6143644"/>
          </a:xfrm>
        </p:spPr>
        <p:txBody>
          <a:bodyPr>
            <a:noAutofit/>
          </a:bodyPr>
          <a:lstStyle/>
          <a:p>
            <a:pPr algn="just"/>
            <a:r>
              <a:rPr lang="en-US" sz="2400" dirty="0"/>
              <a:t>Topics addressed for each IoT access technology:</a:t>
            </a:r>
          </a:p>
          <a:p>
            <a:r>
              <a:rPr lang="en-US" sz="2400" b="1" dirty="0"/>
              <a:t>Standardization and alliances:</a:t>
            </a:r>
            <a:r>
              <a:rPr lang="en-US" sz="2400" dirty="0"/>
              <a:t> </a:t>
            </a:r>
          </a:p>
          <a:p>
            <a:pPr lvl="1"/>
            <a:r>
              <a:rPr lang="en-US" sz="2100" dirty="0"/>
              <a:t>The standards bodies that maintain the protocols for a technology</a:t>
            </a:r>
          </a:p>
          <a:p>
            <a:r>
              <a:rPr lang="en-US" sz="2400" b="1" dirty="0"/>
              <a:t>Physical layer:</a:t>
            </a:r>
            <a:r>
              <a:rPr lang="en-US" sz="2400" dirty="0"/>
              <a:t> </a:t>
            </a:r>
          </a:p>
          <a:p>
            <a:pPr lvl="1"/>
            <a:r>
              <a:rPr lang="en-US" sz="2100" dirty="0"/>
              <a:t>The wired or wireless methods and relevant frequencies</a:t>
            </a:r>
          </a:p>
          <a:p>
            <a:r>
              <a:rPr lang="en-US" sz="2400" b="1" dirty="0"/>
              <a:t>MAC layer:</a:t>
            </a:r>
            <a:r>
              <a:rPr lang="en-US" sz="2400" dirty="0"/>
              <a:t> </a:t>
            </a:r>
          </a:p>
          <a:p>
            <a:pPr lvl="1"/>
            <a:r>
              <a:rPr lang="en-US" sz="2100" dirty="0"/>
              <a:t>Considerations at the Media Access Control (MAC) layer, which bridges the physical layer with data link control</a:t>
            </a:r>
          </a:p>
          <a:p>
            <a:r>
              <a:rPr lang="en-US" sz="2400" b="1" dirty="0"/>
              <a:t>Topology:</a:t>
            </a:r>
            <a:r>
              <a:rPr lang="en-US" sz="2400" dirty="0"/>
              <a:t> </a:t>
            </a:r>
          </a:p>
          <a:p>
            <a:pPr lvl="1"/>
            <a:r>
              <a:rPr lang="en-US" sz="2100" dirty="0"/>
              <a:t>The topologies supported by the technology</a:t>
            </a:r>
          </a:p>
          <a:p>
            <a:r>
              <a:rPr lang="en-US" sz="2400" b="1" dirty="0"/>
              <a:t>Security:</a:t>
            </a:r>
            <a:r>
              <a:rPr lang="en-US" sz="2400" dirty="0"/>
              <a:t> </a:t>
            </a:r>
          </a:p>
          <a:p>
            <a:pPr lvl="1"/>
            <a:r>
              <a:rPr lang="en-US" sz="2100" dirty="0"/>
              <a:t>Security aspects of the technology</a:t>
            </a:r>
          </a:p>
          <a:p>
            <a:r>
              <a:rPr lang="en-US" sz="2400" b="1" dirty="0"/>
              <a:t>Competitive technologies:</a:t>
            </a:r>
            <a:r>
              <a:rPr lang="en-US" sz="2400" dirty="0"/>
              <a:t> </a:t>
            </a:r>
          </a:p>
          <a:p>
            <a:pPr lvl="1"/>
            <a:r>
              <a:rPr lang="en-US" sz="2100" dirty="0"/>
              <a:t>Other technologies that are similar and may be suitable alternatives to the given technology</a:t>
            </a:r>
          </a:p>
          <a:p>
            <a:pPr algn="just"/>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205884"/>
            <a:ext cx="8472518" cy="4937760"/>
          </a:xfrm>
        </p:spPr>
        <p:txBody>
          <a:bodyPr>
            <a:noAutofit/>
          </a:bodyPr>
          <a:lstStyle/>
          <a:p>
            <a:pPr algn="just"/>
            <a:r>
              <a:rPr lang="en-US" sz="2400" b="1" dirty="0"/>
              <a:t>Standardization and Alliances</a:t>
            </a:r>
          </a:p>
          <a:p>
            <a:pPr algn="just"/>
            <a:r>
              <a:rPr lang="en-US" sz="2400" dirty="0" err="1"/>
              <a:t>LoRa</a:t>
            </a:r>
            <a:r>
              <a:rPr lang="en-US" sz="2400" dirty="0"/>
              <a:t> was developed by a French company named </a:t>
            </a:r>
            <a:r>
              <a:rPr lang="en-US" sz="2400" dirty="0" err="1"/>
              <a:t>Cycleo</a:t>
            </a:r>
            <a:r>
              <a:rPr lang="en-US" sz="2400" dirty="0"/>
              <a:t>, </a:t>
            </a:r>
            <a:r>
              <a:rPr lang="en-US" dirty="0"/>
              <a:t>Later, </a:t>
            </a:r>
            <a:r>
              <a:rPr lang="en-US" dirty="0" err="1"/>
              <a:t>Cycleo</a:t>
            </a:r>
            <a:r>
              <a:rPr lang="en-US" dirty="0"/>
              <a:t> was acquired by </a:t>
            </a:r>
            <a:r>
              <a:rPr lang="en-US" dirty="0" err="1"/>
              <a:t>Semtech</a:t>
            </a:r>
            <a:r>
              <a:rPr lang="en-US" dirty="0"/>
              <a:t>.</a:t>
            </a:r>
            <a:endParaRPr lang="en-US" sz="2400" dirty="0"/>
          </a:p>
          <a:p>
            <a:pPr algn="just"/>
            <a:r>
              <a:rPr lang="en-US" sz="2400" dirty="0"/>
              <a:t>Optimized for long-range, two-way communications and low power consumption</a:t>
            </a:r>
          </a:p>
          <a:p>
            <a:pPr algn="just"/>
            <a:r>
              <a:rPr lang="en-US" sz="2400" dirty="0"/>
              <a:t>Technology evolved from Layer 1 to a broader scope through the creation of the </a:t>
            </a:r>
            <a:r>
              <a:rPr lang="en-US" sz="2400" dirty="0" err="1"/>
              <a:t>LoRa</a:t>
            </a:r>
            <a:r>
              <a:rPr lang="en-US" sz="2400" dirty="0"/>
              <a:t> Alliance.</a:t>
            </a:r>
          </a:p>
          <a:p>
            <a:pPr algn="just"/>
            <a:r>
              <a:rPr lang="en-US" sz="2400" dirty="0"/>
              <a:t>The </a:t>
            </a:r>
            <a:r>
              <a:rPr lang="en-US" sz="2400" dirty="0" err="1"/>
              <a:t>LoRa</a:t>
            </a:r>
            <a:r>
              <a:rPr lang="en-US" sz="2400" dirty="0"/>
              <a:t> Alliance quickly achieved industry support and currently has hundreds of members.</a:t>
            </a:r>
          </a:p>
          <a:p>
            <a:pPr algn="just"/>
            <a:r>
              <a:rPr lang="en-US" sz="2400" dirty="0"/>
              <a:t>The </a:t>
            </a:r>
            <a:r>
              <a:rPr lang="en-US" sz="2400" dirty="0" err="1"/>
              <a:t>LoRa</a:t>
            </a:r>
            <a:r>
              <a:rPr lang="en-US" sz="2400" dirty="0"/>
              <a:t> Alliance uses the term </a:t>
            </a:r>
            <a:r>
              <a:rPr lang="en-US" sz="2400" dirty="0" err="1"/>
              <a:t>LoRaWAN</a:t>
            </a:r>
            <a:r>
              <a:rPr lang="en-US" sz="2400" dirty="0"/>
              <a:t> to refer to its architecture and its specifications that describe end-to-end </a:t>
            </a:r>
            <a:r>
              <a:rPr lang="en-US" sz="2400" dirty="0" err="1"/>
              <a:t>LoRaWAN</a:t>
            </a:r>
            <a:r>
              <a:rPr lang="en-US" sz="2400" dirty="0"/>
              <a:t> communications and protocols.</a:t>
            </a:r>
            <a:endParaRPr 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205884"/>
            <a:ext cx="8472518" cy="4937760"/>
          </a:xfrm>
        </p:spPr>
        <p:txBody>
          <a:bodyPr>
            <a:noAutofit/>
          </a:bodyPr>
          <a:lstStyle/>
          <a:p>
            <a:pPr algn="just"/>
            <a:r>
              <a:rPr lang="en-US" sz="2400" b="1" dirty="0"/>
              <a:t>Standardization and Alliances</a:t>
            </a:r>
          </a:p>
          <a:p>
            <a:pPr algn="just"/>
            <a:r>
              <a:rPr lang="en-US" sz="2400" dirty="0" err="1"/>
              <a:t>LoRa</a:t>
            </a:r>
            <a:r>
              <a:rPr lang="en-US" sz="2400" dirty="0"/>
              <a:t> Alliance handles the MAC layer and regional frequency bands.</a:t>
            </a:r>
          </a:p>
          <a:p>
            <a:pPr algn="just"/>
            <a:endParaRPr lang="en-US" sz="2400" b="1" dirty="0"/>
          </a:p>
        </p:txBody>
      </p:sp>
      <p:pic>
        <p:nvPicPr>
          <p:cNvPr id="2050" name="Picture 2"/>
          <p:cNvPicPr>
            <a:picLocks noChangeAspect="1" noChangeArrowheads="1"/>
          </p:cNvPicPr>
          <p:nvPr/>
        </p:nvPicPr>
        <p:blipFill>
          <a:blip r:embed="rId2"/>
          <a:srcRect/>
          <a:stretch>
            <a:fillRect/>
          </a:stretch>
        </p:blipFill>
        <p:spPr bwMode="auto">
          <a:xfrm>
            <a:off x="1214414" y="2571744"/>
            <a:ext cx="6505575" cy="348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5536" y="260648"/>
            <a:ext cx="8568952" cy="631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205884"/>
            <a:ext cx="8472518" cy="4937760"/>
          </a:xfrm>
        </p:spPr>
        <p:txBody>
          <a:bodyPr>
            <a:noAutofit/>
          </a:bodyPr>
          <a:lstStyle/>
          <a:p>
            <a:pPr algn="just"/>
            <a:r>
              <a:rPr lang="en-US" sz="2400" b="1" dirty="0"/>
              <a:t>Physical Layer</a:t>
            </a:r>
          </a:p>
          <a:p>
            <a:pPr algn="just"/>
            <a:r>
              <a:rPr lang="en-US" sz="2400" dirty="0" err="1"/>
              <a:t>Semtech</a:t>
            </a:r>
            <a:r>
              <a:rPr lang="en-US" sz="2400" dirty="0"/>
              <a:t> </a:t>
            </a:r>
            <a:r>
              <a:rPr lang="en-US" sz="2400" dirty="0" err="1"/>
              <a:t>LoRa</a:t>
            </a:r>
            <a:r>
              <a:rPr lang="en-US" sz="2400" dirty="0"/>
              <a:t> modulation is based on chirp spread spectrum modulation, which trades a lower data rate for receiver sensitivity to significantly increase the communication distance.</a:t>
            </a:r>
          </a:p>
          <a:p>
            <a:pPr algn="just"/>
            <a:r>
              <a:rPr lang="en-US" sz="2400" dirty="0"/>
              <a:t>it allows demodulation below the noise floor, offers robustness to noise and interference, and manages a single channel occupation by different spreading factors. </a:t>
            </a:r>
          </a:p>
          <a:p>
            <a:pPr algn="just"/>
            <a:r>
              <a:rPr lang="en-US" sz="2400" dirty="0" err="1"/>
              <a:t>LoRaWAN</a:t>
            </a:r>
            <a:r>
              <a:rPr lang="en-US" sz="2400" dirty="0"/>
              <a:t> 1.0.2 regional specifications describe the use of the main unlicensed sub-GHz frequency bands of 433 MHz, 779–787 MHz, 863–870 MHz and 902–928 MHz, as well as regional profiles for a subset of the 902–928 MHz bandwidth. </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US" sz="2400" b="1" dirty="0"/>
              <a:t>Physical Layer</a:t>
            </a:r>
          </a:p>
          <a:p>
            <a:pPr algn="just"/>
            <a:r>
              <a:rPr lang="en-US" sz="2400" dirty="0"/>
              <a:t>A </a:t>
            </a:r>
            <a:r>
              <a:rPr lang="en-US" sz="2400" dirty="0" err="1"/>
              <a:t>LoRa</a:t>
            </a:r>
            <a:r>
              <a:rPr lang="en-US" sz="2400" dirty="0"/>
              <a:t> gateway is deployed as the center hub of a star network architecture.</a:t>
            </a:r>
          </a:p>
          <a:p>
            <a:pPr algn="just"/>
            <a:r>
              <a:rPr lang="en-US" sz="2400" dirty="0"/>
              <a:t>serve as a transparent bridge relaying data between endpoints, and the endpoints use a single-hop wireless connection to communicate with one or many gateways.</a:t>
            </a:r>
          </a:p>
          <a:p>
            <a:pPr algn="just"/>
            <a:r>
              <a:rPr lang="en-US" sz="2400" dirty="0"/>
              <a:t>The data rate in </a:t>
            </a:r>
            <a:r>
              <a:rPr lang="en-US" sz="2400" dirty="0" err="1"/>
              <a:t>LoRaWAN</a:t>
            </a:r>
            <a:r>
              <a:rPr lang="en-US" sz="2400" dirty="0"/>
              <a:t> depends on</a:t>
            </a:r>
          </a:p>
          <a:p>
            <a:pPr lvl="1" algn="just"/>
            <a:r>
              <a:rPr lang="en-US" sz="2100" dirty="0"/>
              <a:t> Frequency bands and </a:t>
            </a:r>
          </a:p>
          <a:p>
            <a:pPr lvl="1" algn="just"/>
            <a:r>
              <a:rPr lang="en-US" sz="2100" dirty="0"/>
              <a:t>Adaptive data rate (ADR). </a:t>
            </a:r>
          </a:p>
          <a:p>
            <a:pPr algn="just"/>
            <a:r>
              <a:rPr lang="en-US" sz="2400" dirty="0"/>
              <a:t>ADR is an algorithm that manages the data rate and radio signal for each endpoint. </a:t>
            </a:r>
          </a:p>
          <a:p>
            <a:pPr algn="just"/>
            <a:r>
              <a:rPr lang="en-US" sz="2400" dirty="0"/>
              <a:t>It ensures that packets are delivered at the best data rate possible and that network performance is both optimal and scalable. </a:t>
            </a:r>
            <a:endParaRPr lang="en-US" sz="2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US" sz="2400" b="1" dirty="0"/>
              <a:t>Physical Layer</a:t>
            </a:r>
          </a:p>
          <a:p>
            <a:pPr algn="just"/>
            <a:r>
              <a:rPr lang="en-US" sz="2400" dirty="0"/>
              <a:t>An important feature of </a:t>
            </a:r>
            <a:r>
              <a:rPr lang="en-US" sz="2400" dirty="0" err="1"/>
              <a:t>LoRa</a:t>
            </a:r>
            <a:r>
              <a:rPr lang="en-US" sz="2400" dirty="0"/>
              <a:t> is its ability to handle various data rates via the spreading factor. </a:t>
            </a:r>
          </a:p>
          <a:p>
            <a:pPr algn="just"/>
            <a:r>
              <a:rPr lang="en-US" sz="2400" dirty="0"/>
              <a:t>SF(spreading factor) provides slower transmission rates but achieves a higher reliability at longer distances.</a:t>
            </a:r>
          </a:p>
          <a:p>
            <a:pPr algn="just"/>
            <a:endParaRPr lang="en-US"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2384"/>
            <a:ext cx="8229600" cy="633410"/>
          </a:xfrm>
        </p:spPr>
        <p:txBody>
          <a:bodyPr>
            <a:noAutofit/>
          </a:bodyPr>
          <a:lstStyle/>
          <a:p>
            <a:r>
              <a:rPr lang="en-US" b="1" dirty="0"/>
              <a:t>IoT Access Technologies: </a:t>
            </a:r>
            <a:r>
              <a:rPr lang="en-US" b="1" dirty="0" err="1"/>
              <a:t>LoRaWAN</a:t>
            </a:r>
            <a:endParaRPr lang="en-US" dirty="0"/>
          </a:p>
        </p:txBody>
      </p:sp>
      <p:sp>
        <p:nvSpPr>
          <p:cNvPr id="3" name="Content Placeholder 2"/>
          <p:cNvSpPr>
            <a:spLocks noGrp="1"/>
          </p:cNvSpPr>
          <p:nvPr>
            <p:ph sz="quarter" idx="1"/>
          </p:nvPr>
        </p:nvSpPr>
        <p:spPr>
          <a:xfrm>
            <a:off x="428596" y="785794"/>
            <a:ext cx="8472518" cy="4937760"/>
          </a:xfrm>
        </p:spPr>
        <p:txBody>
          <a:bodyPr>
            <a:noAutofit/>
          </a:bodyPr>
          <a:lstStyle/>
          <a:p>
            <a:pPr algn="just"/>
            <a:r>
              <a:rPr lang="en-IN" sz="2400" b="1" dirty="0"/>
              <a:t>MAC Layer</a:t>
            </a:r>
          </a:p>
          <a:p>
            <a:pPr algn="just"/>
            <a:r>
              <a:rPr lang="en-US" sz="2400" dirty="0"/>
              <a:t>The </a:t>
            </a:r>
            <a:r>
              <a:rPr lang="en-US" sz="2400" dirty="0" err="1"/>
              <a:t>LoRaWAN</a:t>
            </a:r>
            <a:r>
              <a:rPr lang="en-US" sz="2400" dirty="0"/>
              <a:t> specification documents three classes of </a:t>
            </a:r>
            <a:r>
              <a:rPr lang="en-US" sz="2400" dirty="0" err="1"/>
              <a:t>LoRaWAN</a:t>
            </a:r>
            <a:r>
              <a:rPr lang="en-US" sz="2400" dirty="0"/>
              <a:t> devices:</a:t>
            </a:r>
          </a:p>
          <a:p>
            <a:pPr algn="just"/>
            <a:r>
              <a:rPr lang="en-US" sz="2100" b="1" dirty="0"/>
              <a:t>Class A:</a:t>
            </a:r>
            <a:r>
              <a:rPr lang="en-US" sz="2100" dirty="0"/>
              <a:t> </a:t>
            </a:r>
          </a:p>
          <a:p>
            <a:pPr lvl="1" algn="just"/>
            <a:r>
              <a:rPr lang="en-US" sz="2100" dirty="0"/>
              <a:t>Optimized for battery-powered nodes, it allows bidirectional communications, where a given node is able to receive downstream traffic after transmitting.</a:t>
            </a:r>
          </a:p>
          <a:p>
            <a:pPr lvl="1" algn="just"/>
            <a:r>
              <a:rPr lang="en-US" sz="2100" dirty="0"/>
              <a:t> Two receive windows are available after each transmission.</a:t>
            </a:r>
          </a:p>
          <a:p>
            <a:pPr algn="just"/>
            <a:r>
              <a:rPr lang="en-US" sz="2400" b="1" dirty="0"/>
              <a:t>Class B:</a:t>
            </a:r>
            <a:r>
              <a:rPr lang="en-US" sz="2400" dirty="0"/>
              <a:t> </a:t>
            </a:r>
          </a:p>
          <a:p>
            <a:pPr lvl="1" algn="just"/>
            <a:r>
              <a:rPr lang="en-US" sz="2100" dirty="0"/>
              <a:t>A Class B node or endpoint should get additional receive windows compared to Class A, but gateways must be synchronized through a beaconing process.</a:t>
            </a:r>
          </a:p>
          <a:p>
            <a:pPr algn="just"/>
            <a:r>
              <a:rPr lang="en-US" sz="2400" b="1" dirty="0"/>
              <a:t>Class C:</a:t>
            </a:r>
            <a:r>
              <a:rPr lang="en-US" sz="2400" dirty="0"/>
              <a:t> </a:t>
            </a:r>
          </a:p>
          <a:p>
            <a:pPr lvl="1" algn="just"/>
            <a:r>
              <a:rPr lang="en-US" sz="2100" dirty="0"/>
              <a:t>This class is particularly adapted for powered nodes. This classification enables a node to be continuously listening </a:t>
            </a:r>
            <a:r>
              <a:rPr lang="en-US" sz="2000" dirty="0"/>
              <a:t>keeping its receive window open when not transmitting.</a:t>
            </a:r>
            <a:endParaRPr lang="en-US" sz="2100" dirty="0"/>
          </a:p>
          <a:p>
            <a:pPr algn="just"/>
            <a:endParaRPr lang="en-US" sz="24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IN" sz="2400" b="1" dirty="0"/>
              <a:t>MAC Layer</a:t>
            </a:r>
          </a:p>
          <a:p>
            <a:pPr algn="just"/>
            <a:r>
              <a:rPr lang="en-US" sz="2400" dirty="0"/>
              <a:t>composed of a </a:t>
            </a:r>
          </a:p>
          <a:p>
            <a:pPr algn="just"/>
            <a:r>
              <a:rPr lang="en-US" sz="2400" dirty="0"/>
              <a:t>1-byte MAC header, </a:t>
            </a:r>
          </a:p>
          <a:p>
            <a:pPr algn="just"/>
            <a:r>
              <a:rPr lang="en-US" sz="2400" dirty="0"/>
              <a:t>a variable-byte MAC payload, and </a:t>
            </a:r>
          </a:p>
          <a:p>
            <a:pPr algn="just"/>
            <a:r>
              <a:rPr lang="en-US" sz="2400" dirty="0"/>
              <a:t>a MIC that is 4 bytes in length. </a:t>
            </a:r>
            <a:endParaRPr lang="en-IN" sz="2400" b="1" dirty="0"/>
          </a:p>
        </p:txBody>
      </p:sp>
      <p:pic>
        <p:nvPicPr>
          <p:cNvPr id="3074" name="Picture 2"/>
          <p:cNvPicPr>
            <a:picLocks noChangeAspect="1" noChangeArrowheads="1"/>
          </p:cNvPicPr>
          <p:nvPr/>
        </p:nvPicPr>
        <p:blipFill>
          <a:blip r:embed="rId2"/>
          <a:srcRect/>
          <a:stretch>
            <a:fillRect/>
          </a:stretch>
        </p:blipFill>
        <p:spPr bwMode="auto">
          <a:xfrm>
            <a:off x="1214414" y="4429132"/>
            <a:ext cx="6496050" cy="203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IN" sz="2400" b="1" dirty="0"/>
              <a:t>MAC Layer</a:t>
            </a:r>
          </a:p>
          <a:p>
            <a:pPr algn="just"/>
            <a:r>
              <a:rPr lang="fr-FR" sz="2400" dirty="0"/>
              <a:t>1.0.x LoRaWAN utilizes six MAC message types.</a:t>
            </a:r>
            <a:endParaRPr lang="en-US" sz="2400" dirty="0"/>
          </a:p>
          <a:p>
            <a:pPr algn="just"/>
            <a:r>
              <a:rPr lang="en-US" sz="2400" dirty="0" err="1"/>
              <a:t>LoRaWAN</a:t>
            </a:r>
            <a:r>
              <a:rPr lang="en-US" sz="2400" dirty="0"/>
              <a:t> devices use join request and join accept messages for over-the-air (OTA) activation and joining the network. </a:t>
            </a:r>
          </a:p>
          <a:p>
            <a:pPr algn="just"/>
            <a:r>
              <a:rPr lang="en-US" sz="2400" dirty="0"/>
              <a:t>The other message types are unconfirmed data up/down and confirmed data up/down. </a:t>
            </a:r>
          </a:p>
          <a:p>
            <a:pPr algn="just"/>
            <a:r>
              <a:rPr lang="en-US" sz="2400" dirty="0"/>
              <a:t>Uplink messages are sent from endpoints to the network server and are relayed by one or more </a:t>
            </a:r>
            <a:r>
              <a:rPr lang="en-US" sz="2400" dirty="0" err="1"/>
              <a:t>LoRaWAN</a:t>
            </a:r>
            <a:r>
              <a:rPr lang="en-US" sz="2400" dirty="0"/>
              <a:t> gateways.</a:t>
            </a:r>
          </a:p>
          <a:p>
            <a:pPr algn="just"/>
            <a:r>
              <a:rPr lang="en-US" sz="2400" dirty="0"/>
              <a:t>Downlink messages flow from the network server to a single endpoint and are relayed by only a single gateway. </a:t>
            </a:r>
            <a:endParaRPr lang="en-IN" sz="2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IN" sz="2400" b="1" dirty="0"/>
              <a:t>Topology</a:t>
            </a:r>
          </a:p>
          <a:p>
            <a:pPr algn="just"/>
            <a:r>
              <a:rPr lang="en-US" sz="2400" dirty="0"/>
              <a:t>“star of stars” topology. </a:t>
            </a:r>
          </a:p>
          <a:p>
            <a:pPr algn="just"/>
            <a:r>
              <a:rPr lang="en-US" sz="2400" dirty="0"/>
              <a:t>the infrastructure consists of endpoints exchanging packets through gateways acting as bridges, with a central </a:t>
            </a:r>
            <a:r>
              <a:rPr lang="en-US" sz="2400" dirty="0" err="1"/>
              <a:t>LoRaWAN</a:t>
            </a:r>
            <a:r>
              <a:rPr lang="en-US" sz="2400" dirty="0"/>
              <a:t> network server. </a:t>
            </a:r>
          </a:p>
          <a:p>
            <a:pPr algn="just"/>
            <a:r>
              <a:rPr lang="en-US" sz="2400" dirty="0"/>
              <a:t>Gateways connect to the backend network using standard IP connections, and endpoints communicate directly with one or more gateways.</a:t>
            </a:r>
            <a:endParaRPr lang="en-IN" sz="24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IN" sz="2400" b="1" dirty="0"/>
              <a:t>Topology</a:t>
            </a:r>
          </a:p>
          <a:p>
            <a:pPr algn="just"/>
            <a:r>
              <a:rPr lang="en-US" sz="2400" dirty="0" err="1"/>
              <a:t>LoRaWAN</a:t>
            </a:r>
            <a:r>
              <a:rPr lang="en-US" sz="2400" dirty="0"/>
              <a:t> gateways act as bridges that relay between endpoints and the network servers. </a:t>
            </a:r>
          </a:p>
          <a:p>
            <a:pPr algn="just"/>
            <a:r>
              <a:rPr lang="en-US" sz="2400" dirty="0"/>
              <a:t>Multiple gateways can receive and transport the same packets. </a:t>
            </a:r>
          </a:p>
          <a:p>
            <a:pPr algn="just"/>
            <a:r>
              <a:rPr lang="en-US" sz="2400" dirty="0"/>
              <a:t>When duplicate packets are received, de-duplication is a function of the network server.</a:t>
            </a:r>
            <a:endParaRPr lang="en-IN" sz="2400" b="1" dirty="0"/>
          </a:p>
        </p:txBody>
      </p:sp>
      <p:pic>
        <p:nvPicPr>
          <p:cNvPr id="4099" name="Picture 3"/>
          <p:cNvPicPr>
            <a:picLocks noChangeAspect="1" noChangeArrowheads="1"/>
          </p:cNvPicPr>
          <p:nvPr/>
        </p:nvPicPr>
        <p:blipFill>
          <a:blip r:embed="rId2"/>
          <a:srcRect/>
          <a:stretch>
            <a:fillRect/>
          </a:stretch>
        </p:blipFill>
        <p:spPr bwMode="auto">
          <a:xfrm>
            <a:off x="1214414" y="3714752"/>
            <a:ext cx="67818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IN" sz="2400" b="1" dirty="0"/>
              <a:t>Topology</a:t>
            </a:r>
          </a:p>
          <a:p>
            <a:pPr algn="just"/>
            <a:r>
              <a:rPr lang="en-US" sz="2400" dirty="0"/>
              <a:t>Network server manages the data rate and radio frequency (RF) of each endpoint through the adaptive data rate (ADR) algorithm. </a:t>
            </a:r>
          </a:p>
          <a:p>
            <a:pPr algn="just"/>
            <a:r>
              <a:rPr lang="en-US" sz="2400" dirty="0"/>
              <a:t>Forwards application data to the application servers.</a:t>
            </a:r>
            <a:endParaRPr lang="en-IN" sz="24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US" sz="2400" b="1" dirty="0"/>
              <a:t>Security</a:t>
            </a:r>
          </a:p>
          <a:p>
            <a:pPr algn="just"/>
            <a:r>
              <a:rPr lang="en-US" sz="2400" dirty="0" err="1"/>
              <a:t>LoRaWAN</a:t>
            </a:r>
            <a:r>
              <a:rPr lang="en-US" sz="2400" dirty="0"/>
              <a:t> endpoints must implement two layers of security, protecting communications and data privacy across the network.</a:t>
            </a:r>
          </a:p>
          <a:p>
            <a:pPr algn="just"/>
            <a:r>
              <a:rPr lang="en-US" sz="2400" dirty="0"/>
              <a:t>The first layer, called “network security” but applied at the MAC layer, guarantees the authentication of the endpoints by the </a:t>
            </a:r>
            <a:r>
              <a:rPr lang="en-US" sz="2400" dirty="0" err="1"/>
              <a:t>LoRaWAN</a:t>
            </a:r>
            <a:r>
              <a:rPr lang="en-US" sz="2400" dirty="0"/>
              <a:t> network server. </a:t>
            </a:r>
          </a:p>
          <a:p>
            <a:pPr algn="just"/>
            <a:r>
              <a:rPr lang="en-US" sz="2400" dirty="0"/>
              <a:t>It protects </a:t>
            </a:r>
            <a:r>
              <a:rPr lang="en-US" sz="2400" dirty="0" err="1"/>
              <a:t>LoRaWAN</a:t>
            </a:r>
            <a:r>
              <a:rPr lang="en-US" sz="2400" dirty="0"/>
              <a:t> packets by performing encryption based on AES.</a:t>
            </a:r>
          </a:p>
          <a:p>
            <a:pPr algn="just"/>
            <a:r>
              <a:rPr lang="en-US" sz="2400" dirty="0"/>
              <a:t>The second layer is an application session key (</a:t>
            </a:r>
            <a:r>
              <a:rPr lang="en-US" sz="2400" dirty="0" err="1"/>
              <a:t>AppSKey</a:t>
            </a:r>
            <a:r>
              <a:rPr lang="en-US" sz="2400" dirty="0"/>
              <a:t>), which performs encryption and decryption functions between the endpoint and its application server. </a:t>
            </a:r>
            <a:endParaRPr lang="en-IN"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endParaRPr lang="en-US" dirty="0"/>
          </a:p>
        </p:txBody>
      </p:sp>
      <p:pic>
        <p:nvPicPr>
          <p:cNvPr id="2050" name="Picture 2"/>
          <p:cNvPicPr>
            <a:picLocks noChangeAspect="1" noChangeArrowheads="1"/>
          </p:cNvPicPr>
          <p:nvPr/>
        </p:nvPicPr>
        <p:blipFill>
          <a:blip r:embed="rId2"/>
          <a:srcRect/>
          <a:stretch>
            <a:fillRect/>
          </a:stretch>
        </p:blipFill>
        <p:spPr bwMode="auto">
          <a:xfrm>
            <a:off x="323528" y="260648"/>
            <a:ext cx="8534752" cy="626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33410"/>
          </a:xfrm>
        </p:spPr>
        <p:txBody>
          <a:bodyPr>
            <a:noAutofit/>
          </a:bodyPr>
          <a:lstStyle/>
          <a:p>
            <a:r>
              <a:rPr lang="en-US" sz="3600" b="1" dirty="0"/>
              <a:t>IoT Access Technologies: </a:t>
            </a:r>
            <a:r>
              <a:rPr lang="en-US" sz="3600" b="1" dirty="0" err="1"/>
              <a:t>LoRaWAN</a:t>
            </a:r>
            <a:endParaRPr lang="en-US" sz="3600" dirty="0"/>
          </a:p>
        </p:txBody>
      </p:sp>
      <p:sp>
        <p:nvSpPr>
          <p:cNvPr id="3" name="Content Placeholder 2"/>
          <p:cNvSpPr>
            <a:spLocks noGrp="1"/>
          </p:cNvSpPr>
          <p:nvPr>
            <p:ph sz="quarter" idx="1"/>
          </p:nvPr>
        </p:nvSpPr>
        <p:spPr>
          <a:xfrm>
            <a:off x="428596" y="1142984"/>
            <a:ext cx="8472518" cy="4937760"/>
          </a:xfrm>
        </p:spPr>
        <p:txBody>
          <a:bodyPr>
            <a:noAutofit/>
          </a:bodyPr>
          <a:lstStyle/>
          <a:p>
            <a:pPr algn="just"/>
            <a:r>
              <a:rPr lang="en-US" sz="2400" dirty="0"/>
              <a:t>The term </a:t>
            </a:r>
            <a:r>
              <a:rPr lang="en-US" sz="2400" dirty="0" err="1"/>
              <a:t>LoRa</a:t>
            </a:r>
            <a:r>
              <a:rPr lang="en-US" sz="2400" dirty="0"/>
              <a:t> refers to the PHY layer, and </a:t>
            </a:r>
            <a:r>
              <a:rPr lang="en-US" sz="2400" dirty="0" err="1"/>
              <a:t>LoRaWAN</a:t>
            </a:r>
            <a:r>
              <a:rPr lang="en-US" sz="2400" dirty="0"/>
              <a:t> focuses on the architecture, the MAC layer, and a unified, single standard for seamless interoperability. </a:t>
            </a:r>
          </a:p>
          <a:p>
            <a:pPr algn="just"/>
            <a:r>
              <a:rPr lang="en-US" sz="2400" dirty="0" err="1"/>
              <a:t>LoRaWAN</a:t>
            </a:r>
            <a:r>
              <a:rPr lang="en-US" sz="2400" dirty="0"/>
              <a:t> is managed by the </a:t>
            </a:r>
            <a:r>
              <a:rPr lang="en-US" sz="2400" dirty="0" err="1"/>
              <a:t>LoRa</a:t>
            </a:r>
            <a:r>
              <a:rPr lang="en-US" sz="2400" dirty="0"/>
              <a:t> Alliance, an industry organization.</a:t>
            </a:r>
          </a:p>
          <a:p>
            <a:pPr algn="just"/>
            <a:r>
              <a:rPr lang="en-US" sz="2400" dirty="0"/>
              <a:t>The PHY and MAC layers allow </a:t>
            </a:r>
            <a:r>
              <a:rPr lang="en-US" sz="2400" dirty="0" err="1"/>
              <a:t>LoRaWAN</a:t>
            </a:r>
            <a:r>
              <a:rPr lang="en-US" sz="2400" dirty="0"/>
              <a:t> to cover longer distances with a data rate that can change depending on various factors. </a:t>
            </a:r>
          </a:p>
          <a:p>
            <a:pPr algn="just"/>
            <a:r>
              <a:rPr lang="en-US" sz="2400" dirty="0"/>
              <a:t>The </a:t>
            </a:r>
            <a:r>
              <a:rPr lang="en-US" sz="2400" dirty="0" err="1"/>
              <a:t>LoRaWAN</a:t>
            </a:r>
            <a:r>
              <a:rPr lang="en-US" sz="2400" dirty="0"/>
              <a:t> architecture depends on gateways to bridge endpoints to network servers. </a:t>
            </a:r>
          </a:p>
          <a:p>
            <a:pPr algn="just"/>
            <a:r>
              <a:rPr lang="en-US" sz="2400" dirty="0"/>
              <a:t>From a security perspective, </a:t>
            </a:r>
            <a:r>
              <a:rPr lang="en-US" sz="2400" dirty="0" err="1"/>
              <a:t>LoRaWAN</a:t>
            </a:r>
            <a:r>
              <a:rPr lang="en-US" sz="2400" dirty="0"/>
              <a:t> offers AES authentication and encryption at two separate layers.</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Sensors</a:t>
            </a:r>
            <a:endParaRPr lang="en-US" sz="3600" dirty="0"/>
          </a:p>
        </p:txBody>
      </p:sp>
      <p:sp>
        <p:nvSpPr>
          <p:cNvPr id="3" name="Content Placeholder 2"/>
          <p:cNvSpPr>
            <a:spLocks noGrp="1"/>
          </p:cNvSpPr>
          <p:nvPr>
            <p:ph sz="quarter" idx="1"/>
          </p:nvPr>
        </p:nvSpPr>
        <p:spPr>
          <a:xfrm>
            <a:off x="457200" y="1219200"/>
            <a:ext cx="8472518" cy="4937760"/>
          </a:xfrm>
        </p:spPr>
        <p:txBody>
          <a:bodyPr>
            <a:noAutofit/>
          </a:bodyPr>
          <a:lstStyle/>
          <a:p>
            <a:pPr algn="just"/>
            <a:r>
              <a:rPr lang="en-US" sz="2400" dirty="0"/>
              <a:t>Sensors come in all shapes and sizes </a:t>
            </a:r>
          </a:p>
          <a:p>
            <a:pPr algn="just"/>
            <a:r>
              <a:rPr lang="en-IN" sz="2400" dirty="0"/>
              <a:t>Example: Smart Farming</a:t>
            </a:r>
          </a:p>
          <a:p>
            <a:pPr algn="just"/>
            <a:r>
              <a:rPr lang="en-US" sz="2400" dirty="0"/>
              <a:t>uses a variety of technical advances to improve the </a:t>
            </a:r>
          </a:p>
          <a:p>
            <a:pPr lvl="1" algn="just"/>
            <a:r>
              <a:rPr lang="en-US" sz="2000" dirty="0"/>
              <a:t>efficiency, sustainability, and profitability of traditional farming practices.</a:t>
            </a:r>
          </a:p>
          <a:p>
            <a:pPr algn="just"/>
            <a:r>
              <a:rPr lang="en-US" sz="2400" dirty="0"/>
              <a:t>most significant impacts of precision agriculture are those dealing with sensor measurement of a variety of soil characteristics include </a:t>
            </a:r>
          </a:p>
          <a:p>
            <a:pPr lvl="1" algn="just"/>
            <a:r>
              <a:rPr lang="en-US" sz="2000" dirty="0"/>
              <a:t>real-time measurement of soil quality, </a:t>
            </a:r>
          </a:p>
          <a:p>
            <a:pPr lvl="1" algn="just"/>
            <a:r>
              <a:rPr lang="en-US" sz="2000" dirty="0"/>
              <a:t>pH levels, </a:t>
            </a:r>
          </a:p>
          <a:p>
            <a:pPr lvl="1" algn="just"/>
            <a:r>
              <a:rPr lang="en-US" sz="2000" dirty="0"/>
              <a:t>salinity, </a:t>
            </a:r>
          </a:p>
          <a:p>
            <a:pPr lvl="1" algn="just"/>
            <a:r>
              <a:rPr lang="en-US" sz="2000" dirty="0"/>
              <a:t>toxicity levels, </a:t>
            </a:r>
          </a:p>
          <a:p>
            <a:pPr lvl="1" algn="just"/>
            <a:r>
              <a:rPr lang="en-US" sz="2000" dirty="0"/>
              <a:t>moisture levels for irrigation planning, </a:t>
            </a:r>
          </a:p>
          <a:p>
            <a:pPr lvl="1" algn="just"/>
            <a:r>
              <a:rPr lang="en-US" sz="2000" dirty="0"/>
              <a:t>nutrient levels for fertilization planning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Sensors</a:t>
            </a:r>
            <a:endParaRPr lang="en-US" sz="3600" dirty="0"/>
          </a:p>
        </p:txBody>
      </p:sp>
      <p:sp>
        <p:nvSpPr>
          <p:cNvPr id="3" name="Content Placeholder 2"/>
          <p:cNvSpPr>
            <a:spLocks noGrp="1"/>
          </p:cNvSpPr>
          <p:nvPr>
            <p:ph sz="quarter" idx="1"/>
          </p:nvPr>
        </p:nvSpPr>
        <p:spPr>
          <a:xfrm>
            <a:off x="4788024" y="1161400"/>
            <a:ext cx="4114800" cy="4937760"/>
          </a:xfrm>
        </p:spPr>
        <p:txBody>
          <a:bodyPr>
            <a:normAutofit/>
          </a:bodyPr>
          <a:lstStyle/>
          <a:p>
            <a:pPr algn="just"/>
            <a:r>
              <a:rPr lang="en-US" dirty="0"/>
              <a:t>shows biodegradable, passive microsensors to measure soil and crop and conditions. These sensors, developed at North Dakota State University (NDSU), can be planted directly in the soil and left in the ground to biodegrade without any harm to soil quality.</a:t>
            </a:r>
          </a:p>
        </p:txBody>
      </p:sp>
      <p:pic>
        <p:nvPicPr>
          <p:cNvPr id="3074" name="Picture 2"/>
          <p:cNvPicPr>
            <a:picLocks noChangeAspect="1" noChangeArrowheads="1"/>
          </p:cNvPicPr>
          <p:nvPr/>
        </p:nvPicPr>
        <p:blipFill>
          <a:blip r:embed="rId2"/>
          <a:srcRect/>
          <a:stretch>
            <a:fillRect/>
          </a:stretch>
        </p:blipFill>
        <p:spPr bwMode="auto">
          <a:xfrm>
            <a:off x="107504" y="1219200"/>
            <a:ext cx="4536504" cy="435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Sensors</a:t>
            </a:r>
            <a:endParaRPr lang="en-US" sz="3600" dirty="0"/>
          </a:p>
        </p:txBody>
      </p:sp>
      <p:pic>
        <p:nvPicPr>
          <p:cNvPr id="4098" name="Picture 2"/>
          <p:cNvPicPr>
            <a:picLocks noChangeAspect="1" noChangeArrowheads="1"/>
          </p:cNvPicPr>
          <p:nvPr/>
        </p:nvPicPr>
        <p:blipFill>
          <a:blip r:embed="rId2"/>
          <a:srcRect/>
          <a:stretch>
            <a:fillRect/>
          </a:stretch>
        </p:blipFill>
        <p:spPr bwMode="auto">
          <a:xfrm>
            <a:off x="966788" y="1214422"/>
            <a:ext cx="7210425" cy="51959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Actuators</a:t>
            </a:r>
            <a:endParaRPr lang="en-US" sz="3600" dirty="0"/>
          </a:p>
        </p:txBody>
      </p:sp>
      <p:sp>
        <p:nvSpPr>
          <p:cNvPr id="3" name="Content Placeholder 2"/>
          <p:cNvSpPr>
            <a:spLocks noGrp="1"/>
          </p:cNvSpPr>
          <p:nvPr>
            <p:ph sz="quarter" idx="1"/>
          </p:nvPr>
        </p:nvSpPr>
        <p:spPr/>
        <p:txBody>
          <a:bodyPr>
            <a:normAutofit/>
          </a:bodyPr>
          <a:lstStyle/>
          <a:p>
            <a:pPr algn="just"/>
            <a:r>
              <a:rPr lang="en-US" dirty="0"/>
              <a:t>Actuators are natural complements to sensors</a:t>
            </a:r>
          </a:p>
          <a:p>
            <a:pPr algn="just"/>
            <a:r>
              <a:rPr lang="en-US" dirty="0"/>
              <a:t>Actuators, receive control signal (such as electric signal or digital command) that triggers a physical effect, usually some type of motion, force, and so on.</a:t>
            </a:r>
          </a:p>
        </p:txBody>
      </p:sp>
      <p:pic>
        <p:nvPicPr>
          <p:cNvPr id="5122" name="Picture 2"/>
          <p:cNvPicPr>
            <a:picLocks noChangeAspect="1" noChangeArrowheads="1"/>
          </p:cNvPicPr>
          <p:nvPr/>
        </p:nvPicPr>
        <p:blipFill>
          <a:blip r:embed="rId2"/>
          <a:srcRect/>
          <a:stretch>
            <a:fillRect/>
          </a:stretch>
        </p:blipFill>
        <p:spPr bwMode="auto">
          <a:xfrm>
            <a:off x="1071538" y="3357562"/>
            <a:ext cx="7096125" cy="3233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6779</TotalTime>
  <Words>3312</Words>
  <Application>Microsoft Office PowerPoint</Application>
  <PresentationFormat>On-screen Show (4:3)</PresentationFormat>
  <Paragraphs>286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Origin</vt:lpstr>
      <vt:lpstr>Chapter Explores:</vt:lpstr>
      <vt:lpstr>Sensors</vt:lpstr>
      <vt:lpstr>Different categories of sensors: </vt:lpstr>
      <vt:lpstr>Slide 4</vt:lpstr>
      <vt:lpstr>Slide 5</vt:lpstr>
      <vt:lpstr>Sensors</vt:lpstr>
      <vt:lpstr>Sensors</vt:lpstr>
      <vt:lpstr>Sensors</vt:lpstr>
      <vt:lpstr>Actuators</vt:lpstr>
      <vt:lpstr>Actuators</vt:lpstr>
      <vt:lpstr>Actuators</vt:lpstr>
      <vt:lpstr>Actuators</vt:lpstr>
      <vt:lpstr>Actuators</vt:lpstr>
      <vt:lpstr>Connecting Smart Objects</vt:lpstr>
      <vt:lpstr>Connecting Smart Objects</vt:lpstr>
      <vt:lpstr>Communications Criteria</vt:lpstr>
      <vt:lpstr>Slide 17</vt:lpstr>
      <vt:lpstr>Slide 18</vt:lpstr>
      <vt:lpstr>Slide 19</vt:lpstr>
      <vt:lpstr>Communications Criteria: Range</vt:lpstr>
      <vt:lpstr>Communications Criteria: Frequency Bands</vt:lpstr>
      <vt:lpstr>Slide 22</vt:lpstr>
      <vt:lpstr>Slide 23</vt:lpstr>
      <vt:lpstr>Slide 24</vt:lpstr>
      <vt:lpstr>Slide 25</vt:lpstr>
      <vt:lpstr>Communications Criteria: Power Consumption</vt:lpstr>
      <vt:lpstr>Communications Criteria: Topology</vt:lpstr>
      <vt:lpstr>Slide 28</vt:lpstr>
      <vt:lpstr>Slide 29</vt:lpstr>
      <vt:lpstr>Slide 30</vt:lpstr>
      <vt:lpstr>Communications Criteria: Constrained Devices</vt:lpstr>
      <vt:lpstr>Slide 32</vt:lpstr>
      <vt:lpstr>Communications Criteria: Constrained-Node Networks</vt:lpstr>
      <vt:lpstr>Slide 34</vt:lpstr>
      <vt:lpstr>Slide 35</vt:lpstr>
      <vt:lpstr>Slide 36</vt:lpstr>
      <vt:lpstr>IoT Access Technologies</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lpstr>IoT Access Technologies: LoRaWAN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Chapter 1: What is IoT?</dc:title>
  <dc:creator>Windows User</dc:creator>
  <cp:lastModifiedBy>Nikki</cp:lastModifiedBy>
  <cp:revision>240</cp:revision>
  <dcterms:created xsi:type="dcterms:W3CDTF">2019-01-28T04:04:29Z</dcterms:created>
  <dcterms:modified xsi:type="dcterms:W3CDTF">2023-07-12T15:11:17Z</dcterms:modified>
</cp:coreProperties>
</file>