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6"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900DF3-99C5-4B0A-AAAB-6123BF843DC0}" type="datetimeFigureOut">
              <a:rPr lang="en-US" smtClean="0"/>
              <a:pPr/>
              <a:t>7/12/2023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5910C-4A0B-4128-86F4-254483A01A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05387A3-83F6-47C7-B326-288209AB47FC}" type="datetimeFigureOut">
              <a:rPr lang="en-US" smtClean="0"/>
              <a:pPr/>
              <a:t>7/12/2023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E117064-D66F-4CFD-A37F-1B96E019A58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5387A3-83F6-47C7-B326-288209AB47FC}"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17064-D66F-4CFD-A37F-1B96E019A5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5387A3-83F6-47C7-B326-288209AB47FC}"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17064-D66F-4CFD-A37F-1B96E019A58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05387A3-83F6-47C7-B326-288209AB47FC}"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17064-D66F-4CFD-A37F-1B96E019A58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05387A3-83F6-47C7-B326-288209AB47FC}" type="datetimeFigureOut">
              <a:rPr lang="en-US" smtClean="0"/>
              <a:pPr/>
              <a:t>7/12/2023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E117064-D66F-4CFD-A37F-1B96E019A58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05387A3-83F6-47C7-B326-288209AB47FC}"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17064-D66F-4CFD-A37F-1B96E019A58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05387A3-83F6-47C7-B326-288209AB47FC}"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117064-D66F-4CFD-A37F-1B96E019A58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05387A3-83F6-47C7-B326-288209AB47FC}"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17064-D66F-4CFD-A37F-1B96E019A58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387A3-83F6-47C7-B326-288209AB47FC}"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117064-D66F-4CFD-A37F-1B96E019A58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05387A3-83F6-47C7-B326-288209AB47FC}"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17064-D66F-4CFD-A37F-1B96E019A58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05387A3-83F6-47C7-B326-288209AB47FC}"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17064-D66F-4CFD-A37F-1B96E019A58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05387A3-83F6-47C7-B326-288209AB47FC}" type="datetimeFigureOut">
              <a:rPr lang="en-US" smtClean="0"/>
              <a:pPr/>
              <a:t>7/12/2023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E117064-D66F-4CFD-A37F-1B96E019A58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373216"/>
            <a:ext cx="7856814" cy="486544"/>
          </a:xfrm>
        </p:spPr>
        <p:txBody>
          <a:bodyPr>
            <a:normAutofit fontScale="90000"/>
          </a:bodyPr>
          <a:lstStyle/>
          <a:p>
            <a:pPr algn="ctr"/>
            <a:r>
              <a:rPr lang="en-IN" b="1" dirty="0"/>
              <a:t/>
            </a:r>
            <a:br>
              <a:rPr lang="en-IN" b="1" dirty="0"/>
            </a:br>
            <a:r>
              <a:rPr lang="en-IN" b="1" dirty="0"/>
              <a:t>Module 3</a:t>
            </a:r>
            <a:br>
              <a:rPr lang="en-IN" b="1" dirty="0"/>
            </a:br>
            <a:r>
              <a:rPr lang="en-IN" b="1" dirty="0"/>
              <a:t>Chapter 5: IP as the IoT Network Layer</a:t>
            </a:r>
            <a:endParaRPr lang="en-US" b="1" dirty="0"/>
          </a:p>
        </p:txBody>
      </p:sp>
      <p:pic>
        <p:nvPicPr>
          <p:cNvPr id="5" name="Picture 4">
            <a:extLst>
              <a:ext uri="{FF2B5EF4-FFF2-40B4-BE49-F238E27FC236}">
                <a16:creationId xmlns:a16="http://schemas.microsoft.com/office/drawing/2014/main" xmlns="" id="{B44CC47B-25A8-405F-ABF6-89183523E76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537321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52736"/>
            <a:ext cx="8229600" cy="5400600"/>
          </a:xfrm>
        </p:spPr>
        <p:txBody>
          <a:bodyPr>
            <a:noAutofit/>
          </a:bodyPr>
          <a:lstStyle/>
          <a:p>
            <a:pPr marL="0" indent="0" algn="just">
              <a:buNone/>
            </a:pPr>
            <a:r>
              <a:rPr lang="en-US" sz="2400" dirty="0"/>
              <a:t>IoT constrained nodes can be classified as follows:</a:t>
            </a:r>
          </a:p>
          <a:p>
            <a:pPr algn="just"/>
            <a:r>
              <a:rPr lang="en-US" sz="2400" b="1" dirty="0"/>
              <a:t>Devices that are very constrained in resources, may communicate infrequently to transmit a few bytes, and may have limited security and management capabilities:</a:t>
            </a:r>
            <a:r>
              <a:rPr lang="en-US" sz="2400" dirty="0"/>
              <a:t> </a:t>
            </a:r>
          </a:p>
          <a:p>
            <a:pPr marL="274320" lvl="1" indent="0" algn="just">
              <a:buNone/>
            </a:pPr>
            <a:r>
              <a:rPr lang="en-US" sz="2400" dirty="0">
                <a:solidFill>
                  <a:schemeClr val="tx1"/>
                </a:solidFill>
              </a:rPr>
              <a:t>This drives the need for the IP adaptation model, where nodes communicate through gateways and proxies.</a:t>
            </a:r>
          </a:p>
          <a:p>
            <a:pPr algn="just"/>
            <a:r>
              <a:rPr lang="en-US" sz="2400" b="1" dirty="0"/>
              <a:t>Devices with enough power and capacities to implement a stripped-down IP stack or non-IP stack:</a:t>
            </a:r>
            <a:r>
              <a:rPr lang="en-US" sz="2400" dirty="0"/>
              <a:t> </a:t>
            </a:r>
          </a:p>
          <a:p>
            <a:pPr marL="274320" lvl="1" indent="0" algn="just">
              <a:buNone/>
            </a:pPr>
            <a:r>
              <a:rPr lang="en-US" sz="2400" dirty="0">
                <a:solidFill>
                  <a:schemeClr val="tx1"/>
                </a:solidFill>
              </a:rPr>
              <a:t>You may implement either an optimized IP stack and directly communicate with application servers (adoption model) or go for an IP or non-IP stack and communicate through gateways and proxies (adaptation model).</a:t>
            </a:r>
          </a:p>
          <a:p>
            <a:pPr algn="just"/>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algn="just"/>
            <a:r>
              <a:rPr lang="en-US" sz="2500" b="1" dirty="0"/>
              <a:t>Devices that are similar to generic PCs in terms of computing and power resources but have constrained networking capacities, such as bandwidth:</a:t>
            </a:r>
            <a:r>
              <a:rPr lang="en-US" sz="2500" dirty="0"/>
              <a:t> </a:t>
            </a:r>
          </a:p>
          <a:p>
            <a:pPr marL="274320" lvl="1" indent="0" algn="just">
              <a:buNone/>
            </a:pPr>
            <a:r>
              <a:rPr lang="en-US" sz="2500" dirty="0">
                <a:solidFill>
                  <a:schemeClr val="tx1"/>
                </a:solidFill>
              </a:rPr>
              <a:t>These nodes implement a full IP stack (adoption model), but network design and application behaviors must cope with the bandwidth constraints.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rPr>
              <a:t> </a:t>
            </a:r>
            <a:r>
              <a:rPr lang="en-US" sz="2500" b="1" dirty="0">
                <a:solidFill>
                  <a:schemeClr val="tx1"/>
                </a:solidFill>
              </a:rPr>
              <a:t>2) Constrained Networks</a:t>
            </a:r>
            <a:endParaRPr lang="en-US" sz="2500" dirty="0">
              <a:solidFill>
                <a:schemeClr val="tx1"/>
              </a:solidFill>
            </a:endParaRPr>
          </a:p>
        </p:txBody>
      </p:sp>
      <p:sp>
        <p:nvSpPr>
          <p:cNvPr id="3" name="Content Placeholder 2"/>
          <p:cNvSpPr>
            <a:spLocks noGrp="1"/>
          </p:cNvSpPr>
          <p:nvPr>
            <p:ph sz="quarter" idx="1"/>
          </p:nvPr>
        </p:nvSpPr>
        <p:spPr>
          <a:xfrm>
            <a:off x="457200" y="1142984"/>
            <a:ext cx="8229600" cy="5562616"/>
          </a:xfrm>
        </p:spPr>
        <p:txBody>
          <a:bodyPr>
            <a:noAutofit/>
          </a:bodyPr>
          <a:lstStyle/>
          <a:p>
            <a:pPr algn="just"/>
            <a:endParaRPr lang="en-US" sz="2400" dirty="0"/>
          </a:p>
          <a:p>
            <a:pPr algn="just"/>
            <a:r>
              <a:rPr lang="en-US" sz="2400" dirty="0"/>
              <a:t>Constrained networks are referred to as low-power and lossy networks (LLNs).</a:t>
            </a:r>
          </a:p>
          <a:p>
            <a:pPr algn="just"/>
            <a:r>
              <a:rPr lang="en-US" sz="2400" i="1" dirty="0" err="1"/>
              <a:t>Lossy</a:t>
            </a:r>
            <a:r>
              <a:rPr lang="en-US" sz="2400" dirty="0"/>
              <a:t> in this context refers to network unreliability that is caused by disruptions in the data flow or packet loss.</a:t>
            </a:r>
          </a:p>
          <a:p>
            <a:pPr algn="just"/>
            <a:r>
              <a:rPr lang="en-US" sz="2400" dirty="0"/>
              <a:t>Constrained networks are limited by low power, low-bandwidth links (wireless and wired). </a:t>
            </a:r>
          </a:p>
          <a:p>
            <a:pPr algn="just"/>
            <a:r>
              <a:rPr lang="en-US" sz="2400" dirty="0"/>
              <a:t>They operate between a few kbps and a few hundred kbps and may utilize a star, mesh, or combined network topologies, ensuring proper operations.</a:t>
            </a:r>
          </a:p>
          <a:p>
            <a:pPr algn="just"/>
            <a:r>
              <a:rPr lang="en-US" sz="2400" dirty="0"/>
              <a:t>In a constrained network, with limited bandwidth, it is not unusual for the packet delivery rate (PDR) to oscillate between low and high percentages.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68760"/>
            <a:ext cx="8229600" cy="4811984"/>
          </a:xfrm>
        </p:spPr>
        <p:txBody>
          <a:bodyPr>
            <a:noAutofit/>
          </a:bodyPr>
          <a:lstStyle/>
          <a:p>
            <a:pPr algn="just"/>
            <a:r>
              <a:rPr lang="en-US" sz="2400" dirty="0"/>
              <a:t>Large bursts of unpredictable errors and even loss of connectivity at times may occur. </a:t>
            </a:r>
          </a:p>
          <a:p>
            <a:pPr algn="just"/>
            <a:endParaRPr lang="en-US" sz="2400" dirty="0"/>
          </a:p>
          <a:p>
            <a:pPr algn="just"/>
            <a:r>
              <a:rPr lang="en-US" sz="2400" dirty="0"/>
              <a:t>Constrained nodes and networks pose major challenges for IoT connectivity in the last mile. </a:t>
            </a:r>
          </a:p>
          <a:p>
            <a:pPr algn="just"/>
            <a:endParaRPr lang="en-US" sz="2400" dirty="0"/>
          </a:p>
          <a:p>
            <a:pPr algn="just"/>
            <a:r>
              <a:rPr lang="en-US" sz="2400" dirty="0"/>
              <a:t>This in turn has led various standards organizations to work on optimizing protocols for IoT.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a:solidFill>
                  <a:schemeClr val="tx1"/>
                </a:solidFill>
              </a:rPr>
              <a:t>3) IP Versions</a:t>
            </a:r>
            <a:endParaRPr lang="en-US" sz="2600" dirty="0">
              <a:solidFill>
                <a:schemeClr val="tx1"/>
              </a:solidFill>
            </a:endParaRPr>
          </a:p>
        </p:txBody>
      </p:sp>
      <p:sp>
        <p:nvSpPr>
          <p:cNvPr id="3" name="Content Placeholder 2"/>
          <p:cNvSpPr>
            <a:spLocks noGrp="1"/>
          </p:cNvSpPr>
          <p:nvPr>
            <p:ph sz="quarter" idx="1"/>
          </p:nvPr>
        </p:nvSpPr>
        <p:spPr>
          <a:xfrm>
            <a:off x="457200" y="1142984"/>
            <a:ext cx="8229600" cy="4937760"/>
          </a:xfrm>
        </p:spPr>
        <p:txBody>
          <a:bodyPr>
            <a:noAutofit/>
          </a:bodyPr>
          <a:lstStyle/>
          <a:p>
            <a:pPr algn="just"/>
            <a:r>
              <a:rPr lang="en-US" sz="2400" dirty="0"/>
              <a:t>IETF has been working on transitioning the Internet from IP version 4 to IP version 6. </a:t>
            </a:r>
          </a:p>
          <a:p>
            <a:pPr algn="just"/>
            <a:r>
              <a:rPr lang="en-US" sz="2400" dirty="0"/>
              <a:t>This is due to the lack of address space in IPv4 as the Internet has grown. </a:t>
            </a:r>
          </a:p>
          <a:p>
            <a:pPr algn="just"/>
            <a:r>
              <a:rPr lang="en-US" sz="2400" dirty="0"/>
              <a:t>IPv6 has a much larger range of addresses that should not be exhausted for the foreseeable future. </a:t>
            </a:r>
          </a:p>
          <a:p>
            <a:pPr algn="just"/>
            <a:r>
              <a:rPr lang="en-US" sz="2400" dirty="0"/>
              <a:t>There are variety of factors that influence the use of IPv4, IPv6, or on IoT solution.</a:t>
            </a:r>
          </a:p>
          <a:p>
            <a:pPr marL="0" indent="0" algn="just">
              <a:buNone/>
            </a:pPr>
            <a:r>
              <a:rPr lang="en-US" sz="2400" dirty="0"/>
              <a:t>The following are some of the main factors applicable to IPv4 and IPv6 support in an IoT solution:</a:t>
            </a:r>
          </a:p>
          <a:p>
            <a:pPr algn="just"/>
            <a:r>
              <a:rPr lang="en-US" sz="2400" b="1" i="1" dirty="0"/>
              <a:t>Application Protocol:</a:t>
            </a:r>
            <a:r>
              <a:rPr lang="en-US" sz="2400" i="1" dirty="0"/>
              <a:t> </a:t>
            </a:r>
            <a:r>
              <a:rPr lang="en-US" sz="2400" dirty="0"/>
              <a:t>IoT devices implementing Ethernet or Wi-Fi interfaces can communicate over both IPv4 and IPv6, but the application protocol may dictate the choice of the IP version.</a:t>
            </a:r>
            <a:endParaRPr lang="en-US" sz="2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4704"/>
            <a:ext cx="8229600" cy="5940896"/>
          </a:xfrm>
        </p:spPr>
        <p:txBody>
          <a:bodyPr>
            <a:noAutofit/>
          </a:bodyPr>
          <a:lstStyle/>
          <a:p>
            <a:pPr marL="0" indent="0" algn="just">
              <a:buNone/>
            </a:pPr>
            <a:r>
              <a:rPr lang="en-US" sz="2400" b="1" i="1" dirty="0"/>
              <a:t>Cellular Provider and Technology:</a:t>
            </a:r>
            <a:r>
              <a:rPr lang="en-US" sz="2400" i="1" dirty="0"/>
              <a:t> </a:t>
            </a:r>
          </a:p>
          <a:p>
            <a:pPr algn="just"/>
            <a:r>
              <a:rPr lang="en-US" sz="2400" dirty="0"/>
              <a:t>IoT devices with cellular modems are dependent on the generation of the cellular technology and data services offered by the provider. </a:t>
            </a:r>
          </a:p>
          <a:p>
            <a:pPr algn="just"/>
            <a:endParaRPr lang="en-US" sz="2400" dirty="0"/>
          </a:p>
          <a:p>
            <a:pPr marL="0" indent="0" algn="just">
              <a:buNone/>
            </a:pPr>
            <a:r>
              <a:rPr lang="en-US" sz="2400" b="1" i="1" dirty="0"/>
              <a:t>Serial Communications:</a:t>
            </a:r>
          </a:p>
          <a:p>
            <a:pPr algn="just"/>
            <a:r>
              <a:rPr lang="en-US" sz="2400" dirty="0"/>
              <a:t>Many legacy devices in certain industries, such as manufacturing and utilities, communicate through serial lines. Encapsulation of serial protocols over IP leverages mechanisms such as raw socket TCP or UDP are implemented.</a:t>
            </a:r>
          </a:p>
          <a:p>
            <a:pPr algn="just"/>
            <a:endParaRPr lang="en-US" sz="2400" dirty="0"/>
          </a:p>
          <a:p>
            <a:pPr marL="0" indent="0" algn="just">
              <a:buNone/>
            </a:pPr>
            <a:r>
              <a:rPr lang="en-US" sz="2400" b="1" i="1" dirty="0"/>
              <a:t>IPv6 Adaptation Layer:</a:t>
            </a:r>
          </a:p>
          <a:p>
            <a:pPr algn="just"/>
            <a:r>
              <a:rPr lang="en-US" sz="2400" dirty="0"/>
              <a:t>IPv6-only adaptation layers for some physical and data link layers for recently standardized IoT protocols support only IPv6. LLNS, RPL are IPv6 only .</a:t>
            </a:r>
            <a:endParaRPr lang="en-US" sz="2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4312"/>
          </a:xfrm>
        </p:spPr>
        <p:txBody>
          <a:bodyPr>
            <a:normAutofit/>
          </a:bodyPr>
          <a:lstStyle/>
          <a:p>
            <a:r>
              <a:rPr lang="en-US" b="1" dirty="0"/>
              <a:t>Optimizing IP for IoT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1600" y="1785926"/>
            <a:ext cx="7200800" cy="452339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457200" y="1142984"/>
            <a:ext cx="8229600" cy="4937760"/>
          </a:xfrm>
        </p:spPr>
        <p:txBody>
          <a:bodyPr>
            <a:noAutofit/>
          </a:bodyPr>
          <a:lstStyle/>
          <a:p>
            <a:pPr algn="just"/>
            <a:r>
              <a:rPr lang="en-US" sz="2400" dirty="0"/>
              <a:t>The model for packaging IP into lower-layer protocols is often referred to as an </a:t>
            </a:r>
            <a:r>
              <a:rPr lang="en-US" sz="2400" i="1" dirty="0"/>
              <a:t>adaptation layer</a:t>
            </a:r>
            <a:r>
              <a:rPr lang="en-US" sz="2400" dirty="0"/>
              <a:t>.</a:t>
            </a:r>
          </a:p>
          <a:p>
            <a:pPr algn="just"/>
            <a:r>
              <a:rPr lang="en-US" sz="2400" dirty="0"/>
              <a:t>IP adaptation layers are defined by an IETF working group and released as a Request for Comments (RFC). </a:t>
            </a:r>
          </a:p>
          <a:p>
            <a:pPr algn="just"/>
            <a:r>
              <a:rPr lang="en-US" sz="2400" dirty="0"/>
              <a:t>An RFC is a publication from the IETF that officially documents Internet standards, specifications, protocols, procedures, and events.</a:t>
            </a:r>
          </a:p>
          <a:p>
            <a:pPr algn="just"/>
            <a:r>
              <a:rPr lang="en-US" sz="2400" dirty="0"/>
              <a:t>The main examples of adaptation layers optimized for constrained nodes or “things” are the ones under the 6LoWPAN working group and its successor, the 6Lo working group. </a:t>
            </a:r>
          </a:p>
          <a:p>
            <a:pPr algn="just"/>
            <a:r>
              <a:rPr lang="en-US" sz="2400" dirty="0"/>
              <a:t>The initial focus of the 6LoWPAN working group was to optimize the transmission of IPv6 packets over constrained networks such as IEEE 802.15.4. </a:t>
            </a:r>
            <a:endParaRPr lang="en-US" sz="2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pic>
        <p:nvPicPr>
          <p:cNvPr id="1026" name="Picture 2"/>
          <p:cNvPicPr>
            <a:picLocks noChangeAspect="1" noChangeArrowheads="1"/>
          </p:cNvPicPr>
          <p:nvPr/>
        </p:nvPicPr>
        <p:blipFill>
          <a:blip r:embed="rId2"/>
          <a:srcRect/>
          <a:stretch>
            <a:fillRect/>
          </a:stretch>
        </p:blipFill>
        <p:spPr bwMode="auto">
          <a:xfrm>
            <a:off x="323528" y="1484784"/>
            <a:ext cx="7920880" cy="4824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457200" y="1142984"/>
            <a:ext cx="8229600" cy="4937760"/>
          </a:xfrm>
        </p:spPr>
        <p:txBody>
          <a:bodyPr>
            <a:noAutofit/>
          </a:bodyPr>
          <a:lstStyle/>
          <a:p>
            <a:pPr algn="just"/>
            <a:r>
              <a:rPr lang="en-US" sz="2400" dirty="0"/>
              <a:t>RFC 4994 defined frame headers for the capabilities of header compression, fragmentation, and mesh addressing. </a:t>
            </a:r>
          </a:p>
          <a:p>
            <a:pPr algn="just"/>
            <a:r>
              <a:rPr lang="en-US" sz="2400" dirty="0"/>
              <a:t>These headers can be stacked in the adaptation layer to keep these concepts separate while enforcing a structured method for expressing each capability. </a:t>
            </a:r>
          </a:p>
          <a:p>
            <a:pPr algn="just"/>
            <a:r>
              <a:rPr lang="en-US" sz="2400" dirty="0"/>
              <a:t>Depending on the implementation, all, none, or any combination of these capabilities and their corresponding headers can be enabled. </a:t>
            </a:r>
            <a:endParaRPr lang="en-US" sz="21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1560" y="4429132"/>
            <a:ext cx="7920880" cy="18285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12304"/>
          </a:xfrm>
        </p:spPr>
        <p:txBody>
          <a:bodyPr/>
          <a:lstStyle/>
          <a:p>
            <a:r>
              <a:rPr lang="en-US" b="1" dirty="0"/>
              <a:t>IP as the IoT Network Layer</a:t>
            </a:r>
            <a:endParaRPr lang="en-US" dirty="0"/>
          </a:p>
        </p:txBody>
      </p:sp>
      <p:sp>
        <p:nvSpPr>
          <p:cNvPr id="3" name="Content Placeholder 2"/>
          <p:cNvSpPr>
            <a:spLocks noGrp="1"/>
          </p:cNvSpPr>
          <p:nvPr>
            <p:ph sz="quarter" idx="1"/>
          </p:nvPr>
        </p:nvSpPr>
        <p:spPr>
          <a:xfrm>
            <a:off x="457200" y="980728"/>
            <a:ext cx="8229600" cy="5877272"/>
          </a:xfrm>
        </p:spPr>
        <p:txBody>
          <a:bodyPr>
            <a:noAutofit/>
          </a:bodyPr>
          <a:lstStyle/>
          <a:p>
            <a:pPr marL="0" indent="0" algn="just">
              <a:buNone/>
            </a:pPr>
            <a:r>
              <a:rPr lang="en-IN" sz="2300" b="1" dirty="0"/>
              <a:t>Objectives</a:t>
            </a:r>
            <a:endParaRPr lang="en-US" sz="2300" b="1" dirty="0"/>
          </a:p>
          <a:p>
            <a:pPr algn="just"/>
            <a:r>
              <a:rPr lang="en-US" sz="2300" b="1" dirty="0"/>
              <a:t>The Business Case for IP:</a:t>
            </a:r>
          </a:p>
          <a:p>
            <a:pPr lvl="1" algn="just"/>
            <a:r>
              <a:rPr lang="en-US" dirty="0">
                <a:solidFill>
                  <a:schemeClr val="tx1"/>
                </a:solidFill>
              </a:rPr>
              <a:t>Discusses the advantages of IP from an IoT perspective and introduces the concepts of adoption and adaptation.</a:t>
            </a:r>
          </a:p>
          <a:p>
            <a:pPr algn="just"/>
            <a:r>
              <a:rPr lang="en-US" sz="2300" b="1" dirty="0"/>
              <a:t>The Need for Optimization:</a:t>
            </a:r>
            <a:r>
              <a:rPr lang="en-US" sz="2300" dirty="0"/>
              <a:t> </a:t>
            </a:r>
          </a:p>
          <a:p>
            <a:pPr lvl="1" algn="just"/>
            <a:r>
              <a:rPr lang="en-US" dirty="0">
                <a:solidFill>
                  <a:schemeClr val="tx1"/>
                </a:solidFill>
              </a:rPr>
              <a:t>The challenges of constrained nodes and devices when deploying IP.  And discusses the migration from IPv4 to IPv6 and how it affects IoT networks.</a:t>
            </a:r>
          </a:p>
          <a:p>
            <a:pPr algn="just"/>
            <a:r>
              <a:rPr lang="en-US" sz="2300" b="1" dirty="0"/>
              <a:t>Optimizing IP for IoT:</a:t>
            </a:r>
            <a:r>
              <a:rPr lang="en-US" sz="2300" dirty="0"/>
              <a:t> </a:t>
            </a:r>
          </a:p>
          <a:p>
            <a:pPr lvl="1" algn="just"/>
            <a:r>
              <a:rPr lang="en-US" dirty="0">
                <a:solidFill>
                  <a:schemeClr val="tx1"/>
                </a:solidFill>
              </a:rPr>
              <a:t>Explores the common protocols and technologies in IoT networks utilizing IP, including 6LoWPAN, 6TiSCH, and RPL.</a:t>
            </a:r>
          </a:p>
          <a:p>
            <a:pPr algn="just"/>
            <a:r>
              <a:rPr lang="en-US" sz="2300" b="1" dirty="0"/>
              <a:t>Profiles and Compliances:</a:t>
            </a:r>
            <a:r>
              <a:rPr lang="en-US" sz="2300" dirty="0"/>
              <a:t> </a:t>
            </a:r>
          </a:p>
          <a:p>
            <a:pPr lvl="1" algn="just"/>
            <a:r>
              <a:rPr lang="en-US" dirty="0">
                <a:solidFill>
                  <a:schemeClr val="tx1"/>
                </a:solidFill>
              </a:rPr>
              <a:t>Provides a summary of some of the most significant organizations and standards bodies involved with IP connectivity and IoT.</a:t>
            </a:r>
          </a:p>
          <a:p>
            <a:pPr algn="just"/>
            <a:endParaRPr lang="en-US" sz="23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457200" y="1142984"/>
            <a:ext cx="8229600" cy="4937760"/>
          </a:xfrm>
        </p:spPr>
        <p:txBody>
          <a:bodyPr>
            <a:noAutofit/>
          </a:bodyPr>
          <a:lstStyle/>
          <a:p>
            <a:pPr algn="just"/>
            <a:r>
              <a:rPr lang="en-US" sz="2400" b="1" dirty="0"/>
              <a:t>Header Compression</a:t>
            </a:r>
          </a:p>
          <a:p>
            <a:pPr algn="just"/>
            <a:r>
              <a:rPr lang="en-US" sz="2400" dirty="0"/>
              <a:t>6LoWPAN frame without any header compression enabled: The full 40-byte IPv6 header and 8-byte UDP header are visible. The 6LoWPAN header is only a single byte in this case.</a:t>
            </a:r>
            <a:endParaRPr lang="en-US" sz="2400" b="1" dirty="0"/>
          </a:p>
          <a:p>
            <a:pPr algn="just"/>
            <a:endParaRPr lang="en-US" sz="21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28728" y="3214686"/>
            <a:ext cx="6245475" cy="351099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457200" y="1142984"/>
            <a:ext cx="8229600" cy="4937760"/>
          </a:xfrm>
        </p:spPr>
        <p:txBody>
          <a:bodyPr>
            <a:noAutofit/>
          </a:bodyPr>
          <a:lstStyle/>
          <a:p>
            <a:pPr algn="just"/>
            <a:r>
              <a:rPr lang="en-US" sz="2400" b="1" dirty="0"/>
              <a:t>Header Compression</a:t>
            </a:r>
          </a:p>
          <a:p>
            <a:pPr algn="just"/>
            <a:r>
              <a:rPr lang="en-US" sz="2400" dirty="0"/>
              <a:t>The 6LoWPAN header increases to 2 bytes to accommodate the compressed IPv6 header, and UDP has been reduced in from to 4 bytes from 8. </a:t>
            </a:r>
          </a:p>
          <a:p>
            <a:pPr algn="just"/>
            <a:r>
              <a:rPr lang="en-US" sz="2400" dirty="0"/>
              <a:t>The header compression has allowed the payload to more than double, from 53 bytes to 108 bytes, which is much more efficient than with out compression</a:t>
            </a:r>
            <a:endParaRPr lang="en-US" sz="2400" b="1"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71604" y="3929066"/>
            <a:ext cx="6245475" cy="264320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457200" y="1142984"/>
            <a:ext cx="8229600" cy="4937760"/>
          </a:xfrm>
        </p:spPr>
        <p:txBody>
          <a:bodyPr>
            <a:noAutofit/>
          </a:bodyPr>
          <a:lstStyle/>
          <a:p>
            <a:pPr algn="just"/>
            <a:r>
              <a:rPr lang="en-US" sz="2400" b="1" dirty="0"/>
              <a:t>Fragmentation</a:t>
            </a:r>
          </a:p>
          <a:p>
            <a:pPr algn="just"/>
            <a:r>
              <a:rPr lang="en-US" sz="2400" dirty="0"/>
              <a:t>Maximum transmission unit (</a:t>
            </a:r>
            <a:r>
              <a:rPr lang="en-US" sz="2400" i="1" dirty="0"/>
              <a:t>MTU)</a:t>
            </a:r>
            <a:r>
              <a:rPr lang="en-US" sz="2400" dirty="0"/>
              <a:t> defines the size of the largest protocol data unit that can be passed.</a:t>
            </a:r>
          </a:p>
          <a:p>
            <a:pPr algn="just"/>
            <a:r>
              <a:rPr lang="en-US" sz="2400" dirty="0"/>
              <a:t>The MTU for an IPv6 network must be at least 1280 bytes.</a:t>
            </a:r>
          </a:p>
          <a:p>
            <a:pPr algn="just"/>
            <a:r>
              <a:rPr lang="en-US" sz="2400" dirty="0"/>
              <a:t>IN IPv6 much larger MTU, is carried inside the 802.15.4 frame with a much smaller one. </a:t>
            </a:r>
          </a:p>
          <a:p>
            <a:pPr algn="just"/>
            <a:r>
              <a:rPr lang="en-US" sz="2400" dirty="0"/>
              <a:t>To remedy this situation, large IPv6 packets must be fragmented across multiple 802.15.4 frames at Layer 2.</a:t>
            </a:r>
          </a:p>
          <a:p>
            <a:pPr algn="just"/>
            <a:r>
              <a:rPr lang="en-US" sz="2400" dirty="0"/>
              <a:t>The fragment header utilized by 6LoWPAN is composed of three primary fields: </a:t>
            </a:r>
          </a:p>
          <a:p>
            <a:pPr algn="just"/>
            <a:r>
              <a:rPr lang="en-US" sz="2400" dirty="0"/>
              <a:t>Datagram Size, Datagram Tag, and Datagram Offset.</a:t>
            </a: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457200" y="1142984"/>
            <a:ext cx="8229600" cy="4937760"/>
          </a:xfrm>
        </p:spPr>
        <p:txBody>
          <a:bodyPr>
            <a:noAutofit/>
          </a:bodyPr>
          <a:lstStyle/>
          <a:p>
            <a:pPr algn="just"/>
            <a:r>
              <a:rPr lang="en-US" sz="2400" b="1" dirty="0"/>
              <a:t>Fragmentation</a:t>
            </a:r>
          </a:p>
          <a:p>
            <a:pPr algn="just"/>
            <a:r>
              <a:rPr lang="en-US" sz="2400" dirty="0"/>
              <a:t>Datagram Size,</a:t>
            </a:r>
          </a:p>
          <a:p>
            <a:pPr lvl="1" algn="just"/>
            <a:r>
              <a:rPr lang="en-US" sz="2100" dirty="0"/>
              <a:t>specifies the total size of the </a:t>
            </a:r>
            <a:r>
              <a:rPr lang="en-US" sz="2100" dirty="0" err="1"/>
              <a:t>unfragmented</a:t>
            </a:r>
            <a:r>
              <a:rPr lang="en-US" sz="2100" dirty="0"/>
              <a:t> payload.</a:t>
            </a:r>
          </a:p>
          <a:p>
            <a:pPr algn="just"/>
            <a:r>
              <a:rPr lang="en-US" sz="2400" dirty="0"/>
              <a:t> Datagram Tag, </a:t>
            </a:r>
          </a:p>
          <a:p>
            <a:pPr lvl="1" algn="just"/>
            <a:r>
              <a:rPr lang="en-US" sz="2100" dirty="0"/>
              <a:t>identifies the set of fragments for a payload. </a:t>
            </a:r>
          </a:p>
          <a:p>
            <a:pPr algn="just"/>
            <a:r>
              <a:rPr lang="en-US" sz="2400" dirty="0"/>
              <a:t>Datagram Offset.</a:t>
            </a:r>
          </a:p>
          <a:p>
            <a:pPr lvl="1" algn="just"/>
            <a:r>
              <a:rPr lang="en-US" sz="2100" dirty="0"/>
              <a:t>delineates how far into a payload a particular fragment occurs.</a:t>
            </a:r>
            <a:endParaRPr lang="en-US" sz="2100" b="1"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42976" y="4143380"/>
            <a:ext cx="6245475" cy="235595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457200" y="1142984"/>
            <a:ext cx="8229600" cy="4937760"/>
          </a:xfrm>
        </p:spPr>
        <p:txBody>
          <a:bodyPr>
            <a:noAutofit/>
          </a:bodyPr>
          <a:lstStyle/>
          <a:p>
            <a:pPr algn="just"/>
            <a:r>
              <a:rPr lang="en-US" sz="2400" b="1" dirty="0"/>
              <a:t>Mesh Addressing</a:t>
            </a:r>
          </a:p>
          <a:p>
            <a:pPr algn="just"/>
            <a:r>
              <a:rPr lang="en-US" sz="2400" dirty="0"/>
              <a:t>The purpose of the 6LoWPAN mesh addressing function is to forward packets over multiple hops. </a:t>
            </a:r>
          </a:p>
          <a:p>
            <a:pPr algn="just"/>
            <a:r>
              <a:rPr lang="en-US" sz="2400" dirty="0"/>
              <a:t>Three fields are defined for this header: </a:t>
            </a:r>
          </a:p>
          <a:p>
            <a:pPr algn="just"/>
            <a:r>
              <a:rPr lang="en-US" sz="2400" dirty="0"/>
              <a:t>Hop Limit:</a:t>
            </a:r>
          </a:p>
          <a:p>
            <a:pPr lvl="1" algn="just"/>
            <a:r>
              <a:rPr lang="en-US" sz="2100" dirty="0"/>
              <a:t>Provides an upper limit on how many times the frame can be forwarded.</a:t>
            </a:r>
          </a:p>
          <a:p>
            <a:pPr algn="just"/>
            <a:r>
              <a:rPr lang="en-US" sz="2400" dirty="0"/>
              <a:t>Source Address, and Destination Address.</a:t>
            </a:r>
          </a:p>
          <a:p>
            <a:pPr lvl="1" algn="just"/>
            <a:r>
              <a:rPr lang="en-US" sz="2100" dirty="0"/>
              <a:t>Indicates the endpoints of an IP hop.</a:t>
            </a:r>
            <a:endParaRPr lang="en-US" sz="2100" b="1"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5984" y="4786322"/>
            <a:ext cx="6245475" cy="192880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285720" y="1000108"/>
            <a:ext cx="8643998" cy="4937760"/>
          </a:xfrm>
        </p:spPr>
        <p:txBody>
          <a:bodyPr>
            <a:noAutofit/>
          </a:bodyPr>
          <a:lstStyle/>
          <a:p>
            <a:pPr algn="just"/>
            <a:r>
              <a:rPr lang="en-US" sz="2400" b="1" dirty="0"/>
              <a:t>6Lo Working Group</a:t>
            </a:r>
          </a:p>
          <a:p>
            <a:pPr algn="just"/>
            <a:r>
              <a:rPr lang="en-US" sz="2400" dirty="0"/>
              <a:t>6Lo working group seeks to expand on this completed work with a focus on IPv6 connectivity over constrained-node networks. This working group is focused on the following:</a:t>
            </a:r>
          </a:p>
          <a:p>
            <a:pPr algn="just"/>
            <a:r>
              <a:rPr lang="en-US" sz="2400" b="1" dirty="0"/>
              <a:t>IPv6-over-foo adaptation layer specifications using 6LoWPAN technologies (RFC4944, RFC6282, RFC6775) for link layer technologies:</a:t>
            </a:r>
            <a:r>
              <a:rPr lang="en-US" sz="2400" dirty="0"/>
              <a:t> </a:t>
            </a:r>
          </a:p>
          <a:p>
            <a:pPr algn="just"/>
            <a:r>
              <a:rPr lang="en-US" sz="2400" dirty="0"/>
              <a:t>For example, this includes:</a:t>
            </a:r>
          </a:p>
          <a:p>
            <a:pPr lvl="1" algn="just"/>
            <a:r>
              <a:rPr lang="en-US" sz="2100" dirty="0"/>
              <a:t>IPv6 over Bluetooth Low Energy</a:t>
            </a:r>
          </a:p>
          <a:p>
            <a:pPr lvl="1" algn="just"/>
            <a:r>
              <a:rPr lang="en-US" sz="2100" dirty="0"/>
              <a:t>Transmission of IPv6 packets over near-field communication</a:t>
            </a:r>
          </a:p>
          <a:p>
            <a:pPr lvl="1" algn="just"/>
            <a:r>
              <a:rPr lang="en-US" sz="2100" dirty="0"/>
              <a:t>IPv6 over 802.11ah</a:t>
            </a:r>
          </a:p>
          <a:p>
            <a:pPr lvl="1"/>
            <a:r>
              <a:rPr lang="en-US" sz="2100" dirty="0"/>
              <a:t>Transmission of IPv6 packets over DECT Ultra Low Energy</a:t>
            </a:r>
          </a:p>
          <a:p>
            <a:pPr lvl="1"/>
            <a:r>
              <a:rPr lang="en-US" sz="2100" dirty="0"/>
              <a:t>Transmission of IPv6 packets on WIA-PA (Wireless Networks for Industrial Automation–Process Automation)</a:t>
            </a:r>
          </a:p>
          <a:p>
            <a:pPr lvl="1"/>
            <a:r>
              <a:rPr lang="en-US" sz="2100" dirty="0"/>
              <a:t>Transmission of IPv6 over Master Slave/Token Passing (MS/TP)</a:t>
            </a:r>
          </a:p>
          <a:p>
            <a:pPr algn="just"/>
            <a:endParaRPr lang="en-US" sz="2400" dirty="0"/>
          </a:p>
          <a:p>
            <a:pPr algn="just"/>
            <a:endParaRPr lang="en-US" sz="2400" dirty="0"/>
          </a:p>
          <a:p>
            <a:pPr algn="just"/>
            <a:endParaRPr lang="en-IN" sz="2400" b="1" dirty="0"/>
          </a:p>
          <a:p>
            <a:pPr algn="just"/>
            <a:endParaRPr lang="en-IN" sz="2400" b="1" dirty="0"/>
          </a:p>
          <a:p>
            <a:pPr algn="just"/>
            <a:endParaRPr lang="en-IN" sz="2400" b="1" dirty="0"/>
          </a:p>
          <a:p>
            <a:pPr algn="just"/>
            <a:endParaRPr lang="en-IN" sz="2400" b="1" dirty="0"/>
          </a:p>
          <a:p>
            <a:pPr algn="just"/>
            <a:endParaRPr lang="en-US" sz="2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Optimizing IP for IoT: From 6LoWPAN to 6Lo</a:t>
            </a:r>
            <a:endParaRPr lang="en-US" dirty="0"/>
          </a:p>
        </p:txBody>
      </p:sp>
      <p:sp>
        <p:nvSpPr>
          <p:cNvPr id="3" name="Content Placeholder 2"/>
          <p:cNvSpPr>
            <a:spLocks noGrp="1"/>
          </p:cNvSpPr>
          <p:nvPr>
            <p:ph sz="quarter" idx="1"/>
          </p:nvPr>
        </p:nvSpPr>
        <p:spPr>
          <a:xfrm>
            <a:off x="285720" y="1205884"/>
            <a:ext cx="8643998" cy="4937760"/>
          </a:xfrm>
        </p:spPr>
        <p:txBody>
          <a:bodyPr>
            <a:noAutofit/>
          </a:bodyPr>
          <a:lstStyle/>
          <a:p>
            <a:pPr algn="just"/>
            <a:r>
              <a:rPr lang="en-US" sz="2400" b="1" dirty="0"/>
              <a:t>6Lo Working Group</a:t>
            </a:r>
          </a:p>
          <a:p>
            <a:pPr algn="just"/>
            <a:r>
              <a:rPr lang="en-US" sz="2400" b="1" dirty="0"/>
              <a:t>Information and data models such as MIB modules:</a:t>
            </a:r>
            <a:r>
              <a:rPr lang="en-US" sz="2400" dirty="0"/>
              <a:t> </a:t>
            </a:r>
          </a:p>
          <a:p>
            <a:pPr algn="just"/>
            <a:r>
              <a:rPr lang="en-US" sz="2400" dirty="0"/>
              <a:t>One example is RFC 7388, “Definition of Managed Objects for IPv6 over Low-Power Wireless Personal Area Networks (6LoWPANs).”</a:t>
            </a:r>
          </a:p>
          <a:p>
            <a:pPr algn="just"/>
            <a:r>
              <a:rPr lang="en-US" sz="2400" b="1" dirty="0"/>
              <a:t>Optimizations that are applicable to more than one adaptation layer specification:</a:t>
            </a:r>
          </a:p>
          <a:p>
            <a:pPr algn="just"/>
            <a:r>
              <a:rPr lang="en-US" sz="2400" dirty="0"/>
              <a:t> For example, this includes RFC 7400, “6LoWPAN-GHC: Generic Header Compression for IPv6 over Low-Power Wireless Personal Area Networks (6LoWPANs).”</a:t>
            </a:r>
          </a:p>
          <a:p>
            <a:pPr algn="just"/>
            <a:r>
              <a:rPr lang="en-US" sz="2400" b="1" dirty="0"/>
              <a:t>Informational and maintenance publications needed for the IETF specifications in this area</a:t>
            </a:r>
            <a:endParaRPr lang="en-US" sz="2400" dirty="0"/>
          </a:p>
          <a:p>
            <a:pPr algn="just"/>
            <a:endParaRPr lang="en-IN" sz="2400" b="1" dirty="0"/>
          </a:p>
          <a:p>
            <a:pPr algn="just"/>
            <a:endParaRPr lang="en-IN" sz="2400" b="1" dirty="0"/>
          </a:p>
          <a:p>
            <a:pPr algn="just"/>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Business Case for IP</a:t>
            </a:r>
            <a:endParaRPr lang="en-US" dirty="0"/>
          </a:p>
        </p:txBody>
      </p:sp>
      <p:sp>
        <p:nvSpPr>
          <p:cNvPr id="3" name="Content Placeholder 2"/>
          <p:cNvSpPr>
            <a:spLocks noGrp="1"/>
          </p:cNvSpPr>
          <p:nvPr>
            <p:ph sz="quarter" idx="1"/>
          </p:nvPr>
        </p:nvSpPr>
        <p:spPr/>
        <p:txBody>
          <a:bodyPr>
            <a:normAutofit/>
          </a:bodyPr>
          <a:lstStyle/>
          <a:p>
            <a:pPr algn="just"/>
            <a:r>
              <a:rPr lang="en-US" dirty="0"/>
              <a:t>Data flowing from or to “things” is consumed, controlled, or monitored by data center servers either in the cloud or in locations that may be distributed or centralized. </a:t>
            </a:r>
          </a:p>
          <a:p>
            <a:pPr algn="just"/>
            <a:endParaRPr lang="en-US" dirty="0"/>
          </a:p>
          <a:p>
            <a:pPr algn="just"/>
            <a:r>
              <a:rPr lang="en-US" dirty="0"/>
              <a:t>Dedicated applications are then run over virtualized or traditional operating systems or on network edge platforms</a:t>
            </a:r>
          </a:p>
          <a:p>
            <a:pPr algn="just"/>
            <a:endParaRPr lang="en-US" dirty="0"/>
          </a:p>
          <a:p>
            <a:pPr algn="just"/>
            <a:r>
              <a:rPr lang="en-US" dirty="0"/>
              <a:t>These lightweight applications communicate with the data center servers.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12304"/>
          </a:xfrm>
        </p:spPr>
        <p:txBody>
          <a:bodyPr>
            <a:normAutofit fontScale="90000"/>
          </a:bodyPr>
          <a:lstStyle/>
          <a:p>
            <a:r>
              <a:rPr lang="en-US" b="1" dirty="0"/>
              <a:t>The Key Advantages of Internet Protocol</a:t>
            </a:r>
            <a:endParaRPr lang="en-US" dirty="0"/>
          </a:p>
        </p:txBody>
      </p:sp>
      <p:sp>
        <p:nvSpPr>
          <p:cNvPr id="3" name="Content Placeholder 2"/>
          <p:cNvSpPr>
            <a:spLocks noGrp="1"/>
          </p:cNvSpPr>
          <p:nvPr>
            <p:ph sz="quarter" idx="1"/>
          </p:nvPr>
        </p:nvSpPr>
        <p:spPr>
          <a:xfrm>
            <a:off x="457200" y="1143000"/>
            <a:ext cx="8229600" cy="5562600"/>
          </a:xfrm>
        </p:spPr>
        <p:txBody>
          <a:bodyPr>
            <a:normAutofit fontScale="85000" lnSpcReduction="20000"/>
          </a:bodyPr>
          <a:lstStyle/>
          <a:p>
            <a:pPr marL="0" indent="0" algn="just">
              <a:buNone/>
            </a:pPr>
            <a:r>
              <a:rPr lang="en-US" sz="2800" dirty="0"/>
              <a:t>IP has the ability to integrate small and large evolutions and able to maintain large numbers of devices and users.</a:t>
            </a:r>
          </a:p>
          <a:p>
            <a:pPr marL="0" indent="0" algn="just">
              <a:buNone/>
            </a:pPr>
            <a:endParaRPr lang="en-US" dirty="0"/>
          </a:p>
          <a:p>
            <a:pPr marL="0" indent="0" algn="just">
              <a:buNone/>
            </a:pPr>
            <a:r>
              <a:rPr lang="en-US" b="1" dirty="0">
                <a:solidFill>
                  <a:srgbClr val="002060"/>
                </a:solidFill>
              </a:rPr>
              <a:t>Key advantages of the IP suite for the IoT:</a:t>
            </a:r>
          </a:p>
          <a:p>
            <a:pPr marL="0" indent="0" algn="just">
              <a:buNone/>
            </a:pPr>
            <a:r>
              <a:rPr lang="en-US" b="1" i="1" dirty="0"/>
              <a:t>Open and standards-based</a:t>
            </a:r>
            <a:r>
              <a:rPr lang="en-US" b="1" dirty="0"/>
              <a:t>:</a:t>
            </a:r>
          </a:p>
          <a:p>
            <a:pPr lvl="1" algn="just"/>
            <a:r>
              <a:rPr lang="en-US" sz="2800" dirty="0">
                <a:solidFill>
                  <a:schemeClr val="tx1"/>
                </a:solidFill>
              </a:rPr>
              <a:t>The IETF (Internet Engineering Task Force) is an open standards body that focuses on the development of the IP suite and related Internet technologies and protocols.</a:t>
            </a:r>
          </a:p>
          <a:p>
            <a:pPr marL="0" indent="0" algn="just">
              <a:buNone/>
            </a:pPr>
            <a:r>
              <a:rPr lang="en-US" sz="2800" b="1" i="1" dirty="0"/>
              <a:t>Versatile:</a:t>
            </a:r>
          </a:p>
          <a:p>
            <a:pPr lvl="1" algn="just"/>
            <a:r>
              <a:rPr lang="en-US" sz="2800" dirty="0">
                <a:solidFill>
                  <a:schemeClr val="tx1"/>
                </a:solidFill>
              </a:rPr>
              <a:t>A large spectrum of access technologies is available to offer connectivity of “things” .</a:t>
            </a:r>
          </a:p>
          <a:p>
            <a:pPr lvl="1" algn="just"/>
            <a:r>
              <a:rPr lang="en-US" sz="2800" dirty="0">
                <a:solidFill>
                  <a:schemeClr val="tx1"/>
                </a:solidFill>
              </a:rPr>
              <a:t>The layered IP architecture is well equipped to cope with any type of physical and data link layers. </a:t>
            </a:r>
          </a:p>
          <a:p>
            <a:pPr lvl="1" algn="just"/>
            <a:r>
              <a:rPr lang="en-US" sz="2800" dirty="0">
                <a:solidFill>
                  <a:schemeClr val="tx1"/>
                </a:solidFill>
              </a:rPr>
              <a:t>IP is ideal for long-term investment because various protocols at these layers can be used in a deployment now and over time, without requiring changes to the whole solution architecture and data flow.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48640"/>
          </a:xfrm>
        </p:spPr>
        <p:txBody>
          <a:bodyPr>
            <a:normAutofit fontScale="90000"/>
          </a:bodyPr>
          <a:lstStyle/>
          <a:p>
            <a:r>
              <a:rPr lang="en-US" b="1" dirty="0"/>
              <a:t>The Key Advantages of Internet Protocol</a:t>
            </a:r>
            <a:endParaRPr lang="en-US" dirty="0"/>
          </a:p>
        </p:txBody>
      </p:sp>
      <p:sp>
        <p:nvSpPr>
          <p:cNvPr id="3" name="Content Placeholder 2"/>
          <p:cNvSpPr>
            <a:spLocks noGrp="1"/>
          </p:cNvSpPr>
          <p:nvPr>
            <p:ph sz="quarter" idx="1"/>
          </p:nvPr>
        </p:nvSpPr>
        <p:spPr>
          <a:xfrm>
            <a:off x="539552" y="1268760"/>
            <a:ext cx="8229600" cy="4937760"/>
          </a:xfrm>
        </p:spPr>
        <p:txBody>
          <a:bodyPr>
            <a:normAutofit/>
          </a:bodyPr>
          <a:lstStyle/>
          <a:p>
            <a:pPr marL="0" indent="0" algn="just">
              <a:buNone/>
            </a:pPr>
            <a:r>
              <a:rPr lang="en-US" b="1" i="1" dirty="0"/>
              <a:t>Ubiquitous:</a:t>
            </a:r>
            <a:r>
              <a:rPr lang="en-US" dirty="0"/>
              <a:t> </a:t>
            </a:r>
          </a:p>
          <a:p>
            <a:pPr lvl="1" algn="just"/>
            <a:r>
              <a:rPr lang="en-US" dirty="0">
                <a:solidFill>
                  <a:schemeClr val="tx1"/>
                </a:solidFill>
              </a:rPr>
              <a:t>All recent OS releases, from general-purpose computers and servers to lightweight embedded systems (</a:t>
            </a:r>
            <a:r>
              <a:rPr lang="en-US" dirty="0" err="1">
                <a:solidFill>
                  <a:schemeClr val="tx1"/>
                </a:solidFill>
              </a:rPr>
              <a:t>TinyOS</a:t>
            </a:r>
            <a:r>
              <a:rPr lang="en-US" dirty="0">
                <a:solidFill>
                  <a:schemeClr val="tx1"/>
                </a:solidFill>
              </a:rPr>
              <a:t>, </a:t>
            </a:r>
            <a:r>
              <a:rPr lang="en-US" dirty="0" err="1">
                <a:solidFill>
                  <a:schemeClr val="tx1"/>
                </a:solidFill>
              </a:rPr>
              <a:t>Contiki</a:t>
            </a:r>
            <a:r>
              <a:rPr lang="en-US" dirty="0">
                <a:solidFill>
                  <a:schemeClr val="tx1"/>
                </a:solidFill>
              </a:rPr>
              <a:t>, and so on), have an integrated dual (IPv4 and IPv6) IP stack that gets enhanced over time.</a:t>
            </a:r>
          </a:p>
          <a:p>
            <a:pPr lvl="1" algn="just"/>
            <a:r>
              <a:rPr lang="en-US" dirty="0">
                <a:solidFill>
                  <a:schemeClr val="tx1"/>
                </a:solidFill>
              </a:rPr>
              <a:t>IP is the most pervasive protocol as it supports across the various IoT solutions and industry verticals.</a:t>
            </a:r>
          </a:p>
          <a:p>
            <a:pPr marL="0" indent="0" algn="just">
              <a:buNone/>
            </a:pPr>
            <a:endParaRPr lang="en-US" b="1" dirty="0"/>
          </a:p>
          <a:p>
            <a:pPr marL="0" indent="0" algn="just">
              <a:buNone/>
            </a:pPr>
            <a:r>
              <a:rPr lang="en-US" b="1" i="1" dirty="0"/>
              <a:t>Scalable:</a:t>
            </a:r>
          </a:p>
          <a:p>
            <a:pPr lvl="1" algn="just"/>
            <a:r>
              <a:rPr lang="en-US" dirty="0">
                <a:solidFill>
                  <a:schemeClr val="tx1"/>
                </a:solidFill>
              </a:rPr>
              <a:t>Common Internet protocol and has been massively deployed and tested for robust scalability.</a:t>
            </a:r>
          </a:p>
          <a:p>
            <a:pPr algn="just"/>
            <a:endParaRPr lang="en-US"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40296"/>
          </a:xfrm>
        </p:spPr>
        <p:txBody>
          <a:bodyPr>
            <a:normAutofit fontScale="90000"/>
          </a:bodyPr>
          <a:lstStyle/>
          <a:p>
            <a:r>
              <a:rPr lang="en-US" b="1" dirty="0"/>
              <a:t>The Key Advantages of Internet Protocol</a:t>
            </a:r>
            <a:endParaRPr lang="en-US" dirty="0"/>
          </a:p>
        </p:txBody>
      </p:sp>
      <p:sp>
        <p:nvSpPr>
          <p:cNvPr id="3" name="Content Placeholder 2"/>
          <p:cNvSpPr>
            <a:spLocks noGrp="1"/>
          </p:cNvSpPr>
          <p:nvPr>
            <p:ph sz="quarter" idx="1"/>
          </p:nvPr>
        </p:nvSpPr>
        <p:spPr>
          <a:xfrm>
            <a:off x="457200" y="1124744"/>
            <a:ext cx="8229600" cy="5580856"/>
          </a:xfrm>
        </p:spPr>
        <p:txBody>
          <a:bodyPr>
            <a:normAutofit fontScale="92500" lnSpcReduction="10000"/>
          </a:bodyPr>
          <a:lstStyle/>
          <a:p>
            <a:pPr marL="0" indent="0" algn="just">
              <a:buNone/>
            </a:pPr>
            <a:r>
              <a:rPr lang="en-US" sz="2700" b="1" i="1" dirty="0"/>
              <a:t>Manageable and highly secure</a:t>
            </a:r>
            <a:r>
              <a:rPr lang="en-US" sz="2700" b="1" dirty="0"/>
              <a:t>:</a:t>
            </a:r>
            <a:r>
              <a:rPr lang="en-US" sz="2700" dirty="0"/>
              <a:t> </a:t>
            </a:r>
          </a:p>
          <a:p>
            <a:pPr lvl="1" algn="just"/>
            <a:r>
              <a:rPr lang="en-US" sz="2600" dirty="0">
                <a:solidFill>
                  <a:schemeClr val="tx1"/>
                </a:solidFill>
              </a:rPr>
              <a:t>Well-understood network management and security protocols, mechanisms and toolsets that are widely available. Adopting IP network management also brings an operational business application to OT.</a:t>
            </a:r>
          </a:p>
          <a:p>
            <a:pPr algn="just"/>
            <a:endParaRPr lang="en-US" b="1" dirty="0"/>
          </a:p>
          <a:p>
            <a:pPr marL="0" indent="0" algn="just">
              <a:buNone/>
            </a:pPr>
            <a:r>
              <a:rPr lang="en-US" b="1" i="1" dirty="0"/>
              <a:t>Stable and resilient:</a:t>
            </a:r>
          </a:p>
          <a:p>
            <a:pPr lvl="1" algn="just"/>
            <a:r>
              <a:rPr lang="en-US" sz="2600" dirty="0">
                <a:solidFill>
                  <a:schemeClr val="tx1"/>
                </a:solidFill>
              </a:rPr>
              <a:t>IP is a workable solution from around for 30 years.</a:t>
            </a:r>
          </a:p>
          <a:p>
            <a:pPr lvl="1" algn="just"/>
            <a:r>
              <a:rPr lang="en-US" sz="2600" dirty="0">
                <a:solidFill>
                  <a:schemeClr val="tx1"/>
                </a:solidFill>
              </a:rPr>
              <a:t>IP has a large and well-established knowledge base and has been used for years in critical infrastructures, such as financial and defense networks. </a:t>
            </a:r>
          </a:p>
          <a:p>
            <a:pPr lvl="1" algn="just"/>
            <a:r>
              <a:rPr lang="en-US" sz="2600" dirty="0">
                <a:solidFill>
                  <a:schemeClr val="tx1"/>
                </a:solidFill>
              </a:rPr>
              <a:t>Its stability and resiliency benefit from the large ecosystem of IT professionals who can help design, deploy and operate IP-based solutions.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4312"/>
          </a:xfrm>
        </p:spPr>
        <p:txBody>
          <a:bodyPr>
            <a:normAutofit fontScale="90000"/>
          </a:bodyPr>
          <a:lstStyle/>
          <a:p>
            <a:r>
              <a:rPr lang="en-US" b="1" dirty="0"/>
              <a:t>The Key Advantages of Internet Protocol</a:t>
            </a:r>
            <a:endParaRPr lang="en-US" dirty="0"/>
          </a:p>
        </p:txBody>
      </p:sp>
      <p:sp>
        <p:nvSpPr>
          <p:cNvPr id="3" name="Content Placeholder 2"/>
          <p:cNvSpPr>
            <a:spLocks noGrp="1"/>
          </p:cNvSpPr>
          <p:nvPr>
            <p:ph sz="quarter" idx="1"/>
          </p:nvPr>
        </p:nvSpPr>
        <p:spPr>
          <a:xfrm>
            <a:off x="457200" y="1124744"/>
            <a:ext cx="8229600" cy="5472608"/>
          </a:xfrm>
        </p:spPr>
        <p:txBody>
          <a:bodyPr>
            <a:noAutofit/>
          </a:bodyPr>
          <a:lstStyle/>
          <a:p>
            <a:pPr marL="0" indent="0" algn="just">
              <a:buNone/>
            </a:pPr>
            <a:r>
              <a:rPr lang="en-US" sz="2500" b="1" i="1" dirty="0"/>
              <a:t>Consumers market adoption:</a:t>
            </a:r>
          </a:p>
          <a:p>
            <a:pPr lvl="1" algn="just"/>
            <a:r>
              <a:rPr lang="en-US" sz="2400" dirty="0">
                <a:solidFill>
                  <a:schemeClr val="tx1"/>
                </a:solidFill>
              </a:rPr>
              <a:t>Consumers access to applications and devices will occur predominantly over broad band and mobile wireless infrastructure.</a:t>
            </a:r>
          </a:p>
          <a:p>
            <a:pPr lvl="1" algn="just"/>
            <a:r>
              <a:rPr lang="en-US" sz="2400" dirty="0">
                <a:solidFill>
                  <a:schemeClr val="tx1"/>
                </a:solidFill>
              </a:rPr>
              <a:t>The main consumer devices range from smart phones to tablets and PCs. </a:t>
            </a:r>
          </a:p>
          <a:p>
            <a:pPr lvl="1" algn="just"/>
            <a:r>
              <a:rPr lang="en-US" sz="2400" dirty="0">
                <a:solidFill>
                  <a:schemeClr val="tx1"/>
                </a:solidFill>
              </a:rPr>
              <a:t>The common protocol that links IoT in the consumer space to these devices is IP.</a:t>
            </a:r>
          </a:p>
          <a:p>
            <a:pPr marL="0" indent="0" algn="just">
              <a:buNone/>
            </a:pPr>
            <a:r>
              <a:rPr lang="en-US" sz="2500" b="1" i="1" dirty="0"/>
              <a:t>The innovation factor:</a:t>
            </a:r>
            <a:r>
              <a:rPr lang="en-US" sz="2500" i="1" dirty="0"/>
              <a:t> </a:t>
            </a:r>
          </a:p>
          <a:p>
            <a:pPr lvl="1" algn="just"/>
            <a:r>
              <a:rPr lang="en-IN" sz="2400" dirty="0">
                <a:solidFill>
                  <a:schemeClr val="tx1"/>
                </a:solidFill>
              </a:rPr>
              <a:t>Adoption of IP is very clear from past 2 decades.</a:t>
            </a:r>
          </a:p>
          <a:p>
            <a:pPr lvl="1" algn="just"/>
            <a:r>
              <a:rPr lang="en-US" sz="2400" dirty="0">
                <a:solidFill>
                  <a:schemeClr val="tx1"/>
                </a:solidFill>
              </a:rPr>
              <a:t>IP is the underlying protocol for applications ranging from file transfer and e-mail to the www, e-commerce, social networking, mobility, and more. </a:t>
            </a:r>
          </a:p>
          <a:p>
            <a:pPr algn="just"/>
            <a:endParaRPr lang="en-US" sz="2800" dirty="0"/>
          </a:p>
          <a:p>
            <a:pPr algn="just"/>
            <a:endParaRPr lang="en-US" sz="2800" dirty="0"/>
          </a:p>
          <a:p>
            <a:pPr algn="just"/>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Adoption or Adaptation of the Internet Protocol</a:t>
            </a:r>
            <a:endParaRPr lang="en-US" dirty="0"/>
          </a:p>
        </p:txBody>
      </p:sp>
      <p:sp>
        <p:nvSpPr>
          <p:cNvPr id="3" name="Content Placeholder 2"/>
          <p:cNvSpPr>
            <a:spLocks noGrp="1"/>
          </p:cNvSpPr>
          <p:nvPr>
            <p:ph sz="quarter" idx="1"/>
          </p:nvPr>
        </p:nvSpPr>
        <p:spPr>
          <a:xfrm>
            <a:off x="457200" y="1215008"/>
            <a:ext cx="8229600" cy="4086200"/>
          </a:xfrm>
        </p:spPr>
        <p:txBody>
          <a:bodyPr>
            <a:noAutofit/>
          </a:bodyPr>
          <a:lstStyle/>
          <a:p>
            <a:pPr algn="just"/>
            <a:r>
              <a:rPr lang="en-US" sz="2800" dirty="0"/>
              <a:t>The use of numerous network layer protocols along with IP two models, adaptation or adoption, is proposed:</a:t>
            </a:r>
          </a:p>
          <a:p>
            <a:pPr algn="just"/>
            <a:endParaRPr lang="en-US" sz="2800" dirty="0"/>
          </a:p>
          <a:p>
            <a:pPr algn="just"/>
            <a:r>
              <a:rPr lang="en-US" sz="2800" b="1" i="1" dirty="0"/>
              <a:t>Adaptation</a:t>
            </a:r>
            <a:r>
              <a:rPr lang="en-US" sz="2800" dirty="0"/>
              <a:t> means application layered gateways (ALGs) must be implemented to ensure the translation between non-IP and IP layers.</a:t>
            </a:r>
          </a:p>
          <a:p>
            <a:pPr algn="just"/>
            <a:endParaRPr lang="en-US" sz="2800" dirty="0"/>
          </a:p>
          <a:p>
            <a:pPr algn="just"/>
            <a:r>
              <a:rPr lang="en-US" sz="2800" b="1" i="1" dirty="0"/>
              <a:t>Adoption</a:t>
            </a:r>
            <a:r>
              <a:rPr lang="en-US" sz="2800" dirty="0"/>
              <a:t> involves replacing all non-IP layers with their IP layer counterparts, simplifying the deployment model and operations.</a:t>
            </a:r>
          </a:p>
          <a:p>
            <a:pPr algn="just"/>
            <a:endParaRPr lang="en-US" sz="2800" dirty="0"/>
          </a:p>
          <a:p>
            <a:pPr algn="just"/>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56320"/>
          </a:xfrm>
        </p:spPr>
        <p:txBody>
          <a:bodyPr>
            <a:normAutofit/>
          </a:bodyPr>
          <a:lstStyle/>
          <a:p>
            <a:r>
              <a:rPr lang="en-US" b="1" dirty="0"/>
              <a:t>The Need for Optimization</a:t>
            </a:r>
            <a:endParaRPr lang="en-US" dirty="0"/>
          </a:p>
        </p:txBody>
      </p:sp>
      <p:sp>
        <p:nvSpPr>
          <p:cNvPr id="3" name="Content Placeholder 2"/>
          <p:cNvSpPr>
            <a:spLocks noGrp="1"/>
          </p:cNvSpPr>
          <p:nvPr>
            <p:ph sz="quarter" idx="1"/>
          </p:nvPr>
        </p:nvSpPr>
        <p:spPr>
          <a:xfrm>
            <a:off x="457200" y="836712"/>
            <a:ext cx="8229600" cy="6336704"/>
          </a:xfrm>
        </p:spPr>
        <p:txBody>
          <a:bodyPr>
            <a:noAutofit/>
          </a:bodyPr>
          <a:lstStyle/>
          <a:p>
            <a:pPr marL="0" indent="0" algn="just">
              <a:buNone/>
            </a:pPr>
            <a:r>
              <a:rPr lang="en-US" sz="2400" dirty="0"/>
              <a:t>Optimizations are needed at various layers of the IP stack to handle the restrictions that are present in IoT networks.</a:t>
            </a:r>
          </a:p>
          <a:p>
            <a:pPr marL="0" indent="0" algn="just">
              <a:buNone/>
            </a:pPr>
            <a:r>
              <a:rPr lang="en-US" sz="2400" b="1" dirty="0"/>
              <a:t>1)Constrained Nodes</a:t>
            </a:r>
          </a:p>
          <a:p>
            <a:pPr algn="just"/>
            <a:r>
              <a:rPr lang="en-US" sz="2400" dirty="0"/>
              <a:t>Limit of network protocol stack on an IoT node may be required to communicate through an unreliable path. </a:t>
            </a:r>
          </a:p>
          <a:p>
            <a:pPr algn="just"/>
            <a:r>
              <a:rPr lang="en-US" sz="2400" dirty="0"/>
              <a:t>This causes problems such as limited or unpredictable throughput and low convergence when a topology change occurs.</a:t>
            </a:r>
          </a:p>
          <a:p>
            <a:pPr algn="just"/>
            <a:r>
              <a:rPr lang="en-US" sz="2400" dirty="0"/>
              <a:t>Power consumption is a key characteristic of constrained nodes as most of IoT devices are battery powered.</a:t>
            </a:r>
          </a:p>
          <a:p>
            <a:pPr lvl="1" algn="just"/>
            <a:r>
              <a:rPr lang="en-US" dirty="0">
                <a:solidFill>
                  <a:schemeClr val="tx1"/>
                </a:solidFill>
              </a:rPr>
              <a:t>To help extend battery life, you could enable a “low-power” mode instead of one that is “always on.” </a:t>
            </a:r>
          </a:p>
          <a:p>
            <a:pPr lvl="1" algn="just"/>
            <a:r>
              <a:rPr lang="en-US" dirty="0">
                <a:solidFill>
                  <a:schemeClr val="tx1"/>
                </a:solidFill>
              </a:rPr>
              <a:t>Another option is “always off,” which means communications are enabled only when needed to send data.</a:t>
            </a:r>
          </a:p>
          <a:p>
            <a:pPr algn="just"/>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6683</TotalTime>
  <Words>2067</Words>
  <Application>Microsoft Office PowerPoint</Application>
  <PresentationFormat>On-screen Show (4:3)</PresentationFormat>
  <Paragraphs>166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Origin</vt:lpstr>
      <vt:lpstr> Module 3 Chapter 5: IP as the IoT Network Layer</vt:lpstr>
      <vt:lpstr>IP as the IoT Network Layer</vt:lpstr>
      <vt:lpstr>The Business Case for IP</vt:lpstr>
      <vt:lpstr>The Key Advantages of Internet Protocol</vt:lpstr>
      <vt:lpstr>The Key Advantages of Internet Protocol</vt:lpstr>
      <vt:lpstr>The Key Advantages of Internet Protocol</vt:lpstr>
      <vt:lpstr>The Key Advantages of Internet Protocol</vt:lpstr>
      <vt:lpstr>Adoption or Adaptation of the Internet Protocol</vt:lpstr>
      <vt:lpstr>The Need for Optimization</vt:lpstr>
      <vt:lpstr>Slide 10</vt:lpstr>
      <vt:lpstr>Slide 11</vt:lpstr>
      <vt:lpstr> 2) Constrained Networks</vt:lpstr>
      <vt:lpstr>Slide 13</vt:lpstr>
      <vt:lpstr>3) IP Versions</vt:lpstr>
      <vt:lpstr>Slide 15</vt:lpstr>
      <vt:lpstr>Optimizing IP for IoT</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lpstr>Optimizing IP for IoT: From 6LoWPAN to 6Lo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Chapter 1: What is IoT?</dc:title>
  <dc:creator>Windows User</dc:creator>
  <cp:lastModifiedBy>Nikki</cp:lastModifiedBy>
  <cp:revision>178</cp:revision>
  <dcterms:created xsi:type="dcterms:W3CDTF">2019-01-28T04:04:29Z</dcterms:created>
  <dcterms:modified xsi:type="dcterms:W3CDTF">2023-07-12T15:51:39Z</dcterms:modified>
</cp:coreProperties>
</file>