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C2EE1D-EC8A-4A65-A471-1114173D6348}"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C0D47-ABCB-49E0-AFCC-DA318345D378}" type="slidenum">
              <a:rPr lang="en-US" smtClean="0"/>
              <a:t>‹#›</a:t>
            </a:fld>
            <a:endParaRPr lang="en-US"/>
          </a:p>
        </p:txBody>
      </p:sp>
    </p:spTree>
    <p:extLst>
      <p:ext uri="{BB962C8B-B14F-4D97-AF65-F5344CB8AC3E}">
        <p14:creationId xmlns:p14="http://schemas.microsoft.com/office/powerpoint/2010/main" val="384305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C2EE1D-EC8A-4A65-A471-1114173D6348}"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C0D47-ABCB-49E0-AFCC-DA318345D378}" type="slidenum">
              <a:rPr lang="en-US" smtClean="0"/>
              <a:t>‹#›</a:t>
            </a:fld>
            <a:endParaRPr lang="en-US"/>
          </a:p>
        </p:txBody>
      </p:sp>
    </p:spTree>
    <p:extLst>
      <p:ext uri="{BB962C8B-B14F-4D97-AF65-F5344CB8AC3E}">
        <p14:creationId xmlns:p14="http://schemas.microsoft.com/office/powerpoint/2010/main" val="64985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C2EE1D-EC8A-4A65-A471-1114173D6348}"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C0D47-ABCB-49E0-AFCC-DA318345D378}" type="slidenum">
              <a:rPr lang="en-US" smtClean="0"/>
              <a:t>‹#›</a:t>
            </a:fld>
            <a:endParaRPr lang="en-US"/>
          </a:p>
        </p:txBody>
      </p:sp>
    </p:spTree>
    <p:extLst>
      <p:ext uri="{BB962C8B-B14F-4D97-AF65-F5344CB8AC3E}">
        <p14:creationId xmlns:p14="http://schemas.microsoft.com/office/powerpoint/2010/main" val="2127991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C2EE1D-EC8A-4A65-A471-1114173D6348}"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C0D47-ABCB-49E0-AFCC-DA318345D378}" type="slidenum">
              <a:rPr lang="en-US" smtClean="0"/>
              <a:t>‹#›</a:t>
            </a:fld>
            <a:endParaRPr lang="en-US"/>
          </a:p>
        </p:txBody>
      </p:sp>
    </p:spTree>
    <p:extLst>
      <p:ext uri="{BB962C8B-B14F-4D97-AF65-F5344CB8AC3E}">
        <p14:creationId xmlns:p14="http://schemas.microsoft.com/office/powerpoint/2010/main" val="2341860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C2EE1D-EC8A-4A65-A471-1114173D6348}"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C0D47-ABCB-49E0-AFCC-DA318345D378}" type="slidenum">
              <a:rPr lang="en-US" smtClean="0"/>
              <a:t>‹#›</a:t>
            </a:fld>
            <a:endParaRPr lang="en-US"/>
          </a:p>
        </p:txBody>
      </p:sp>
    </p:spTree>
    <p:extLst>
      <p:ext uri="{BB962C8B-B14F-4D97-AF65-F5344CB8AC3E}">
        <p14:creationId xmlns:p14="http://schemas.microsoft.com/office/powerpoint/2010/main" val="659263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C2EE1D-EC8A-4A65-A471-1114173D6348}"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C0D47-ABCB-49E0-AFCC-DA318345D378}" type="slidenum">
              <a:rPr lang="en-US" smtClean="0"/>
              <a:t>‹#›</a:t>
            </a:fld>
            <a:endParaRPr lang="en-US"/>
          </a:p>
        </p:txBody>
      </p:sp>
    </p:spTree>
    <p:extLst>
      <p:ext uri="{BB962C8B-B14F-4D97-AF65-F5344CB8AC3E}">
        <p14:creationId xmlns:p14="http://schemas.microsoft.com/office/powerpoint/2010/main" val="470776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C2EE1D-EC8A-4A65-A471-1114173D6348}" type="datetimeFigureOut">
              <a:rPr lang="en-US" smtClean="0"/>
              <a:t>3/10/2023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C0D47-ABCB-49E0-AFCC-DA318345D378}" type="slidenum">
              <a:rPr lang="en-US" smtClean="0"/>
              <a:t>‹#›</a:t>
            </a:fld>
            <a:endParaRPr lang="en-US"/>
          </a:p>
        </p:txBody>
      </p:sp>
    </p:spTree>
    <p:extLst>
      <p:ext uri="{BB962C8B-B14F-4D97-AF65-F5344CB8AC3E}">
        <p14:creationId xmlns:p14="http://schemas.microsoft.com/office/powerpoint/2010/main" val="1809063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C2EE1D-EC8A-4A65-A471-1114173D6348}" type="datetimeFigureOut">
              <a:rPr lang="en-US" smtClean="0"/>
              <a:t>3/10/2023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C0D47-ABCB-49E0-AFCC-DA318345D378}" type="slidenum">
              <a:rPr lang="en-US" smtClean="0"/>
              <a:t>‹#›</a:t>
            </a:fld>
            <a:endParaRPr lang="en-US"/>
          </a:p>
        </p:txBody>
      </p:sp>
    </p:spTree>
    <p:extLst>
      <p:ext uri="{BB962C8B-B14F-4D97-AF65-F5344CB8AC3E}">
        <p14:creationId xmlns:p14="http://schemas.microsoft.com/office/powerpoint/2010/main" val="183120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C2EE1D-EC8A-4A65-A471-1114173D6348}" type="datetimeFigureOut">
              <a:rPr lang="en-US" smtClean="0"/>
              <a:t>3/10/2023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C0D47-ABCB-49E0-AFCC-DA318345D378}" type="slidenum">
              <a:rPr lang="en-US" smtClean="0"/>
              <a:t>‹#›</a:t>
            </a:fld>
            <a:endParaRPr lang="en-US"/>
          </a:p>
        </p:txBody>
      </p:sp>
    </p:spTree>
    <p:extLst>
      <p:ext uri="{BB962C8B-B14F-4D97-AF65-F5344CB8AC3E}">
        <p14:creationId xmlns:p14="http://schemas.microsoft.com/office/powerpoint/2010/main" val="231507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C2EE1D-EC8A-4A65-A471-1114173D6348}"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C0D47-ABCB-49E0-AFCC-DA318345D378}" type="slidenum">
              <a:rPr lang="en-US" smtClean="0"/>
              <a:t>‹#›</a:t>
            </a:fld>
            <a:endParaRPr lang="en-US"/>
          </a:p>
        </p:txBody>
      </p:sp>
    </p:spTree>
    <p:extLst>
      <p:ext uri="{BB962C8B-B14F-4D97-AF65-F5344CB8AC3E}">
        <p14:creationId xmlns:p14="http://schemas.microsoft.com/office/powerpoint/2010/main" val="4220249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C2EE1D-EC8A-4A65-A471-1114173D6348}"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C0D47-ABCB-49E0-AFCC-DA318345D378}" type="slidenum">
              <a:rPr lang="en-US" smtClean="0"/>
              <a:t>‹#›</a:t>
            </a:fld>
            <a:endParaRPr lang="en-US"/>
          </a:p>
        </p:txBody>
      </p:sp>
    </p:spTree>
    <p:extLst>
      <p:ext uri="{BB962C8B-B14F-4D97-AF65-F5344CB8AC3E}">
        <p14:creationId xmlns:p14="http://schemas.microsoft.com/office/powerpoint/2010/main" val="91140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2EE1D-EC8A-4A65-A471-1114173D6348}" type="datetimeFigureOut">
              <a:rPr lang="en-US" smtClean="0"/>
              <a:t>3/10/2023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C0D47-ABCB-49E0-AFCC-DA318345D378}" type="slidenum">
              <a:rPr lang="en-US" smtClean="0"/>
              <a:t>‹#›</a:t>
            </a:fld>
            <a:endParaRPr lang="en-US"/>
          </a:p>
        </p:txBody>
      </p:sp>
    </p:spTree>
    <p:extLst>
      <p:ext uri="{BB962C8B-B14F-4D97-AF65-F5344CB8AC3E}">
        <p14:creationId xmlns:p14="http://schemas.microsoft.com/office/powerpoint/2010/main" val="3246133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438400"/>
            <a:ext cx="8534400" cy="1077218"/>
          </a:xfrm>
          <a:prstGeom prst="rect">
            <a:avLst/>
          </a:prstGeom>
          <a:solidFill>
            <a:schemeClr val="accent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3200" dirty="0" smtClean="0"/>
              <a:t>IMDB ETL PROCESS, DATA MODEL AND DATA WAREHOUSE</a:t>
            </a:r>
            <a:endParaRPr lang="en-US" sz="3200" dirty="0"/>
          </a:p>
        </p:txBody>
      </p:sp>
    </p:spTree>
    <p:extLst>
      <p:ext uri="{BB962C8B-B14F-4D97-AF65-F5344CB8AC3E}">
        <p14:creationId xmlns:p14="http://schemas.microsoft.com/office/powerpoint/2010/main" val="2366018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0" y="0"/>
            <a:ext cx="9144000" cy="523220"/>
          </a:xfrm>
          <a:prstGeom prst="rect">
            <a:avLst/>
          </a:prstGeom>
          <a:solidFill>
            <a:schemeClr val="accent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800" b="1" dirty="0" smtClean="0"/>
              <a:t>APPROCHES / STEPS TO PROCESS /METHODOLOGY:</a:t>
            </a:r>
            <a:endParaRPr lang="en-US" sz="2800" b="1" dirty="0"/>
          </a:p>
        </p:txBody>
      </p:sp>
      <p:sp>
        <p:nvSpPr>
          <p:cNvPr id="6" name="AutoShape 2" descr="Image result for etl process imag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9" name="Picture 15" descr="ETL process | Informate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57856"/>
            <a:ext cx="9144000" cy="2261544"/>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0" y="2863334"/>
            <a:ext cx="9067800" cy="4247317"/>
          </a:xfrm>
          <a:prstGeom prst="rect">
            <a:avLst/>
          </a:prstGeom>
          <a:noFill/>
          <a:ln>
            <a:solidFill>
              <a:schemeClr val="accent1">
                <a:lumMod val="20000"/>
                <a:lumOff val="80000"/>
              </a:schemeClr>
            </a:solidFill>
          </a:ln>
        </p:spPr>
        <p:txBody>
          <a:bodyPr wrap="square" rtlCol="0">
            <a:spAutoFit/>
          </a:bodyPr>
          <a:lstStyle/>
          <a:p>
            <a:r>
              <a:rPr lang="en-US" dirty="0" smtClean="0"/>
              <a:t>Step 1  : Download and Importing the files into  the Spark Environment</a:t>
            </a:r>
          </a:p>
          <a:p>
            <a:r>
              <a:rPr lang="en-US" dirty="0" smtClean="0"/>
              <a:t>Step 2  : Create Spark Session and Configure with </a:t>
            </a:r>
            <a:r>
              <a:rPr lang="en-US" dirty="0" err="1" smtClean="0"/>
              <a:t>Pyspark</a:t>
            </a:r>
            <a:endParaRPr lang="en-US" dirty="0" smtClean="0"/>
          </a:p>
          <a:p>
            <a:r>
              <a:rPr lang="en-US" dirty="0" smtClean="0"/>
              <a:t>Step 3  : Installing all the important libraries to process the data</a:t>
            </a:r>
          </a:p>
          <a:p>
            <a:r>
              <a:rPr lang="en-US" dirty="0" smtClean="0"/>
              <a:t>Step 4  : Read the JSON file in the Spark environment</a:t>
            </a:r>
          </a:p>
          <a:p>
            <a:r>
              <a:rPr lang="en-US" dirty="0" smtClean="0"/>
              <a:t>Step 5  : Check the Metadata properties to validating the data</a:t>
            </a:r>
          </a:p>
          <a:p>
            <a:r>
              <a:rPr lang="en-US" dirty="0" smtClean="0"/>
              <a:t>Step 6  : Plan for cleaning and slicing and dicing the data</a:t>
            </a:r>
          </a:p>
          <a:p>
            <a:r>
              <a:rPr lang="en-US" dirty="0" smtClean="0"/>
              <a:t>Step 7  : Explode the array columns into multiple rows in data</a:t>
            </a:r>
          </a:p>
          <a:p>
            <a:r>
              <a:rPr lang="en-US" dirty="0" smtClean="0"/>
              <a:t>Step 8  : Creating indivusals data frames to store the explode data</a:t>
            </a:r>
          </a:p>
          <a:p>
            <a:r>
              <a:rPr lang="en-US" dirty="0" smtClean="0"/>
              <a:t>Step 9  : Merging multiple data frames to make consolidated data</a:t>
            </a:r>
          </a:p>
          <a:p>
            <a:r>
              <a:rPr lang="en-US" dirty="0" smtClean="0"/>
              <a:t>Step10: Used some Data Redundancy Techniques  to handling the duplicated records</a:t>
            </a:r>
          </a:p>
          <a:p>
            <a:r>
              <a:rPr lang="en-US" dirty="0" smtClean="0"/>
              <a:t>Step11: Remove the Duplicates from the data</a:t>
            </a:r>
          </a:p>
          <a:p>
            <a:r>
              <a:rPr lang="en-US" dirty="0" smtClean="0"/>
              <a:t>Step12: Made Final Dataset to create data warehouse to easy to analyzing the data</a:t>
            </a:r>
          </a:p>
          <a:p>
            <a:r>
              <a:rPr lang="en-US" dirty="0" smtClean="0"/>
              <a:t>Step13: Make some reports and summaries  to know hidden insights from the data</a:t>
            </a:r>
          </a:p>
          <a:p>
            <a:endParaRPr lang="en-US" dirty="0" smtClean="0"/>
          </a:p>
          <a:p>
            <a:endParaRPr lang="en-US" dirty="0"/>
          </a:p>
        </p:txBody>
      </p:sp>
    </p:spTree>
    <p:extLst>
      <p:ext uri="{BB962C8B-B14F-4D97-AF65-F5344CB8AC3E}">
        <p14:creationId xmlns:p14="http://schemas.microsoft.com/office/powerpoint/2010/main" val="1300798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782"/>
            <a:ext cx="9144000" cy="523220"/>
          </a:xfrm>
          <a:prstGeom prst="rect">
            <a:avLst/>
          </a:prstGeom>
          <a:solidFill>
            <a:schemeClr val="accent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800" b="1" dirty="0" smtClean="0"/>
              <a:t>DIFICULTIES/ CHALLENGES FACED IN PROCCESING DATA : </a:t>
            </a:r>
            <a:endParaRPr lang="en-US" sz="2800" b="1" dirty="0"/>
          </a:p>
        </p:txBody>
      </p:sp>
      <p:sp>
        <p:nvSpPr>
          <p:cNvPr id="5" name="TextBox 4"/>
          <p:cNvSpPr txBox="1"/>
          <p:nvPr/>
        </p:nvSpPr>
        <p:spPr>
          <a:xfrm>
            <a:off x="0" y="760052"/>
            <a:ext cx="9144000" cy="5816977"/>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marL="285750" indent="-285750">
              <a:buFont typeface="Arial" pitchFamily="34" charset="0"/>
              <a:buChar char="•"/>
            </a:pPr>
            <a:r>
              <a:rPr lang="en-US" sz="2800" dirty="0" smtClean="0"/>
              <a:t>Due to some system configuration I could not able to read the JSON file in the Spark</a:t>
            </a:r>
          </a:p>
          <a:p>
            <a:pPr marL="285750" indent="-285750">
              <a:buFont typeface="Arial" pitchFamily="34" charset="0"/>
              <a:buChar char="•"/>
            </a:pPr>
            <a:r>
              <a:rPr lang="en-US" sz="2800" dirty="0" smtClean="0"/>
              <a:t>Used Pandas libraries to overcome Out Of Memory issue problem</a:t>
            </a:r>
          </a:p>
          <a:p>
            <a:pPr marL="285750" indent="-285750">
              <a:buFont typeface="Arial" pitchFamily="34" charset="0"/>
              <a:buChar char="•"/>
            </a:pPr>
            <a:r>
              <a:rPr lang="en-US" sz="2800" dirty="0" smtClean="0"/>
              <a:t>Creating explode data frames for  multiple array columns in data</a:t>
            </a:r>
          </a:p>
          <a:p>
            <a:pPr marL="285750" indent="-285750">
              <a:buFont typeface="Arial" pitchFamily="34" charset="0"/>
              <a:buChar char="•"/>
            </a:pPr>
            <a:r>
              <a:rPr lang="en-US" sz="2800" dirty="0" smtClean="0"/>
              <a:t>Merging the multiple data frames with one to many relationships</a:t>
            </a:r>
          </a:p>
          <a:p>
            <a:pPr marL="285750" indent="-285750">
              <a:buFont typeface="Arial" pitchFamily="34" charset="0"/>
              <a:buChar char="•"/>
            </a:pPr>
            <a:r>
              <a:rPr lang="en-US" sz="2800" dirty="0" smtClean="0"/>
              <a:t>Reducing the data redundancy to make consolidated data</a:t>
            </a:r>
          </a:p>
          <a:p>
            <a:pPr marL="285750" indent="-285750">
              <a:buFont typeface="Arial" pitchFamily="34" charset="0"/>
              <a:buChar char="•"/>
            </a:pPr>
            <a:r>
              <a:rPr lang="en-US" sz="2800" dirty="0" smtClean="0"/>
              <a:t>Converting data frame into </a:t>
            </a:r>
            <a:r>
              <a:rPr lang="en-US" sz="2800" dirty="0" err="1" smtClean="0"/>
              <a:t>pyspark</a:t>
            </a:r>
            <a:r>
              <a:rPr lang="en-US" sz="2800" dirty="0" smtClean="0"/>
              <a:t> environment</a:t>
            </a:r>
          </a:p>
          <a:p>
            <a:pPr marL="285750" indent="-285750">
              <a:buFont typeface="Arial" pitchFamily="34" charset="0"/>
              <a:buChar char="•"/>
            </a:pPr>
            <a:r>
              <a:rPr lang="en-US" sz="2800" dirty="0" smtClean="0"/>
              <a:t>Replacing special characters for multiple columns</a:t>
            </a:r>
          </a:p>
          <a:p>
            <a:pPr marL="285750" indent="-285750">
              <a:buFont typeface="Arial" pitchFamily="34" charset="0"/>
              <a:buChar char="•"/>
            </a:pPr>
            <a:r>
              <a:rPr lang="en-US" sz="2800" dirty="0" smtClean="0"/>
              <a:t>Replacing missing data for multiple columns </a:t>
            </a:r>
          </a:p>
          <a:p>
            <a:endParaRPr lang="en-US" dirty="0"/>
          </a:p>
          <a:p>
            <a:endParaRPr lang="en-US" dirty="0"/>
          </a:p>
        </p:txBody>
      </p:sp>
    </p:spTree>
    <p:extLst>
      <p:ext uri="{BB962C8B-B14F-4D97-AF65-F5344CB8AC3E}">
        <p14:creationId xmlns:p14="http://schemas.microsoft.com/office/powerpoint/2010/main" val="1229819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710658"/>
            <a:ext cx="8458200" cy="646331"/>
          </a:xfrm>
          <a:prstGeom prst="rect">
            <a:avLst/>
          </a:prstGeom>
          <a:solidFill>
            <a:schemeClr val="accent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3600" b="1" dirty="0" smtClean="0"/>
              <a:t>DATA MODELING AND WAREHOUSE PART</a:t>
            </a:r>
            <a:endParaRPr lang="en-US" sz="3600" b="1" dirty="0"/>
          </a:p>
        </p:txBody>
      </p:sp>
    </p:spTree>
    <p:extLst>
      <p:ext uri="{BB962C8B-B14F-4D97-AF65-F5344CB8AC3E}">
        <p14:creationId xmlns:p14="http://schemas.microsoft.com/office/powerpoint/2010/main" val="96575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4636"/>
            <a:ext cx="9144000" cy="523220"/>
          </a:xfrm>
          <a:prstGeom prst="rect">
            <a:avLst/>
          </a:prstGeom>
          <a:solidFill>
            <a:schemeClr val="accent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800" b="1" dirty="0" smtClean="0"/>
              <a:t>STEPS ARE FOLLOWED TO BUILD A DATA WAREHOUSE:</a:t>
            </a:r>
            <a:endParaRPr lang="en-US" sz="2800" b="1" dirty="0"/>
          </a:p>
        </p:txBody>
      </p:sp>
      <p:sp>
        <p:nvSpPr>
          <p:cNvPr id="5" name="TextBox 4"/>
          <p:cNvSpPr txBox="1"/>
          <p:nvPr/>
        </p:nvSpPr>
        <p:spPr>
          <a:xfrm>
            <a:off x="0" y="743772"/>
            <a:ext cx="9067800" cy="4955203"/>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marL="457200" indent="-457200">
              <a:buFont typeface="Arial" pitchFamily="34" charset="0"/>
              <a:buChar char="•"/>
            </a:pPr>
            <a:r>
              <a:rPr lang="en-US" sz="2800" dirty="0" smtClean="0"/>
              <a:t>Created a schema  for Staging, dimension and fact </a:t>
            </a:r>
          </a:p>
          <a:p>
            <a:pPr marL="457200" indent="-457200">
              <a:buFont typeface="Arial" pitchFamily="34" charset="0"/>
              <a:buChar char="•"/>
            </a:pPr>
            <a:r>
              <a:rPr lang="en-US" sz="2800" dirty="0" smtClean="0"/>
              <a:t>Created </a:t>
            </a:r>
            <a:r>
              <a:rPr lang="en-US" sz="2800" dirty="0"/>
              <a:t> </a:t>
            </a:r>
            <a:r>
              <a:rPr lang="en-US" sz="2800" dirty="0" smtClean="0"/>
              <a:t>a staging, dimension and fact table with optimal data types, including relationships.</a:t>
            </a:r>
          </a:p>
          <a:p>
            <a:pPr marL="457200" indent="-457200">
              <a:buFont typeface="Arial" pitchFamily="34" charset="0"/>
              <a:buChar char="•"/>
            </a:pPr>
            <a:r>
              <a:rPr lang="en-US" sz="2800" dirty="0" smtClean="0"/>
              <a:t>Uploaded the IMDB data file  from Data lake to Azure SQL DB table(Stage table), i.e. truncate stage before every run</a:t>
            </a:r>
          </a:p>
          <a:p>
            <a:pPr marL="457200" indent="-457200">
              <a:buFont typeface="Arial" pitchFamily="34" charset="0"/>
              <a:buChar char="•"/>
            </a:pPr>
            <a:r>
              <a:rPr lang="en-US" sz="2800" dirty="0" smtClean="0"/>
              <a:t>Loaded the Dimension table by using SQL procedure. (i.e. SQL Procedure can contain SCD methods also).</a:t>
            </a:r>
          </a:p>
          <a:p>
            <a:pPr marL="457200" indent="-457200">
              <a:buFont typeface="Arial" pitchFamily="34" charset="0"/>
              <a:buChar char="•"/>
            </a:pPr>
            <a:r>
              <a:rPr lang="en-US" sz="2800" dirty="0" smtClean="0"/>
              <a:t>Loaded the Fact table(Surrogate keys and Rating) by joining required Dimensions and Stage table </a:t>
            </a:r>
          </a:p>
          <a:p>
            <a:pPr marL="457200" indent="-457200">
              <a:buFont typeface="Arial" pitchFamily="34" charset="0"/>
              <a:buChar char="•"/>
            </a:pPr>
            <a:r>
              <a:rPr lang="en-US" sz="2800" dirty="0" smtClean="0"/>
              <a:t>Provided the scripts and some flow charts  for references</a:t>
            </a:r>
          </a:p>
          <a:p>
            <a:endParaRPr lang="en-US" dirty="0" smtClean="0"/>
          </a:p>
          <a:p>
            <a:endParaRPr lang="en-US" dirty="0"/>
          </a:p>
        </p:txBody>
      </p:sp>
    </p:spTree>
    <p:extLst>
      <p:ext uri="{BB962C8B-B14F-4D97-AF65-F5344CB8AC3E}">
        <p14:creationId xmlns:p14="http://schemas.microsoft.com/office/powerpoint/2010/main" val="104411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LENOVO\Downloads\SQl Assessment\DIM AND FACT TABLES STRU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4" y="0"/>
            <a:ext cx="5340927" cy="6864927"/>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685800" y="6927"/>
            <a:ext cx="2438400" cy="98367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57200" y="1371600"/>
            <a:ext cx="2667000" cy="838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67590" y="2667000"/>
            <a:ext cx="2656610" cy="990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7590" y="4191000"/>
            <a:ext cx="2656610" cy="838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11724" y="5638800"/>
            <a:ext cx="2812475" cy="1219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54780" y="129431"/>
            <a:ext cx="3713019" cy="1815882"/>
          </a:xfrm>
          <a:prstGeom prst="rect">
            <a:avLst/>
          </a:prstGeom>
          <a:noFill/>
          <a:ln>
            <a:solidFill>
              <a:schemeClr val="accent1">
                <a:lumMod val="40000"/>
                <a:lumOff val="60000"/>
              </a:schemeClr>
            </a:solidFill>
          </a:ln>
        </p:spPr>
        <p:txBody>
          <a:bodyPr wrap="square" rtlCol="0">
            <a:spAutoFit/>
          </a:bodyPr>
          <a:lstStyle/>
          <a:p>
            <a:r>
              <a:rPr lang="en-US" sz="2800" dirty="0" smtClean="0"/>
              <a:t>On the left,  please find the meta data of Dimension and Fact table.</a:t>
            </a:r>
          </a:p>
        </p:txBody>
      </p:sp>
    </p:spTree>
    <p:extLst>
      <p:ext uri="{BB962C8B-B14F-4D97-AF65-F5344CB8AC3E}">
        <p14:creationId xmlns:p14="http://schemas.microsoft.com/office/powerpoint/2010/main" val="3525257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LENOVO\Downloads\SQl Assessment\DATA VALIDATION FROM STAGE TO DATAWARWHOUSE(STAR SCHEMA MODE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 y="0"/>
            <a:ext cx="9150927" cy="4876800"/>
          </a:xfrm>
          <a:prstGeom prst="rect">
            <a:avLst/>
          </a:prstGeom>
          <a:noFill/>
          <a:ln>
            <a:solidFill>
              <a:schemeClr val="accent1">
                <a:lumMod val="40000"/>
                <a:lumOff val="60000"/>
              </a:schemeClr>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5010605"/>
            <a:ext cx="9144000" cy="175432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en-US" dirty="0" smtClean="0"/>
              <a:t>From the above screenshot, if we look at the fact table, if we see the last row highlighted in yellow color, we can get that the user key is 3, then we can get that the user id is 2, and then we can understand. It can be seen that in the dimension table the user id also has the same rating value, in fact we can confirm this in the Dimension table as well. And in the dimension table we can also see that the title is 8 men, year 1992, and the genre is action, we can also see them in the genre and year table.</a:t>
            </a:r>
            <a:endParaRPr lang="en-US" dirty="0"/>
          </a:p>
        </p:txBody>
      </p:sp>
    </p:spTree>
    <p:extLst>
      <p:ext uri="{BB962C8B-B14F-4D97-AF65-F5344CB8AC3E}">
        <p14:creationId xmlns:p14="http://schemas.microsoft.com/office/powerpoint/2010/main" val="22920325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LENOVO\Downloads\SQl Assessment\Pl_Movies_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4419600"/>
          </a:xfrm>
          <a:prstGeom prst="rect">
            <a:avLst/>
          </a:prstGeom>
          <a:noFill/>
          <a:ln>
            <a:solidFill>
              <a:schemeClr val="accent1">
                <a:lumMod val="60000"/>
                <a:lumOff val="40000"/>
              </a:schemeClr>
            </a:solidFill>
          </a:ln>
          <a:effectLst>
            <a:outerShdw blurRad="44450" dist="27940" dir="5400000" algn="ctr">
              <a:srgbClr val="000000">
                <a:alpha val="32000"/>
              </a:srgbClr>
            </a:outerShdw>
          </a:effectLst>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304800" y="1600200"/>
            <a:ext cx="1600200" cy="533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lphaUcPeriod"/>
            </a:pPr>
            <a:endParaRPr lang="en-US" dirty="0"/>
          </a:p>
        </p:txBody>
      </p:sp>
      <p:sp>
        <p:nvSpPr>
          <p:cNvPr id="6" name="Rounded Rectangle 5"/>
          <p:cNvSpPr/>
          <p:nvPr/>
        </p:nvSpPr>
        <p:spPr>
          <a:xfrm>
            <a:off x="2057400" y="1485900"/>
            <a:ext cx="2057400" cy="8763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lphaUcPeriod"/>
            </a:pPr>
            <a:endParaRPr lang="en-US" dirty="0"/>
          </a:p>
        </p:txBody>
      </p:sp>
      <p:sp>
        <p:nvSpPr>
          <p:cNvPr id="7" name="Rounded Rectangle 6"/>
          <p:cNvSpPr/>
          <p:nvPr/>
        </p:nvSpPr>
        <p:spPr>
          <a:xfrm>
            <a:off x="4572000" y="1425286"/>
            <a:ext cx="1600200" cy="9369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lphaUcPeriod"/>
            </a:pPr>
            <a:endParaRPr lang="en-US" dirty="0"/>
          </a:p>
        </p:txBody>
      </p:sp>
      <p:sp>
        <p:nvSpPr>
          <p:cNvPr id="8" name="Rounded Rectangle 7"/>
          <p:cNvSpPr/>
          <p:nvPr/>
        </p:nvSpPr>
        <p:spPr>
          <a:xfrm>
            <a:off x="7086600" y="1326572"/>
            <a:ext cx="1600200" cy="88322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lphaUcPeriod"/>
            </a:pPr>
            <a:endParaRPr lang="en-US" dirty="0"/>
          </a:p>
        </p:txBody>
      </p:sp>
      <p:sp>
        <p:nvSpPr>
          <p:cNvPr id="9" name="Rounded Rectangle 8"/>
          <p:cNvSpPr/>
          <p:nvPr/>
        </p:nvSpPr>
        <p:spPr>
          <a:xfrm>
            <a:off x="4800600" y="685800"/>
            <a:ext cx="1600200" cy="533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lphaUcPeriod"/>
            </a:pPr>
            <a:endParaRPr lang="en-US" dirty="0"/>
          </a:p>
        </p:txBody>
      </p:sp>
      <p:sp>
        <p:nvSpPr>
          <p:cNvPr id="10" name="Rounded Rectangle 9"/>
          <p:cNvSpPr/>
          <p:nvPr/>
        </p:nvSpPr>
        <p:spPr>
          <a:xfrm>
            <a:off x="2022764" y="2971800"/>
            <a:ext cx="1600200" cy="533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lphaUcPeriod"/>
            </a:pPr>
            <a:endParaRPr lang="en-US" dirty="0"/>
          </a:p>
        </p:txBody>
      </p:sp>
      <p:sp>
        <p:nvSpPr>
          <p:cNvPr id="11" name="TextBox 10"/>
          <p:cNvSpPr txBox="1"/>
          <p:nvPr/>
        </p:nvSpPr>
        <p:spPr>
          <a:xfrm>
            <a:off x="0" y="4507468"/>
            <a:ext cx="9144000" cy="2246769"/>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marL="342900" indent="-342900">
              <a:buFont typeface="Arial" pitchFamily="34" charset="0"/>
              <a:buChar char="•"/>
            </a:pPr>
            <a:r>
              <a:rPr lang="en-US" sz="2000" dirty="0" smtClean="0"/>
              <a:t>I have created a pipeline </a:t>
            </a:r>
            <a:r>
              <a:rPr lang="en-US" sz="2000" b="1" dirty="0" err="1" smtClean="0"/>
              <a:t>PL_Movies</a:t>
            </a:r>
            <a:r>
              <a:rPr lang="en-US" sz="2000" dirty="0" smtClean="0"/>
              <a:t>, And created a linked service </a:t>
            </a:r>
            <a:r>
              <a:rPr lang="en-US" sz="2000" b="1" dirty="0" smtClean="0"/>
              <a:t>LS_ADLS</a:t>
            </a:r>
            <a:r>
              <a:rPr lang="en-US" sz="2000" dirty="0" smtClean="0"/>
              <a:t> and created a datasets </a:t>
            </a:r>
            <a:r>
              <a:rPr lang="en-US" sz="2000" b="1" dirty="0" err="1" smtClean="0"/>
              <a:t>DS_Input_CSV</a:t>
            </a:r>
            <a:r>
              <a:rPr lang="en-US" sz="2000" dirty="0" smtClean="0"/>
              <a:t>, </a:t>
            </a:r>
            <a:r>
              <a:rPr lang="en-US" sz="2000" b="1" dirty="0" err="1" smtClean="0"/>
              <a:t>DS_Output_table</a:t>
            </a:r>
            <a:r>
              <a:rPr lang="en-US" sz="2000" dirty="0" smtClean="0"/>
              <a:t>.</a:t>
            </a:r>
          </a:p>
          <a:p>
            <a:pPr marL="342900" indent="-342900">
              <a:buFont typeface="Arial" pitchFamily="34" charset="0"/>
              <a:buChar char="•"/>
            </a:pPr>
            <a:r>
              <a:rPr lang="en-US" sz="2000" dirty="0" smtClean="0"/>
              <a:t>Used Copy activity to load </a:t>
            </a:r>
            <a:r>
              <a:rPr lang="en-US" sz="2000" dirty="0" err="1" smtClean="0"/>
              <a:t>thefile</a:t>
            </a:r>
            <a:r>
              <a:rPr lang="en-US" sz="2000" dirty="0" smtClean="0"/>
              <a:t> from blob to SQL Staging table.</a:t>
            </a:r>
          </a:p>
          <a:p>
            <a:pPr marL="342900" indent="-342900">
              <a:buFont typeface="Arial" pitchFamily="34" charset="0"/>
              <a:buChar char="•"/>
            </a:pPr>
            <a:r>
              <a:rPr lang="en-US" sz="2000" dirty="0" smtClean="0"/>
              <a:t>Used Stored Procedure activities to load </a:t>
            </a:r>
            <a:r>
              <a:rPr lang="en-US" sz="2000" b="1" dirty="0" smtClean="0"/>
              <a:t>Dimension</a:t>
            </a:r>
            <a:r>
              <a:rPr lang="en-US" sz="2000" dirty="0" smtClean="0"/>
              <a:t> and </a:t>
            </a:r>
            <a:r>
              <a:rPr lang="en-US" sz="2000" b="1" dirty="0" smtClean="0"/>
              <a:t>Fact</a:t>
            </a:r>
            <a:r>
              <a:rPr lang="en-US" sz="2000" dirty="0" smtClean="0"/>
              <a:t> tables.</a:t>
            </a:r>
          </a:p>
          <a:p>
            <a:pPr marL="342900" indent="-342900">
              <a:buFont typeface="Arial" pitchFamily="34" charset="0"/>
              <a:buChar char="•"/>
            </a:pPr>
            <a:r>
              <a:rPr lang="en-US" sz="2000" dirty="0" smtClean="0"/>
              <a:t>We can create trigger and make it scheduled or event based  to automate this load</a:t>
            </a:r>
            <a:endParaRPr lang="en-US" sz="2000" dirty="0"/>
          </a:p>
          <a:p>
            <a:endParaRPr lang="en-US" sz="2000" dirty="0" smtClean="0"/>
          </a:p>
          <a:p>
            <a:endParaRPr lang="en-US" sz="2000" b="1" dirty="0" smtClean="0"/>
          </a:p>
        </p:txBody>
      </p:sp>
    </p:spTree>
    <p:extLst>
      <p:ext uri="{BB962C8B-B14F-4D97-AF65-F5344CB8AC3E}">
        <p14:creationId xmlns:p14="http://schemas.microsoft.com/office/powerpoint/2010/main" val="49443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5400" y="2209800"/>
            <a:ext cx="6553200" cy="9233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 YOU </a:t>
            </a:r>
            <a:endPar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 name="TextBox 5"/>
          <p:cNvSpPr txBox="1"/>
          <p:nvPr/>
        </p:nvSpPr>
        <p:spPr>
          <a:xfrm>
            <a:off x="6338455" y="6248400"/>
            <a:ext cx="2438400" cy="369332"/>
          </a:xfrm>
          <a:prstGeom prst="rect">
            <a:avLst/>
          </a:prstGeom>
          <a:noFill/>
          <a:ln>
            <a:solidFill>
              <a:schemeClr val="accent1">
                <a:lumMod val="60000"/>
                <a:lumOff val="40000"/>
              </a:schemeClr>
            </a:solidFill>
          </a:ln>
        </p:spPr>
        <p:txBody>
          <a:bodyPr wrap="square" rtlCol="0">
            <a:spAutoFit/>
          </a:bodyPr>
          <a:lstStyle/>
          <a:p>
            <a:pPr algn="ct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SANTHOSH BATHINI</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2740852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227</TotalTime>
  <Words>554</Words>
  <Application>Microsoft Office PowerPoint</Application>
  <PresentationFormat>On-screen Show (4:3)</PresentationFormat>
  <Paragraphs>40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21</cp:revision>
  <dcterms:created xsi:type="dcterms:W3CDTF">2023-03-10T09:53:39Z</dcterms:created>
  <dcterms:modified xsi:type="dcterms:W3CDTF">2023-03-10T13:41:26Z</dcterms:modified>
</cp:coreProperties>
</file>