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0" r:id="rId5"/>
    <p:sldId id="259" r:id="rId6"/>
    <p:sldId id="261" r:id="rId7"/>
    <p:sldId id="262" r:id="rId8"/>
    <p:sldId id="263" r:id="rId9"/>
    <p:sldId id="264" r:id="rId10"/>
    <p:sldId id="265" r:id="rId11"/>
    <p:sldId id="270" r:id="rId12"/>
    <p:sldId id="266"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9D9531-15BF-4B05-B1D3-FEF440249206}"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1C071-AD6C-47D6-BB9E-3604FB19EA7A}" type="slidenum">
              <a:rPr lang="en-US" smtClean="0"/>
              <a:t>‹#›</a:t>
            </a:fld>
            <a:endParaRPr lang="en-US"/>
          </a:p>
        </p:txBody>
      </p:sp>
    </p:spTree>
    <p:extLst>
      <p:ext uri="{BB962C8B-B14F-4D97-AF65-F5344CB8AC3E}">
        <p14:creationId xmlns:p14="http://schemas.microsoft.com/office/powerpoint/2010/main" val="688165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9D9531-15BF-4B05-B1D3-FEF440249206}"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1C071-AD6C-47D6-BB9E-3604FB19EA7A}" type="slidenum">
              <a:rPr lang="en-US" smtClean="0"/>
              <a:t>‹#›</a:t>
            </a:fld>
            <a:endParaRPr lang="en-US"/>
          </a:p>
        </p:txBody>
      </p:sp>
    </p:spTree>
    <p:extLst>
      <p:ext uri="{BB962C8B-B14F-4D97-AF65-F5344CB8AC3E}">
        <p14:creationId xmlns:p14="http://schemas.microsoft.com/office/powerpoint/2010/main" val="2003803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9D9531-15BF-4B05-B1D3-FEF440249206}"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1C071-AD6C-47D6-BB9E-3604FB19EA7A}" type="slidenum">
              <a:rPr lang="en-US" smtClean="0"/>
              <a:t>‹#›</a:t>
            </a:fld>
            <a:endParaRPr lang="en-US"/>
          </a:p>
        </p:txBody>
      </p:sp>
    </p:spTree>
    <p:extLst>
      <p:ext uri="{BB962C8B-B14F-4D97-AF65-F5344CB8AC3E}">
        <p14:creationId xmlns:p14="http://schemas.microsoft.com/office/powerpoint/2010/main" val="242726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9D9531-15BF-4B05-B1D3-FEF440249206}"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1C071-AD6C-47D6-BB9E-3604FB19EA7A}" type="slidenum">
              <a:rPr lang="en-US" smtClean="0"/>
              <a:t>‹#›</a:t>
            </a:fld>
            <a:endParaRPr lang="en-US"/>
          </a:p>
        </p:txBody>
      </p:sp>
    </p:spTree>
    <p:extLst>
      <p:ext uri="{BB962C8B-B14F-4D97-AF65-F5344CB8AC3E}">
        <p14:creationId xmlns:p14="http://schemas.microsoft.com/office/powerpoint/2010/main" val="3625792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9D9531-15BF-4B05-B1D3-FEF440249206}"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1C071-AD6C-47D6-BB9E-3604FB19EA7A}" type="slidenum">
              <a:rPr lang="en-US" smtClean="0"/>
              <a:t>‹#›</a:t>
            </a:fld>
            <a:endParaRPr lang="en-US"/>
          </a:p>
        </p:txBody>
      </p:sp>
    </p:spTree>
    <p:extLst>
      <p:ext uri="{BB962C8B-B14F-4D97-AF65-F5344CB8AC3E}">
        <p14:creationId xmlns:p14="http://schemas.microsoft.com/office/powerpoint/2010/main" val="208419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9D9531-15BF-4B05-B1D3-FEF440249206}"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1C071-AD6C-47D6-BB9E-3604FB19EA7A}" type="slidenum">
              <a:rPr lang="en-US" smtClean="0"/>
              <a:t>‹#›</a:t>
            </a:fld>
            <a:endParaRPr lang="en-US"/>
          </a:p>
        </p:txBody>
      </p:sp>
    </p:spTree>
    <p:extLst>
      <p:ext uri="{BB962C8B-B14F-4D97-AF65-F5344CB8AC3E}">
        <p14:creationId xmlns:p14="http://schemas.microsoft.com/office/powerpoint/2010/main" val="740078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9D9531-15BF-4B05-B1D3-FEF440249206}" type="datetimeFigureOut">
              <a:rPr lang="en-US" smtClean="0"/>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1C071-AD6C-47D6-BB9E-3604FB19EA7A}" type="slidenum">
              <a:rPr lang="en-US" smtClean="0"/>
              <a:t>‹#›</a:t>
            </a:fld>
            <a:endParaRPr lang="en-US"/>
          </a:p>
        </p:txBody>
      </p:sp>
    </p:spTree>
    <p:extLst>
      <p:ext uri="{BB962C8B-B14F-4D97-AF65-F5344CB8AC3E}">
        <p14:creationId xmlns:p14="http://schemas.microsoft.com/office/powerpoint/2010/main" val="1531950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9D9531-15BF-4B05-B1D3-FEF440249206}" type="datetimeFigureOut">
              <a:rPr lang="en-US" smtClean="0"/>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31C071-AD6C-47D6-BB9E-3604FB19EA7A}" type="slidenum">
              <a:rPr lang="en-US" smtClean="0"/>
              <a:t>‹#›</a:t>
            </a:fld>
            <a:endParaRPr lang="en-US"/>
          </a:p>
        </p:txBody>
      </p:sp>
    </p:spTree>
    <p:extLst>
      <p:ext uri="{BB962C8B-B14F-4D97-AF65-F5344CB8AC3E}">
        <p14:creationId xmlns:p14="http://schemas.microsoft.com/office/powerpoint/2010/main" val="565910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9D9531-15BF-4B05-B1D3-FEF440249206}" type="datetimeFigureOut">
              <a:rPr lang="en-US" smtClean="0"/>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1C071-AD6C-47D6-BB9E-3604FB19EA7A}" type="slidenum">
              <a:rPr lang="en-US" smtClean="0"/>
              <a:t>‹#›</a:t>
            </a:fld>
            <a:endParaRPr lang="en-US"/>
          </a:p>
        </p:txBody>
      </p:sp>
    </p:spTree>
    <p:extLst>
      <p:ext uri="{BB962C8B-B14F-4D97-AF65-F5344CB8AC3E}">
        <p14:creationId xmlns:p14="http://schemas.microsoft.com/office/powerpoint/2010/main" val="2522860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9D9531-15BF-4B05-B1D3-FEF440249206}"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1C071-AD6C-47D6-BB9E-3604FB19EA7A}" type="slidenum">
              <a:rPr lang="en-US" smtClean="0"/>
              <a:t>‹#›</a:t>
            </a:fld>
            <a:endParaRPr lang="en-US"/>
          </a:p>
        </p:txBody>
      </p:sp>
    </p:spTree>
    <p:extLst>
      <p:ext uri="{BB962C8B-B14F-4D97-AF65-F5344CB8AC3E}">
        <p14:creationId xmlns:p14="http://schemas.microsoft.com/office/powerpoint/2010/main" val="1133194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9D9531-15BF-4B05-B1D3-FEF440249206}"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1C071-AD6C-47D6-BB9E-3604FB19EA7A}" type="slidenum">
              <a:rPr lang="en-US" smtClean="0"/>
              <a:t>‹#›</a:t>
            </a:fld>
            <a:endParaRPr lang="en-US"/>
          </a:p>
        </p:txBody>
      </p:sp>
    </p:spTree>
    <p:extLst>
      <p:ext uri="{BB962C8B-B14F-4D97-AF65-F5344CB8AC3E}">
        <p14:creationId xmlns:p14="http://schemas.microsoft.com/office/powerpoint/2010/main" val="2659277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9D9531-15BF-4B05-B1D3-FEF440249206}" type="datetimeFigureOut">
              <a:rPr lang="en-US" smtClean="0"/>
              <a:t>3/9/2023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31C071-AD6C-47D6-BB9E-3604FB19EA7A}" type="slidenum">
              <a:rPr lang="en-US" smtClean="0"/>
              <a:t>‹#›</a:t>
            </a:fld>
            <a:endParaRPr lang="en-US"/>
          </a:p>
        </p:txBody>
      </p:sp>
    </p:spTree>
    <p:extLst>
      <p:ext uri="{BB962C8B-B14F-4D97-AF65-F5344CB8AC3E}">
        <p14:creationId xmlns:p14="http://schemas.microsoft.com/office/powerpoint/2010/main" val="398410481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effectLst>
            <a:outerShdw blurRad="50800" dist="38100" dir="5400000" algn="t" rotWithShape="0">
              <a:prstClr val="black">
                <a:alpha val="40000"/>
              </a:prstClr>
            </a:outerShdw>
          </a:effectLst>
        </p:spPr>
        <p:txBody>
          <a:bodyPr/>
          <a:lstStyle/>
          <a:p>
            <a:r>
              <a:rPr lang="en-US" dirty="0" smtClean="0"/>
              <a:t>INTRODUCTON OF AZURE </a:t>
            </a:r>
            <a:endParaRPr lang="en-US" dirty="0"/>
          </a:p>
        </p:txBody>
      </p:sp>
      <p:sp>
        <p:nvSpPr>
          <p:cNvPr id="3" name="Subtitle 2"/>
          <p:cNvSpPr>
            <a:spLocks noGrp="1"/>
          </p:cNvSpPr>
          <p:nvPr>
            <p:ph type="subTitle" idx="1"/>
          </p:nvPr>
        </p:nvSpPr>
        <p:spPr/>
        <p:txBody>
          <a:bodyPr/>
          <a:lstStyle/>
          <a:p>
            <a:r>
              <a:rPr lang="en-US" dirty="0" smtClean="0"/>
              <a:t>AZURE DATA FACTORY</a:t>
            </a:r>
            <a:endParaRPr lang="en-US" dirty="0"/>
          </a:p>
        </p:txBody>
      </p:sp>
    </p:spTree>
    <p:extLst>
      <p:ext uri="{BB962C8B-B14F-4D97-AF65-F5344CB8AC3E}">
        <p14:creationId xmlns:p14="http://schemas.microsoft.com/office/powerpoint/2010/main" val="7206703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Data Transfer, Transform, Edit, Change, Scale, Update Icon Set Vector  Illustration Graphic Design Royalty Free SVG, Cliparts, Vectors, And Stock  Illustration. Image 1629941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7020" y="4343400"/>
            <a:ext cx="2143125" cy="251460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0" y="4343400"/>
            <a:ext cx="6987020" cy="1477328"/>
          </a:xfrm>
          <a:prstGeom prst="rect">
            <a:avLst/>
          </a:prstGeom>
          <a:solidFill>
            <a:schemeClr val="tx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smtClean="0"/>
              <a:t>Data Transformation Activities : </a:t>
            </a:r>
          </a:p>
          <a:p>
            <a:pPr marL="342900" indent="-342900">
              <a:buFont typeface="Arial" pitchFamily="34" charset="0"/>
              <a:buChar char="•"/>
            </a:pPr>
            <a:r>
              <a:rPr lang="en-US" dirty="0" smtClean="0"/>
              <a:t>Data Transformations Activities data to desired format and shape.</a:t>
            </a:r>
          </a:p>
          <a:p>
            <a:pPr marL="342900" indent="-342900">
              <a:buFont typeface="Arial" pitchFamily="34" charset="0"/>
              <a:buChar char="•"/>
            </a:pPr>
            <a:r>
              <a:rPr lang="en-US" dirty="0" smtClean="0"/>
              <a:t>Transformation activities that can be added to added to pipelines either individually or chained with another activities.</a:t>
            </a:r>
          </a:p>
          <a:p>
            <a:endParaRPr lang="en-US" dirty="0"/>
          </a:p>
        </p:txBody>
      </p:sp>
      <p:sp>
        <p:nvSpPr>
          <p:cNvPr id="7" name="Rounded Rectangle 6"/>
          <p:cNvSpPr/>
          <p:nvPr/>
        </p:nvSpPr>
        <p:spPr>
          <a:xfrm>
            <a:off x="1877291" y="1537854"/>
            <a:ext cx="4066309" cy="16625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https://lh5.googleusercontent.com/E5LdiblWCUs8e847le-i0Xyv8rQO7ReEirxRaoA0vpHy0lrY4Cl5UnOKOtov16E_0WV1rcG8ZfN6J-79fduYDDf-4PL9Za0GxAA5oWAlvP1nIgvBVZ2ShkTuNl555RFc82P1w55lQ2UPhwtXw8ymonU"/>
          <p:cNvPicPr/>
          <p:nvPr/>
        </p:nvPicPr>
        <p:blipFill>
          <a:blip r:embed="rId3">
            <a:extLst>
              <a:ext uri="{28A0092B-C50C-407E-A947-70E740481C1C}">
                <a14:useLocalDpi xmlns:a14="http://schemas.microsoft.com/office/drawing/2010/main" val="0"/>
              </a:ext>
            </a:extLst>
          </a:blip>
          <a:srcRect/>
          <a:stretch>
            <a:fillRect/>
          </a:stretch>
        </p:blipFill>
        <p:spPr bwMode="auto">
          <a:xfrm>
            <a:off x="13855" y="7937"/>
            <a:ext cx="9116290" cy="4335463"/>
          </a:xfrm>
          <a:prstGeom prst="rect">
            <a:avLst/>
          </a:prstGeom>
          <a:noFill/>
          <a:ln>
            <a:noFill/>
          </a:ln>
        </p:spPr>
      </p:pic>
      <p:sp>
        <p:nvSpPr>
          <p:cNvPr id="8" name="Rounded Rectangle 7"/>
          <p:cNvSpPr/>
          <p:nvPr/>
        </p:nvSpPr>
        <p:spPr>
          <a:xfrm>
            <a:off x="1853045" y="623454"/>
            <a:ext cx="7277100"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7067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2600" y="762000"/>
            <a:ext cx="184731" cy="369332"/>
          </a:xfrm>
          <a:prstGeom prst="rect">
            <a:avLst/>
          </a:prstGeom>
          <a:noFill/>
        </p:spPr>
        <p:txBody>
          <a:bodyPr wrap="none" rtlCol="0">
            <a:spAutoFit/>
          </a:bodyPr>
          <a:lstStyle/>
          <a:p>
            <a:endParaRPr lang="en-US" dirty="0"/>
          </a:p>
        </p:txBody>
      </p:sp>
      <p:sp>
        <p:nvSpPr>
          <p:cNvPr id="5" name="TextBox 4"/>
          <p:cNvSpPr txBox="1"/>
          <p:nvPr/>
        </p:nvSpPr>
        <p:spPr>
          <a:xfrm>
            <a:off x="0" y="27709"/>
            <a:ext cx="9067800" cy="400110"/>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000" b="1" dirty="0" smtClean="0"/>
              <a:t>ADVANTAGES ACTIVITIES AND USEFUL TRANSFORMATIONS</a:t>
            </a:r>
            <a:endParaRPr lang="en-US" sz="2000" b="1" dirty="0"/>
          </a:p>
        </p:txBody>
      </p:sp>
      <p:sp>
        <p:nvSpPr>
          <p:cNvPr id="6" name="TextBox 5"/>
          <p:cNvSpPr txBox="1"/>
          <p:nvPr/>
        </p:nvSpPr>
        <p:spPr>
          <a:xfrm>
            <a:off x="0" y="437117"/>
            <a:ext cx="9144000" cy="7848302"/>
          </a:xfrm>
          <a:prstGeom prst="rect">
            <a:avLst/>
          </a:prstGeom>
          <a:noFill/>
          <a:ln>
            <a:solidFill>
              <a:schemeClr val="tx2">
                <a:lumMod val="20000"/>
                <a:lumOff val="8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285750" indent="-285750">
              <a:buFont typeface="Arial" pitchFamily="34" charset="0"/>
              <a:buChar char="•"/>
            </a:pPr>
            <a:r>
              <a:rPr lang="en-US" b="1" dirty="0" smtClean="0">
                <a:solidFill>
                  <a:schemeClr val="tx2"/>
                </a:solidFill>
              </a:rPr>
              <a:t>Creating Datasets: </a:t>
            </a:r>
            <a:r>
              <a:rPr lang="en-US" dirty="0" smtClean="0"/>
              <a:t>Linked services link data sources to an Azure data factory. Datasets represent data structures with in  the data sources. For example, an Azure Storage linked service provides connections information for data factory to connect to an Azure Storage account. An Azure Blob Storage from which the pipeline should read the data. </a:t>
            </a:r>
          </a:p>
          <a:p>
            <a:pPr marL="285750" indent="-285750">
              <a:buFont typeface="Arial" pitchFamily="34" charset="0"/>
              <a:buChar char="•"/>
            </a:pPr>
            <a:r>
              <a:rPr lang="en-US" dirty="0" smtClean="0"/>
              <a:t>Similarly, an Azure SQL lined service provide connection information for an Azure </a:t>
            </a:r>
            <a:r>
              <a:rPr lang="en-US" dirty="0" err="1" smtClean="0"/>
              <a:t>Sql</a:t>
            </a:r>
            <a:r>
              <a:rPr lang="en-US" dirty="0" smtClean="0"/>
              <a:t> Database and an Azure SQL Dataset specifies the tables that contains the data.</a:t>
            </a:r>
          </a:p>
          <a:p>
            <a:pPr marL="285750" indent="-285750">
              <a:buFont typeface="Arial" pitchFamily="34" charset="0"/>
              <a:buChar char="•"/>
            </a:pPr>
            <a:r>
              <a:rPr lang="en-US" b="1" dirty="0" smtClean="0">
                <a:solidFill>
                  <a:schemeClr val="tx2"/>
                </a:solidFill>
              </a:rPr>
              <a:t>Web /HTTP URL Activity </a:t>
            </a:r>
            <a:r>
              <a:rPr lang="en-US" b="1" dirty="0" smtClean="0"/>
              <a:t>: </a:t>
            </a:r>
            <a:r>
              <a:rPr lang="en-US" dirty="0" smtClean="0"/>
              <a:t>Here we can extract huge amount of data from the  web URLS.</a:t>
            </a:r>
          </a:p>
          <a:p>
            <a:pPr marL="285750" indent="-285750">
              <a:buFont typeface="Arial" pitchFamily="34" charset="0"/>
              <a:buChar char="•"/>
            </a:pPr>
            <a:endParaRPr lang="en-US" dirty="0" smtClean="0"/>
          </a:p>
          <a:p>
            <a:pPr marL="285750" indent="-285750">
              <a:buFont typeface="Arial" pitchFamily="34" charset="0"/>
              <a:buChar char="•"/>
            </a:pPr>
            <a:r>
              <a:rPr lang="en-US" b="1" dirty="0" smtClean="0">
                <a:solidFill>
                  <a:schemeClr val="tx2"/>
                </a:solidFill>
              </a:rPr>
              <a:t>Other Recourses:  </a:t>
            </a:r>
            <a:r>
              <a:rPr lang="en-US" dirty="0" smtClean="0"/>
              <a:t>Here we can create and use other resources, such as creating Apps, App services, service bus, and event hubs for getting events data, logic apps for load messages.</a:t>
            </a:r>
          </a:p>
          <a:p>
            <a:pPr marL="285750" indent="-285750">
              <a:buFont typeface="Arial" pitchFamily="34" charset="0"/>
              <a:buChar char="•"/>
            </a:pPr>
            <a:r>
              <a:rPr lang="en-US" b="1" dirty="0" smtClean="0">
                <a:solidFill>
                  <a:schemeClr val="tx2"/>
                </a:solidFill>
              </a:rPr>
              <a:t>Metadata &amp; Lookup Activity : </a:t>
            </a:r>
            <a:r>
              <a:rPr lang="en-US" dirty="0" smtClean="0"/>
              <a:t>Using these activities, we can check the metadata properties .</a:t>
            </a:r>
          </a:p>
          <a:p>
            <a:pPr marL="285750" indent="-285750">
              <a:buFont typeface="Arial" pitchFamily="34" charset="0"/>
              <a:buChar char="•"/>
            </a:pPr>
            <a:r>
              <a:rPr lang="en-US" b="1" dirty="0" smtClean="0">
                <a:solidFill>
                  <a:schemeClr val="tx2"/>
                </a:solidFill>
              </a:rPr>
              <a:t>Streaming and Incremental  Data Load: </a:t>
            </a:r>
            <a:r>
              <a:rPr lang="en-US" dirty="0" smtClean="0"/>
              <a:t>Here we can perform some various types of activities to get the streaming and incremental data. </a:t>
            </a:r>
          </a:p>
          <a:p>
            <a:pPr marL="285750" indent="-285750">
              <a:buFont typeface="Arial" pitchFamily="34" charset="0"/>
              <a:buChar char="•"/>
            </a:pPr>
            <a:r>
              <a:rPr lang="en-US" b="1" dirty="0" smtClean="0">
                <a:solidFill>
                  <a:schemeClr val="tx2"/>
                </a:solidFill>
              </a:rPr>
              <a:t>Derive Activity :</a:t>
            </a:r>
            <a:r>
              <a:rPr lang="en-US" dirty="0" smtClean="0"/>
              <a:t> By using this we can create new parameters based on certain conditions.</a:t>
            </a:r>
          </a:p>
          <a:p>
            <a:pPr marL="285750" indent="-285750">
              <a:buFont typeface="Arial" pitchFamily="34" charset="0"/>
              <a:buChar char="•"/>
            </a:pPr>
            <a:r>
              <a:rPr lang="en-US" b="1" dirty="0" smtClean="0">
                <a:solidFill>
                  <a:schemeClr val="tx2"/>
                </a:solidFill>
              </a:rPr>
              <a:t>Conditional Activity :</a:t>
            </a:r>
            <a:r>
              <a:rPr lang="en-US" dirty="0" smtClean="0"/>
              <a:t> By using this we can spilt the data based on given scenarios.</a:t>
            </a:r>
          </a:p>
          <a:p>
            <a:pPr marL="285750" indent="-285750">
              <a:buFont typeface="Arial" pitchFamily="34" charset="0"/>
              <a:buChar char="•"/>
            </a:pPr>
            <a:r>
              <a:rPr lang="en-US" b="1" dirty="0" smtClean="0">
                <a:solidFill>
                  <a:schemeClr val="tx2"/>
                </a:solidFill>
              </a:rPr>
              <a:t>Filter Activity :</a:t>
            </a:r>
            <a:r>
              <a:rPr lang="en-US" dirty="0" smtClean="0">
                <a:solidFill>
                  <a:schemeClr val="tx2"/>
                </a:solidFill>
              </a:rPr>
              <a:t> </a:t>
            </a:r>
            <a:r>
              <a:rPr lang="en-US" dirty="0" smtClean="0"/>
              <a:t>By using this we can filtering the data based on given conditions.</a:t>
            </a:r>
          </a:p>
          <a:p>
            <a:pPr marL="285750" indent="-285750">
              <a:buFont typeface="Arial" pitchFamily="34" charset="0"/>
              <a:buChar char="•"/>
            </a:pPr>
            <a:r>
              <a:rPr lang="en-US" b="1" dirty="0" smtClean="0">
                <a:solidFill>
                  <a:schemeClr val="tx2"/>
                </a:solidFill>
              </a:rPr>
              <a:t>Insert Row Activity :</a:t>
            </a:r>
            <a:r>
              <a:rPr lang="en-US" dirty="0" smtClean="0"/>
              <a:t> By using this activity we can insert or update or delete the rows.</a:t>
            </a:r>
          </a:p>
          <a:p>
            <a:pPr marL="285750" indent="-285750">
              <a:buFont typeface="Arial" pitchFamily="34" charset="0"/>
              <a:buChar char="•"/>
            </a:pPr>
            <a:r>
              <a:rPr lang="en-US" b="1" dirty="0" smtClean="0">
                <a:solidFill>
                  <a:schemeClr val="tx2"/>
                </a:solidFill>
              </a:rPr>
              <a:t>Joins and Lookups Activities : </a:t>
            </a:r>
            <a:r>
              <a:rPr lang="en-US" dirty="0" smtClean="0"/>
              <a:t>Using these activities we can merge the various datasets.</a:t>
            </a:r>
          </a:p>
          <a:p>
            <a:pPr marL="285750" indent="-285750">
              <a:buFont typeface="Arial" pitchFamily="34" charset="0"/>
              <a:buChar char="•"/>
            </a:pPr>
            <a:r>
              <a:rPr lang="en-US" b="1" dirty="0" smtClean="0">
                <a:solidFill>
                  <a:schemeClr val="tx2"/>
                </a:solidFill>
              </a:rPr>
              <a:t>Pivot Activity : </a:t>
            </a:r>
            <a:r>
              <a:rPr lang="en-US" dirty="0" smtClean="0"/>
              <a:t>By using this activity we can do some pivotal summaries /tables based given conditions.</a:t>
            </a:r>
          </a:p>
          <a:p>
            <a:pPr marL="285750" indent="-285750">
              <a:buFont typeface="Arial" pitchFamily="34" charset="0"/>
              <a:buChar char="•"/>
            </a:pPr>
            <a:r>
              <a:rPr lang="en-US" b="1" dirty="0" smtClean="0">
                <a:solidFill>
                  <a:schemeClr val="tx2"/>
                </a:solidFill>
              </a:rPr>
              <a:t>Sink Activity : </a:t>
            </a:r>
            <a:r>
              <a:rPr lang="en-US" dirty="0" smtClean="0"/>
              <a:t>Here we can use this activity to load the data into defined/desired location path.</a:t>
            </a:r>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1570388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lh5.googleusercontent.com/nQjk6ay2RprcUZR9b6ihUuJfION4lRpahdI7j7YNf66zULjqAm61MKUnhle9oq3BN6-lxKWEB3_RFwe0jBFqRQ4nBfH-uWaj2KIvaOxhc1leC1PatBm--C6h529kMUUP2wiAjaM7uCUfAE6CWXQ83K8"/>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9144000" cy="6877050"/>
          </a:xfrm>
          <a:prstGeom prst="rect">
            <a:avLst/>
          </a:prstGeom>
          <a:noFill/>
          <a:ln>
            <a:noFill/>
          </a:ln>
        </p:spPr>
      </p:pic>
    </p:spTree>
    <p:extLst>
      <p:ext uri="{BB962C8B-B14F-4D97-AF65-F5344CB8AC3E}">
        <p14:creationId xmlns:p14="http://schemas.microsoft.com/office/powerpoint/2010/main" val="1271317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lh5.googleusercontent.com/LpYuwgP_wSkwu9L4T1n42jYLvdnq3y8VwF4Oe9u4owbmMec_vg_uxLE6-v3_fErRc-OeqYVPx8dgbNN78NHVcGCxdV6UQIy5gqQSyLyI1gszVGLZA0BUMW24II09W4RuWVue0fUEnCMIZwA9e7HvwSw"/>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5" name="Rectangle 4"/>
          <p:cNvSpPr/>
          <p:nvPr/>
        </p:nvSpPr>
        <p:spPr>
          <a:xfrm>
            <a:off x="0" y="64770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259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2450"/>
            <a:ext cx="9144000" cy="584775"/>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3200" dirty="0" smtClean="0"/>
              <a:t>KEY POINTS TO BE ADDRESSED</a:t>
            </a:r>
            <a:endParaRPr lang="en-US" sz="3200" dirty="0"/>
          </a:p>
        </p:txBody>
      </p:sp>
      <p:sp>
        <p:nvSpPr>
          <p:cNvPr id="5" name="TextBox 4"/>
          <p:cNvSpPr txBox="1"/>
          <p:nvPr/>
        </p:nvSpPr>
        <p:spPr>
          <a:xfrm>
            <a:off x="34636" y="617225"/>
            <a:ext cx="9109364" cy="674030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285750" indent="-285750">
              <a:buFont typeface="Arial" pitchFamily="34" charset="0"/>
              <a:buChar char="•"/>
            </a:pPr>
            <a:r>
              <a:rPr lang="en-US" dirty="0" smtClean="0"/>
              <a:t>First we need to have VPN Network</a:t>
            </a:r>
          </a:p>
          <a:p>
            <a:pPr marL="285750" indent="-285750">
              <a:buFont typeface="Arial" pitchFamily="34" charset="0"/>
              <a:buChar char="•"/>
            </a:pPr>
            <a:r>
              <a:rPr lang="en-US" dirty="0" smtClean="0"/>
              <a:t>Make sure that secure private end points</a:t>
            </a:r>
          </a:p>
          <a:p>
            <a:pPr marL="285750" indent="-285750">
              <a:buFont typeface="Arial" pitchFamily="34" charset="0"/>
              <a:buChar char="•"/>
            </a:pPr>
            <a:r>
              <a:rPr lang="en-US" dirty="0" smtClean="0"/>
              <a:t>Plan for migration to transform data to cloud  environment</a:t>
            </a:r>
          </a:p>
          <a:p>
            <a:pPr marL="285750" indent="-285750">
              <a:buFont typeface="Arial" pitchFamily="34" charset="0"/>
              <a:buChar char="•"/>
            </a:pPr>
            <a:r>
              <a:rPr lang="en-US" dirty="0" smtClean="0"/>
              <a:t>Identified master </a:t>
            </a:r>
            <a:r>
              <a:rPr lang="en-US" dirty="0"/>
              <a:t>d</a:t>
            </a:r>
            <a:r>
              <a:rPr lang="en-US" dirty="0" smtClean="0"/>
              <a:t>ata </a:t>
            </a:r>
            <a:r>
              <a:rPr lang="en-US" dirty="0"/>
              <a:t>s</a:t>
            </a:r>
            <a:r>
              <a:rPr lang="en-US" dirty="0" smtClean="0"/>
              <a:t>ources, concentrated on  data marts</a:t>
            </a:r>
          </a:p>
          <a:p>
            <a:pPr marL="285750" indent="-285750">
              <a:buFont typeface="Arial" pitchFamily="34" charset="0"/>
              <a:buChar char="•"/>
            </a:pPr>
            <a:r>
              <a:rPr lang="en-US" dirty="0" smtClean="0"/>
              <a:t>Make sure that we have subscription, resource group, region and network .</a:t>
            </a:r>
          </a:p>
          <a:p>
            <a:pPr marL="285750" indent="-285750">
              <a:buFont typeface="Arial" pitchFamily="34" charset="0"/>
              <a:buChar char="•"/>
            </a:pPr>
            <a:r>
              <a:rPr lang="en-US" dirty="0" smtClean="0"/>
              <a:t>Plan for </a:t>
            </a:r>
            <a:r>
              <a:rPr lang="en-US" dirty="0"/>
              <a:t>s</a:t>
            </a:r>
            <a:r>
              <a:rPr lang="en-US" dirty="0" smtClean="0"/>
              <a:t>taging </a:t>
            </a:r>
            <a:r>
              <a:rPr lang="en-US" dirty="0"/>
              <a:t>d</a:t>
            </a:r>
            <a:r>
              <a:rPr lang="en-US" dirty="0" smtClean="0"/>
              <a:t>ata </a:t>
            </a:r>
            <a:r>
              <a:rPr lang="en-US" dirty="0"/>
              <a:t>l</a:t>
            </a:r>
            <a:r>
              <a:rPr lang="en-US" dirty="0" smtClean="0"/>
              <a:t>oad and set up with the storage path</a:t>
            </a:r>
          </a:p>
          <a:p>
            <a:pPr marL="285750" indent="-285750">
              <a:buFont typeface="Arial" pitchFamily="34" charset="0"/>
              <a:buChar char="•"/>
            </a:pPr>
            <a:r>
              <a:rPr lang="en-US" dirty="0" smtClean="0"/>
              <a:t>Creating a connection IR to connect to on-premises to cloud</a:t>
            </a:r>
          </a:p>
          <a:p>
            <a:pPr marL="285750" indent="-285750">
              <a:buFont typeface="Arial" pitchFamily="34" charset="0"/>
              <a:buChar char="•"/>
            </a:pPr>
            <a:r>
              <a:rPr lang="en-US" dirty="0" smtClean="0"/>
              <a:t>Creating a Linked service to connect to data sources to </a:t>
            </a:r>
            <a:r>
              <a:rPr lang="en-US" dirty="0" err="1" smtClean="0"/>
              <a:t>adf</a:t>
            </a:r>
            <a:r>
              <a:rPr lang="en-US" dirty="0" smtClean="0"/>
              <a:t> and other sources.</a:t>
            </a:r>
          </a:p>
          <a:p>
            <a:pPr marL="285750" indent="-285750">
              <a:buFont typeface="Arial" pitchFamily="34" charset="0"/>
              <a:buChar char="•"/>
            </a:pPr>
            <a:r>
              <a:rPr lang="en-US" dirty="0" smtClean="0"/>
              <a:t>Creating a pipeline and dataset to injecting data from various sources.</a:t>
            </a:r>
          </a:p>
          <a:p>
            <a:pPr marL="285750" indent="-285750">
              <a:buFont typeface="Arial" pitchFamily="34" charset="0"/>
              <a:buChar char="•"/>
            </a:pPr>
            <a:r>
              <a:rPr lang="en-US" dirty="0" smtClean="0"/>
              <a:t>Perform copy data activity to get the data and then stored the data into location.</a:t>
            </a:r>
          </a:p>
          <a:p>
            <a:pPr marL="285750" indent="-285750">
              <a:buFont typeface="Arial" pitchFamily="34" charset="0"/>
              <a:buChar char="•"/>
            </a:pPr>
            <a:r>
              <a:rPr lang="en-US" dirty="0" smtClean="0"/>
              <a:t>Perform dataflow mapping activities to transform the data and then load the data.</a:t>
            </a:r>
          </a:p>
          <a:p>
            <a:pPr marL="285750" indent="-285750">
              <a:buFont typeface="Arial" pitchFamily="34" charset="0"/>
              <a:buChar char="•"/>
            </a:pPr>
            <a:r>
              <a:rPr lang="en-US" dirty="0" smtClean="0"/>
              <a:t>Creating triggers to run the pipeline activities on a daily basis</a:t>
            </a:r>
          </a:p>
          <a:p>
            <a:pPr marL="285750" indent="-285750">
              <a:buFont typeface="Arial" pitchFamily="34" charset="0"/>
              <a:buChar char="•"/>
            </a:pPr>
            <a:r>
              <a:rPr lang="en-US" dirty="0" smtClean="0"/>
              <a:t>Creating feature branches  pipelines and  will do pull request to merge all pipelines in to master. Move the code into further development , staging, testing and production. And release the pipelines and maintain CI/CD pipelines.</a:t>
            </a:r>
          </a:p>
          <a:p>
            <a:pPr marL="285750" indent="-285750">
              <a:buFont typeface="Arial" pitchFamily="34" charset="0"/>
              <a:buChar char="•"/>
            </a:pPr>
            <a:r>
              <a:rPr lang="en-US" dirty="0" smtClean="0"/>
              <a:t>Load the data into Synapse </a:t>
            </a:r>
            <a:r>
              <a:rPr lang="en-US" dirty="0" err="1" smtClean="0"/>
              <a:t>sql</a:t>
            </a:r>
            <a:r>
              <a:rPr lang="en-US" dirty="0" smtClean="0"/>
              <a:t> data warehouse to build data warehouse.</a:t>
            </a:r>
          </a:p>
          <a:p>
            <a:pPr marL="285750" indent="-285750">
              <a:buFont typeface="Arial" pitchFamily="34" charset="0"/>
              <a:buChar char="•"/>
            </a:pPr>
            <a:r>
              <a:rPr lang="en-US" dirty="0" smtClean="0"/>
              <a:t>Creating Bronze, Silver and Gold layers for generating BI reports.</a:t>
            </a:r>
          </a:p>
          <a:p>
            <a:pPr marL="285750" indent="-285750">
              <a:buFont typeface="Arial" pitchFamily="34" charset="0"/>
              <a:buChar char="•"/>
            </a:pPr>
            <a:r>
              <a:rPr lang="en-US" dirty="0" smtClean="0"/>
              <a:t>Connecting Gold layers to making reports and dashboards in Power BI</a:t>
            </a:r>
          </a:p>
          <a:p>
            <a:pPr marL="285750" indent="-285750">
              <a:buFont typeface="Arial" pitchFamily="34" charset="0"/>
              <a:buChar char="•"/>
            </a:pPr>
            <a:r>
              <a:rPr lang="en-US" dirty="0" smtClean="0"/>
              <a:t>Connecting Bronze or Silver layers to perform statistical analysis and build ML and AI and predictive models.</a:t>
            </a:r>
          </a:p>
          <a:p>
            <a:pPr marL="285750" indent="-285750">
              <a:buFont typeface="Arial" pitchFamily="34" charset="0"/>
              <a:buChar char="•"/>
            </a:pPr>
            <a:endParaRPr lang="en-US" dirty="0"/>
          </a:p>
          <a:p>
            <a:pPr marL="285750" indent="-285750">
              <a:buFont typeface="Arial" pitchFamily="34" charset="0"/>
              <a:buChar char="•"/>
            </a:pPr>
            <a:endParaRPr lang="en-US" dirty="0" smtClean="0"/>
          </a:p>
          <a:p>
            <a:endParaRPr lang="en-US" dirty="0" smtClean="0"/>
          </a:p>
          <a:p>
            <a:endParaRPr lang="en-US" dirty="0"/>
          </a:p>
        </p:txBody>
      </p:sp>
    </p:spTree>
    <p:extLst>
      <p:ext uri="{BB962C8B-B14F-4D97-AF65-F5344CB8AC3E}">
        <p14:creationId xmlns:p14="http://schemas.microsoft.com/office/powerpoint/2010/main" val="36899139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438400"/>
            <a:ext cx="8001000" cy="923330"/>
          </a:xfrm>
          <a:prstGeom prst="rect">
            <a:avLst/>
          </a:prstGeom>
          <a:noFill/>
        </p:spPr>
        <p:txBody>
          <a:bodyPr wrap="square" rtlCol="0">
            <a:spAutoFit/>
          </a:bodyPr>
          <a:lstStyle/>
          <a:p>
            <a:pPr algn="ctr"/>
            <a:r>
              <a:rPr lang="en-US" sz="5400" dirty="0" smtClean="0"/>
              <a:t>THANK YOU </a:t>
            </a:r>
            <a:endParaRPr lang="en-US" sz="5400" dirty="0"/>
          </a:p>
        </p:txBody>
      </p:sp>
      <p:sp>
        <p:nvSpPr>
          <p:cNvPr id="5" name="TextBox 4"/>
          <p:cNvSpPr txBox="1"/>
          <p:nvPr/>
        </p:nvSpPr>
        <p:spPr>
          <a:xfrm>
            <a:off x="6096000" y="6324600"/>
            <a:ext cx="2971800" cy="369332"/>
          </a:xfrm>
          <a:prstGeom prst="rect">
            <a:avLst/>
          </a:prstGeom>
          <a:noFill/>
          <a:ln>
            <a:solidFill>
              <a:schemeClr val="tx2">
                <a:lumMod val="20000"/>
                <a:lumOff val="80000"/>
              </a:schemeClr>
            </a:solidFill>
          </a:ln>
        </p:spPr>
        <p:txBody>
          <a:bodyPr wrap="square" rtlCol="0">
            <a:spAutoFit/>
          </a:bodyPr>
          <a:lstStyle/>
          <a:p>
            <a:pPr algn="ctr"/>
            <a:r>
              <a:rPr lang="en-US" dirty="0" smtClean="0"/>
              <a:t>SANTHOSH BATHINI</a:t>
            </a:r>
            <a:endParaRPr lang="en-US" dirty="0"/>
          </a:p>
        </p:txBody>
      </p:sp>
    </p:spTree>
    <p:extLst>
      <p:ext uri="{BB962C8B-B14F-4D97-AF65-F5344CB8AC3E}">
        <p14:creationId xmlns:p14="http://schemas.microsoft.com/office/powerpoint/2010/main" val="1557632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46331"/>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3600" dirty="0" smtClean="0"/>
              <a:t>What is Azure Data factory?</a:t>
            </a:r>
            <a:endParaRPr lang="en-US" sz="3600" dirty="0"/>
          </a:p>
        </p:txBody>
      </p:sp>
      <p:sp>
        <p:nvSpPr>
          <p:cNvPr id="6" name="TextBox 5"/>
          <p:cNvSpPr txBox="1"/>
          <p:nvPr/>
        </p:nvSpPr>
        <p:spPr>
          <a:xfrm>
            <a:off x="20782" y="646331"/>
            <a:ext cx="9047018" cy="6124754"/>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marL="285750" indent="-285750">
              <a:buFont typeface="Arial" pitchFamily="34" charset="0"/>
              <a:buChar char="•"/>
            </a:pPr>
            <a:r>
              <a:rPr lang="en-US" sz="2800" dirty="0" smtClean="0"/>
              <a:t>Introduction to Azure data factory service, a data integration service in the cloud.</a:t>
            </a:r>
          </a:p>
          <a:p>
            <a:pPr marL="285750" indent="-285750">
              <a:buFont typeface="Arial" pitchFamily="34" charset="0"/>
              <a:buChar char="•"/>
            </a:pPr>
            <a:endParaRPr lang="en-US" sz="2800" dirty="0" smtClean="0"/>
          </a:p>
          <a:p>
            <a:pPr marL="285750" indent="-285750">
              <a:buFont typeface="Arial" pitchFamily="34" charset="0"/>
              <a:buChar char="•"/>
            </a:pPr>
            <a:r>
              <a:rPr lang="en-US" sz="2800" dirty="0" smtClean="0"/>
              <a:t>Data factory is a cloud based data integration service that orchestrates and automate the movements the moment and transformations of data.</a:t>
            </a:r>
          </a:p>
          <a:p>
            <a:endParaRPr lang="en-US" sz="2800" dirty="0" smtClean="0"/>
          </a:p>
          <a:p>
            <a:pPr marL="285750" indent="-285750">
              <a:buFont typeface="Arial" pitchFamily="34" charset="0"/>
              <a:buChar char="•"/>
            </a:pPr>
            <a:r>
              <a:rPr lang="en-US" sz="2800" dirty="0" smtClean="0"/>
              <a:t>you can create data integration solutions usage the data Factory service that can be ingest data from various data sources, transformations/ process the data, and publish the results data to the stores.</a:t>
            </a:r>
          </a:p>
          <a:p>
            <a:pPr marL="285750" indent="-285750">
              <a:buFont typeface="Arial" pitchFamily="34" charset="0"/>
              <a:buChar char="•"/>
            </a:pPr>
            <a:endParaRPr lang="en-US" sz="2800" dirty="0" smtClean="0"/>
          </a:p>
          <a:p>
            <a:pPr marL="285750" indent="-285750">
              <a:buFont typeface="Arial" pitchFamily="34" charset="0"/>
              <a:buChar char="•"/>
            </a:pPr>
            <a:endParaRPr lang="en-US" sz="2800" dirty="0" smtClean="0"/>
          </a:p>
          <a:p>
            <a:endParaRPr lang="en-US" sz="2800" dirty="0"/>
          </a:p>
        </p:txBody>
      </p:sp>
    </p:spTree>
    <p:extLst>
      <p:ext uri="{BB962C8B-B14F-4D97-AF65-F5344CB8AC3E}">
        <p14:creationId xmlns:p14="http://schemas.microsoft.com/office/powerpoint/2010/main" val="440888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Azure Data Factory - Building Pipelines | Ballard Chalmer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Azure Data Factory - Building Pipelines | Ballard Chalm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Azure Data Factory - Building Pipelines | Ballard Chalmer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9" descr="Get Any Azure Data Factory Pipeline Run Status with Azure Functions –  Welcome to the Blog &amp; Website of Paul Andrew"/>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4" descr="Pipelines in Azure Data Factory | Cathrine Wilhelmsen"/>
          <p:cNvSpPr>
            <a:spLocks noChangeAspect="1" noChangeArrowheads="1"/>
          </p:cNvSpPr>
          <p:nvPr/>
        </p:nvSpPr>
        <p:spPr bwMode="auto">
          <a:xfrm>
            <a:off x="0" y="1"/>
            <a:ext cx="9144000" cy="762000"/>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a:r>
              <a:rPr lang="en-US" sz="3600" dirty="0" smtClean="0"/>
              <a:t>Why We Use ADF?</a:t>
            </a:r>
            <a:endParaRPr lang="en-US" sz="3600" dirty="0"/>
          </a:p>
        </p:txBody>
      </p:sp>
      <p:pic>
        <p:nvPicPr>
          <p:cNvPr id="1041" name="Picture 17" descr="Design your Data pipelines in Azure Data Factory to load data into Azure  Database for MySQL - Microsoft Community 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803565"/>
            <a:ext cx="8226425" cy="2133600"/>
          </a:xfrm>
          <a:prstGeom prst="rect">
            <a:avLst/>
          </a:prstGeom>
          <a:noFill/>
          <a:ln>
            <a:solidFill>
              <a:schemeClr val="tx2">
                <a:lumMod val="20000"/>
                <a:lumOff val="80000"/>
              </a:schemeClr>
            </a:solidFill>
          </a:ln>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73745" y="2915391"/>
            <a:ext cx="8983375" cy="397031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en-US" b="1" dirty="0" smtClean="0">
                <a:solidFill>
                  <a:schemeClr val="tx2">
                    <a:lumMod val="60000"/>
                    <a:lumOff val="40000"/>
                  </a:schemeClr>
                </a:solidFill>
              </a:rPr>
              <a:t>Enables enterprises:</a:t>
            </a:r>
          </a:p>
          <a:p>
            <a:r>
              <a:rPr lang="en-US" dirty="0"/>
              <a:t>T</a:t>
            </a:r>
            <a:r>
              <a:rPr lang="en-US" dirty="0" smtClean="0"/>
              <a:t>o ingest data from multiple on premises and cloud sources easily, and gets your data where its need to go, prepare and partition your data as you inject it, or apply pre processing steps.</a:t>
            </a:r>
          </a:p>
          <a:p>
            <a:endParaRPr lang="en-US" dirty="0"/>
          </a:p>
          <a:p>
            <a:r>
              <a:rPr lang="en-US" b="1" dirty="0">
                <a:solidFill>
                  <a:schemeClr val="tx2">
                    <a:lumMod val="60000"/>
                    <a:lumOff val="40000"/>
                  </a:schemeClr>
                </a:solidFill>
              </a:rPr>
              <a:t>Allows you to create data pipelines :</a:t>
            </a:r>
          </a:p>
          <a:p>
            <a:r>
              <a:rPr lang="en-US" dirty="0" smtClean="0"/>
              <a:t>That move and transform data , and then run the pipeline on a specified schedule(hourly, daily, weekly, etc..)</a:t>
            </a:r>
          </a:p>
          <a:p>
            <a:endParaRPr lang="en-US" dirty="0" smtClean="0"/>
          </a:p>
          <a:p>
            <a:r>
              <a:rPr lang="en-US" b="1" dirty="0" smtClean="0">
                <a:solidFill>
                  <a:schemeClr val="tx2">
                    <a:lumMod val="60000"/>
                    <a:lumOff val="40000"/>
                  </a:schemeClr>
                </a:solidFill>
              </a:rPr>
              <a:t>Provide Rich Visualization :</a:t>
            </a:r>
          </a:p>
          <a:p>
            <a:r>
              <a:rPr lang="en-US" dirty="0" smtClean="0"/>
              <a:t>To Display the lineage, and dependendencies between your data pipelines from a single unified view.</a:t>
            </a:r>
          </a:p>
          <a:p>
            <a:endParaRPr lang="en-US" dirty="0"/>
          </a:p>
          <a:p>
            <a:r>
              <a:rPr lang="en-US" b="1" dirty="0" smtClean="0">
                <a:solidFill>
                  <a:schemeClr val="tx2">
                    <a:lumMod val="60000"/>
                    <a:lumOff val="40000"/>
                  </a:schemeClr>
                </a:solidFill>
              </a:rPr>
              <a:t>Produce Trusted/accurate data:</a:t>
            </a:r>
          </a:p>
          <a:p>
            <a:r>
              <a:rPr lang="en-US" dirty="0" smtClean="0"/>
              <a:t>It would  be providing most useful and scalable and transformed data to get the instant results</a:t>
            </a:r>
            <a:endParaRPr lang="en-US" dirty="0"/>
          </a:p>
        </p:txBody>
      </p:sp>
    </p:spTree>
    <p:extLst>
      <p:ext uri="{BB962C8B-B14F-4D97-AF65-F5344CB8AC3E}">
        <p14:creationId xmlns:p14="http://schemas.microsoft.com/office/powerpoint/2010/main" val="1811692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782" y="-19854"/>
            <a:ext cx="9123218" cy="584775"/>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3200" dirty="0" smtClean="0"/>
              <a:t>What Can we use Data Factory for?</a:t>
            </a:r>
            <a:endParaRPr lang="en-US" sz="3200" dirty="0"/>
          </a:p>
        </p:txBody>
      </p:sp>
      <p:sp>
        <p:nvSpPr>
          <p:cNvPr id="6" name="TextBox 5"/>
          <p:cNvSpPr txBox="1"/>
          <p:nvPr/>
        </p:nvSpPr>
        <p:spPr>
          <a:xfrm>
            <a:off x="20782" y="582587"/>
            <a:ext cx="4322618" cy="369332"/>
          </a:xfrm>
          <a:prstGeom prst="rect">
            <a:avLst/>
          </a:prstGeom>
          <a:noFill/>
        </p:spPr>
        <p:txBody>
          <a:bodyPr wrap="square" rtlCol="0">
            <a:spAutoFit/>
          </a:bodyPr>
          <a:lstStyle/>
          <a:p>
            <a:endParaRPr lang="en-US" dirty="0"/>
          </a:p>
        </p:txBody>
      </p:sp>
      <p:sp>
        <p:nvSpPr>
          <p:cNvPr id="8" name="Rounded Rectangular Callout 7"/>
          <p:cNvSpPr/>
          <p:nvPr/>
        </p:nvSpPr>
        <p:spPr>
          <a:xfrm>
            <a:off x="34637" y="660311"/>
            <a:ext cx="3664527" cy="612648"/>
          </a:xfrm>
          <a:prstGeom prst="wedgeRoundRectCallou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DATA ENRICHMENT</a:t>
            </a:r>
            <a:endParaRPr lang="en-US" b="1" dirty="0"/>
          </a:p>
        </p:txBody>
      </p:sp>
      <p:sp>
        <p:nvSpPr>
          <p:cNvPr id="9" name="Rounded Rectangular Callout 8"/>
          <p:cNvSpPr/>
          <p:nvPr/>
        </p:nvSpPr>
        <p:spPr>
          <a:xfrm>
            <a:off x="34637" y="1371600"/>
            <a:ext cx="3664527" cy="612648"/>
          </a:xfrm>
          <a:prstGeom prst="wedgeRoundRectCallout">
            <a:avLst/>
          </a:prstGeom>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DATA INTEGRATION</a:t>
            </a:r>
            <a:endParaRPr lang="en-US" b="1" dirty="0"/>
          </a:p>
        </p:txBody>
      </p:sp>
      <p:sp>
        <p:nvSpPr>
          <p:cNvPr id="10" name="Rounded Rectangular Callout 9"/>
          <p:cNvSpPr/>
          <p:nvPr/>
        </p:nvSpPr>
        <p:spPr>
          <a:xfrm>
            <a:off x="55418" y="2050473"/>
            <a:ext cx="3664527" cy="612648"/>
          </a:xfrm>
          <a:prstGeom prst="wedgeRoundRectCallou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DATA MITIGATION</a:t>
            </a:r>
            <a:endParaRPr lang="en-US" b="1" dirty="0"/>
          </a:p>
        </p:txBody>
      </p:sp>
      <p:sp>
        <p:nvSpPr>
          <p:cNvPr id="11" name="Rounded Rectangular Callout 10"/>
          <p:cNvSpPr/>
          <p:nvPr/>
        </p:nvSpPr>
        <p:spPr>
          <a:xfrm>
            <a:off x="76200" y="2743201"/>
            <a:ext cx="3664527" cy="612648"/>
          </a:xfrm>
          <a:prstGeom prst="wedgeRoundRectCallout">
            <a:avLst/>
          </a:prstGeom>
          <a:solidFill>
            <a:schemeClr val="bg1">
              <a:lumMod val="6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DATA TRANSFORMATION</a:t>
            </a:r>
            <a:endParaRPr lang="en-US" b="1" dirty="0"/>
          </a:p>
        </p:txBody>
      </p:sp>
      <p:sp>
        <p:nvSpPr>
          <p:cNvPr id="12" name="Rounded Rectangular Callout 11"/>
          <p:cNvSpPr/>
          <p:nvPr/>
        </p:nvSpPr>
        <p:spPr>
          <a:xfrm>
            <a:off x="76200" y="3412792"/>
            <a:ext cx="3664527" cy="612648"/>
          </a:xfrm>
          <a:prstGeom prst="wedgeRoundRectCallout">
            <a:avLst/>
          </a:prstGeom>
          <a:solidFill>
            <a:schemeClr val="accent3">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DATA CLEANING</a:t>
            </a:r>
            <a:endParaRPr lang="en-US" b="1" dirty="0"/>
          </a:p>
        </p:txBody>
      </p:sp>
      <p:sp>
        <p:nvSpPr>
          <p:cNvPr id="13" name="Rounded Rectangular Callout 12"/>
          <p:cNvSpPr/>
          <p:nvPr/>
        </p:nvSpPr>
        <p:spPr>
          <a:xfrm>
            <a:off x="76200" y="4039295"/>
            <a:ext cx="3664527" cy="612648"/>
          </a:xfrm>
          <a:prstGeom prst="wedgeRoundRectCallout">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DATA IOT ANALYSIS</a:t>
            </a:r>
            <a:endParaRPr lang="en-US" b="1" dirty="0"/>
          </a:p>
        </p:txBody>
      </p:sp>
      <p:sp>
        <p:nvSpPr>
          <p:cNvPr id="14" name="Rounded Rectangular Callout 13"/>
          <p:cNvSpPr/>
          <p:nvPr/>
        </p:nvSpPr>
        <p:spPr>
          <a:xfrm>
            <a:off x="96982" y="4718031"/>
            <a:ext cx="3664527" cy="612648"/>
          </a:xfrm>
          <a:prstGeom prst="wedgeRoundRectCallou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DATA LOADING</a:t>
            </a:r>
            <a:endParaRPr lang="en-US" b="1" dirty="0"/>
          </a:p>
        </p:txBody>
      </p:sp>
      <p:sp>
        <p:nvSpPr>
          <p:cNvPr id="15" name="Rounded Rectangular Callout 14"/>
          <p:cNvSpPr/>
          <p:nvPr/>
        </p:nvSpPr>
        <p:spPr>
          <a:xfrm>
            <a:off x="96982" y="5424340"/>
            <a:ext cx="3664527" cy="612648"/>
          </a:xfrm>
          <a:prstGeom prst="wedgeRoundRectCallou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DATA  WAREHOUSING</a:t>
            </a:r>
            <a:endParaRPr lang="en-US" b="1" dirty="0"/>
          </a:p>
        </p:txBody>
      </p:sp>
      <p:sp>
        <p:nvSpPr>
          <p:cNvPr id="16" name="Rounded Rectangular Callout 15"/>
          <p:cNvSpPr/>
          <p:nvPr/>
        </p:nvSpPr>
        <p:spPr>
          <a:xfrm>
            <a:off x="117764" y="6116520"/>
            <a:ext cx="3664527" cy="612648"/>
          </a:xfrm>
          <a:prstGeom prst="wedgeRoundRectCallou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DATA  MODELING</a:t>
            </a:r>
            <a:endParaRPr lang="en-US" b="1" dirty="0"/>
          </a:p>
        </p:txBody>
      </p:sp>
      <p:sp>
        <p:nvSpPr>
          <p:cNvPr id="17" name="TextBox 16"/>
          <p:cNvSpPr txBox="1"/>
          <p:nvPr/>
        </p:nvSpPr>
        <p:spPr>
          <a:xfrm>
            <a:off x="3886200" y="660311"/>
            <a:ext cx="5029200" cy="526297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342900" indent="-342900">
              <a:buFont typeface="Arial" pitchFamily="34" charset="0"/>
              <a:buChar char="•"/>
            </a:pPr>
            <a:r>
              <a:rPr lang="en-US" sz="2400" dirty="0" smtClean="0"/>
              <a:t>Use it to Ingest data from the multiple on premises and cloud sources.</a:t>
            </a:r>
          </a:p>
          <a:p>
            <a:pPr marL="342900" indent="-342900">
              <a:buFont typeface="Arial" pitchFamily="34" charset="0"/>
              <a:buChar char="•"/>
            </a:pPr>
            <a:r>
              <a:rPr lang="en-US" sz="2400" dirty="0" smtClean="0"/>
              <a:t>Schedule, Orchestration, and manage the data transformation and analysis process.</a:t>
            </a:r>
          </a:p>
          <a:p>
            <a:pPr marL="342900" indent="-342900">
              <a:buFont typeface="Arial" pitchFamily="34" charset="0"/>
              <a:buChar char="•"/>
            </a:pPr>
            <a:r>
              <a:rPr lang="en-US" sz="2400" dirty="0" smtClean="0"/>
              <a:t>Transform raw data into finished or shaped data that's ready for consumptions by BI tools or by your on premises or cloud application and services. </a:t>
            </a:r>
          </a:p>
          <a:p>
            <a:pPr marL="342900" indent="-342900">
              <a:buFont typeface="Arial" pitchFamily="34" charset="0"/>
              <a:buChar char="•"/>
            </a:pPr>
            <a:r>
              <a:rPr lang="en-US" sz="2400" dirty="0" smtClean="0"/>
              <a:t>Manage your entire network of data pipelines at a glance to identify issues take action.</a:t>
            </a:r>
            <a:endParaRPr lang="en-US" sz="2400" dirty="0"/>
          </a:p>
        </p:txBody>
      </p:sp>
    </p:spTree>
    <p:extLst>
      <p:ext uri="{BB962C8B-B14F-4D97-AF65-F5344CB8AC3E}">
        <p14:creationId xmlns:p14="http://schemas.microsoft.com/office/powerpoint/2010/main" val="4100963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s://lh6.googleusercontent.com/QQZH1vedQIFR3RFnyP5YADIeIlMzkKL4cf7w-fq-UJiNOluxpgaSuiU28b8WhTZzNZj5K6XoP9FeQDYUgvcQE3CKFTT4wpvT5YMP01Th1OiOj8TXt323g7yaCSFi7xipUku1-K8nQWLmOHzoRUm_V4A"/>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144000" cy="6019801"/>
          </a:xfrm>
          <a:prstGeom prst="rect">
            <a:avLst/>
          </a:prstGeom>
          <a:noFill/>
          <a:ln>
            <a:noFill/>
          </a:ln>
        </p:spPr>
      </p:pic>
      <p:sp>
        <p:nvSpPr>
          <p:cNvPr id="7" name="Rounded Rectangle 6"/>
          <p:cNvSpPr/>
          <p:nvPr/>
        </p:nvSpPr>
        <p:spPr>
          <a:xfrm>
            <a:off x="0" y="6926"/>
            <a:ext cx="1828800" cy="831273"/>
          </a:xfrm>
          <a:prstGeom prst="round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INGESTION</a:t>
            </a:r>
            <a:endParaRPr lang="en-US" b="1" dirty="0"/>
          </a:p>
        </p:txBody>
      </p:sp>
      <p:sp>
        <p:nvSpPr>
          <p:cNvPr id="9" name="Rounded Rectangle 8"/>
          <p:cNvSpPr/>
          <p:nvPr/>
        </p:nvSpPr>
        <p:spPr>
          <a:xfrm>
            <a:off x="1828800" y="6927"/>
            <a:ext cx="1828800" cy="831273"/>
          </a:xfrm>
          <a:prstGeom prst="roundRect">
            <a:avLst/>
          </a:prstGeom>
          <a:solidFill>
            <a:schemeClr val="accent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PREPARE</a:t>
            </a:r>
            <a:endParaRPr lang="en-US" b="1" dirty="0"/>
          </a:p>
        </p:txBody>
      </p:sp>
      <p:sp>
        <p:nvSpPr>
          <p:cNvPr id="10" name="Rounded Rectangle 9"/>
          <p:cNvSpPr/>
          <p:nvPr/>
        </p:nvSpPr>
        <p:spPr>
          <a:xfrm>
            <a:off x="3657600" y="6927"/>
            <a:ext cx="1828800" cy="831273"/>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TRANSFORM</a:t>
            </a:r>
            <a:endParaRPr lang="en-US" b="1" dirty="0"/>
          </a:p>
        </p:txBody>
      </p:sp>
      <p:sp>
        <p:nvSpPr>
          <p:cNvPr id="11" name="Rounded Rectangle 10"/>
          <p:cNvSpPr/>
          <p:nvPr/>
        </p:nvSpPr>
        <p:spPr>
          <a:xfrm>
            <a:off x="5486400" y="-13855"/>
            <a:ext cx="1828800" cy="831273"/>
          </a:xfrm>
          <a:prstGeom prst="round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ANALYSE</a:t>
            </a:r>
            <a:endParaRPr lang="en-US" b="1" dirty="0"/>
          </a:p>
        </p:txBody>
      </p:sp>
      <p:sp>
        <p:nvSpPr>
          <p:cNvPr id="12" name="Rounded Rectangle 11"/>
          <p:cNvSpPr/>
          <p:nvPr/>
        </p:nvSpPr>
        <p:spPr>
          <a:xfrm>
            <a:off x="7329055" y="13855"/>
            <a:ext cx="1828800" cy="831273"/>
          </a:xfrm>
          <a:prstGeom prst="roundRect">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PUBLISH</a:t>
            </a:r>
            <a:endParaRPr lang="en-US" b="1" dirty="0"/>
          </a:p>
        </p:txBody>
      </p:sp>
    </p:spTree>
    <p:extLst>
      <p:ext uri="{BB962C8B-B14F-4D97-AF65-F5344CB8AC3E}">
        <p14:creationId xmlns:p14="http://schemas.microsoft.com/office/powerpoint/2010/main" val="3613464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709" y="11668"/>
            <a:ext cx="9144000" cy="584775"/>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3200" b="1" dirty="0" smtClean="0"/>
              <a:t>TYPES OF ACTIVITIES?</a:t>
            </a:r>
            <a:endParaRPr lang="en-US" sz="3200" b="1" dirty="0"/>
          </a:p>
        </p:txBody>
      </p:sp>
      <p:sp>
        <p:nvSpPr>
          <p:cNvPr id="6" name="TextBox 5"/>
          <p:cNvSpPr txBox="1"/>
          <p:nvPr/>
        </p:nvSpPr>
        <p:spPr>
          <a:xfrm>
            <a:off x="20782" y="761999"/>
            <a:ext cx="2798618" cy="5940088"/>
          </a:xfrm>
          <a:prstGeom prst="rect">
            <a:avLst/>
          </a:prstGeom>
          <a:solidFill>
            <a:schemeClr val="accent3">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000" b="1" dirty="0" smtClean="0"/>
              <a:t>What is Activity : </a:t>
            </a:r>
          </a:p>
          <a:p>
            <a:pPr marL="342900" indent="-342900">
              <a:buFont typeface="Arial" pitchFamily="34" charset="0"/>
              <a:buChar char="•"/>
            </a:pPr>
            <a:r>
              <a:rPr lang="en-US" sz="2000" dirty="0" smtClean="0"/>
              <a:t>Activities define the actions to perform on your data. for example, you may use a copy activity data from one data source to another data source .</a:t>
            </a:r>
          </a:p>
          <a:p>
            <a:pPr marL="342900" indent="-342900">
              <a:buFont typeface="Arial" pitchFamily="34" charset="0"/>
              <a:buChar char="•"/>
            </a:pPr>
            <a:r>
              <a:rPr lang="en-US" sz="2000" dirty="0" smtClean="0"/>
              <a:t> Similarly, you may use a Stored Procedure activity, which runs a </a:t>
            </a:r>
            <a:r>
              <a:rPr lang="en-US" sz="2000" dirty="0" err="1" smtClean="0"/>
              <a:t>sql</a:t>
            </a:r>
            <a:r>
              <a:rPr lang="en-US" sz="2000" dirty="0" smtClean="0"/>
              <a:t> query to transform or </a:t>
            </a:r>
          </a:p>
          <a:p>
            <a:pPr marL="342900" indent="-342900">
              <a:buFont typeface="Arial" pitchFamily="34" charset="0"/>
              <a:buChar char="•"/>
            </a:pPr>
            <a:r>
              <a:rPr lang="en-US" sz="2000" dirty="0" smtClean="0"/>
              <a:t>analyze your data. you may also choose to create a custom .NET activity to run your own code.</a:t>
            </a:r>
            <a:endParaRPr lang="en-US" dirty="0"/>
          </a:p>
        </p:txBody>
      </p:sp>
      <p:sp>
        <p:nvSpPr>
          <p:cNvPr id="7" name="TextBox 6"/>
          <p:cNvSpPr txBox="1"/>
          <p:nvPr/>
        </p:nvSpPr>
        <p:spPr>
          <a:xfrm>
            <a:off x="3439391" y="761999"/>
            <a:ext cx="2209800" cy="4093428"/>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000" b="1" dirty="0" smtClean="0"/>
              <a:t>Data Movement Activity:</a:t>
            </a:r>
          </a:p>
          <a:p>
            <a:pPr marL="342900" indent="-342900">
              <a:buFont typeface="Arial" pitchFamily="34" charset="0"/>
              <a:buChar char="•"/>
            </a:pPr>
            <a:r>
              <a:rPr lang="en-US" sz="2000" dirty="0" smtClean="0"/>
              <a:t>Copy activity in Data Factory copies data from a source data store to a sink data source. </a:t>
            </a:r>
          </a:p>
          <a:p>
            <a:pPr marL="342900" indent="-342900">
              <a:buFont typeface="Arial" pitchFamily="34" charset="0"/>
              <a:buChar char="•"/>
            </a:pPr>
            <a:r>
              <a:rPr lang="en-US" sz="2000" dirty="0" smtClean="0"/>
              <a:t>data from any source can be written to any sink.</a:t>
            </a:r>
            <a:endParaRPr lang="en-US" dirty="0"/>
          </a:p>
        </p:txBody>
      </p:sp>
      <p:sp>
        <p:nvSpPr>
          <p:cNvPr id="8" name="TextBox 7"/>
          <p:cNvSpPr txBox="1"/>
          <p:nvPr/>
        </p:nvSpPr>
        <p:spPr>
          <a:xfrm>
            <a:off x="6096000" y="761999"/>
            <a:ext cx="2743200" cy="4093428"/>
          </a:xfrm>
          <a:prstGeom prst="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000" b="1" dirty="0" smtClean="0"/>
              <a:t>Data Transformation Activities : </a:t>
            </a:r>
          </a:p>
          <a:p>
            <a:pPr marL="342900" indent="-342900">
              <a:buFont typeface="Arial" pitchFamily="34" charset="0"/>
              <a:buChar char="•"/>
            </a:pPr>
            <a:r>
              <a:rPr lang="en-US" sz="2000" dirty="0" smtClean="0"/>
              <a:t>Data Transformations Activities data to desired format and shape.</a:t>
            </a:r>
          </a:p>
          <a:p>
            <a:pPr marL="342900" indent="-342900">
              <a:buFont typeface="Arial" pitchFamily="34" charset="0"/>
              <a:buChar char="•"/>
            </a:pPr>
            <a:r>
              <a:rPr lang="en-US" sz="2000" dirty="0" smtClean="0"/>
              <a:t>Transformation activities that can be added to added to pipelines either individually or chained with another activities.</a:t>
            </a:r>
          </a:p>
        </p:txBody>
      </p:sp>
    </p:spTree>
    <p:extLst>
      <p:ext uri="{BB962C8B-B14F-4D97-AF65-F5344CB8AC3E}">
        <p14:creationId xmlns:p14="http://schemas.microsoft.com/office/powerpoint/2010/main" val="3791630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3999" cy="646331"/>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3600" b="1" dirty="0" smtClean="0"/>
              <a:t>Types of Services</a:t>
            </a:r>
            <a:endParaRPr lang="en-US" sz="3600" b="1" dirty="0"/>
          </a:p>
        </p:txBody>
      </p:sp>
      <p:sp>
        <p:nvSpPr>
          <p:cNvPr id="5" name="TextBox 4"/>
          <p:cNvSpPr txBox="1"/>
          <p:nvPr/>
        </p:nvSpPr>
        <p:spPr>
          <a:xfrm>
            <a:off x="13854" y="646331"/>
            <a:ext cx="2424545" cy="2954655"/>
          </a:xfrm>
          <a:prstGeom prst="rect">
            <a:avLst/>
          </a:prstGeom>
          <a:solidFill>
            <a:schemeClr val="accent6">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400" b="1" dirty="0" smtClean="0"/>
              <a:t>Linked Services :</a:t>
            </a:r>
          </a:p>
          <a:p>
            <a:r>
              <a:rPr lang="en-US" dirty="0" smtClean="0"/>
              <a:t>Lined services define the information needed for data factory to connect to external resources ( Examples: Azure Storage, On Premises SQL Server, Azure </a:t>
            </a:r>
            <a:r>
              <a:rPr lang="en-US" dirty="0" err="1" smtClean="0"/>
              <a:t>HDInsight</a:t>
            </a:r>
            <a:r>
              <a:rPr lang="en-US" dirty="0" smtClean="0"/>
              <a:t>).</a:t>
            </a:r>
          </a:p>
          <a:p>
            <a:endParaRPr lang="en-US" dirty="0"/>
          </a:p>
        </p:txBody>
      </p:sp>
      <p:sp>
        <p:nvSpPr>
          <p:cNvPr id="6" name="TextBox 5"/>
          <p:cNvSpPr txBox="1"/>
          <p:nvPr/>
        </p:nvSpPr>
        <p:spPr>
          <a:xfrm>
            <a:off x="2708563" y="669207"/>
            <a:ext cx="2424545" cy="5632311"/>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000" b="1" dirty="0" smtClean="0"/>
              <a:t>Integration Runtime: </a:t>
            </a:r>
          </a:p>
          <a:p>
            <a:r>
              <a:rPr lang="en-US" sz="2000" dirty="0" smtClean="0"/>
              <a:t>The integration runtime location defines the location of its back-end compute, and where the data movement, </a:t>
            </a:r>
          </a:p>
          <a:p>
            <a:r>
              <a:rPr lang="en-US" sz="2000" dirty="0" smtClean="0"/>
              <a:t>activity dispatching and data transformation are performed. To obtain better performance and transmission efficiency,</a:t>
            </a:r>
          </a:p>
          <a:p>
            <a:r>
              <a:rPr lang="en-US" sz="2000" dirty="0" smtClean="0"/>
              <a:t>the integration runtime should be closer to the data source or sink. </a:t>
            </a:r>
            <a:endParaRPr lang="en-US" sz="2000" dirty="0"/>
          </a:p>
        </p:txBody>
      </p:sp>
      <p:sp>
        <p:nvSpPr>
          <p:cNvPr id="7" name="TextBox 6"/>
          <p:cNvSpPr txBox="1"/>
          <p:nvPr/>
        </p:nvSpPr>
        <p:spPr>
          <a:xfrm>
            <a:off x="5486400" y="669207"/>
            <a:ext cx="3124200" cy="5016758"/>
          </a:xfrm>
          <a:prstGeom prst="rect">
            <a:avLst/>
          </a:prstGeom>
          <a:solidFill>
            <a:schemeClr val="accent4">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000" b="1" dirty="0" smtClean="0"/>
              <a:t>Auto Resolve Integration Runtime:</a:t>
            </a:r>
          </a:p>
          <a:p>
            <a:r>
              <a:rPr lang="en-US" sz="2000" dirty="0" smtClean="0"/>
              <a:t>Azure Data Factory decides how much compute power is required within a selected data center.</a:t>
            </a:r>
          </a:p>
          <a:p>
            <a:r>
              <a:rPr lang="en-US" sz="2000" dirty="0" smtClean="0"/>
              <a:t>Then it will perform data movement and processing operations using the available compute power </a:t>
            </a:r>
          </a:p>
          <a:p>
            <a:r>
              <a:rPr lang="en-US" sz="2000" dirty="0" smtClean="0"/>
              <a:t>within the selected IR location. If you want to know how ADF decides which data center to be used for the IR</a:t>
            </a:r>
          </a:p>
          <a:p>
            <a:endParaRPr lang="en-US" sz="2000" dirty="0" smtClean="0"/>
          </a:p>
        </p:txBody>
      </p:sp>
    </p:spTree>
    <p:extLst>
      <p:ext uri="{BB962C8B-B14F-4D97-AF65-F5344CB8AC3E}">
        <p14:creationId xmlns:p14="http://schemas.microsoft.com/office/powerpoint/2010/main" val="3994736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zure Data Factory | Productive Ed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2" y="-34636"/>
            <a:ext cx="9144000" cy="690649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581400" y="2254828"/>
            <a:ext cx="1905000" cy="11568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47800" y="4535631"/>
            <a:ext cx="1447800" cy="152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257800" y="4627418"/>
            <a:ext cx="1447800" cy="13404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2110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lh6.googleusercontent.com/96ULeP01fJwnmW7fGiB_UcURcc2AT755xqI4pc7etbcTC5l5EpIqqAnCo-inHVYX1grBtWX_efEgNKCB9ytMduWC7scIYPgacSsZfatCXcNAMm4ZUxzx3HQjxwXWNfnQROsWA6ETNBO7sy0ApGRAWd4"/>
          <p:cNvPicPr/>
          <p:nvPr/>
        </p:nvPicPr>
        <p:blipFill>
          <a:blip r:embed="rId2">
            <a:extLst>
              <a:ext uri="{28A0092B-C50C-407E-A947-70E740481C1C}">
                <a14:useLocalDpi xmlns:a14="http://schemas.microsoft.com/office/drawing/2010/main" val="0"/>
              </a:ext>
            </a:extLst>
          </a:blip>
          <a:srcRect/>
          <a:stretch>
            <a:fillRect/>
          </a:stretch>
        </p:blipFill>
        <p:spPr bwMode="auto">
          <a:xfrm>
            <a:off x="0" y="523220"/>
            <a:ext cx="9144000" cy="633478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6928" y="0"/>
            <a:ext cx="9150927" cy="523220"/>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800" b="1" dirty="0" smtClean="0"/>
              <a:t>DATA TRANSFORMATIONS IN AZURE</a:t>
            </a:r>
            <a:endParaRPr lang="en-US" sz="2800" b="1" dirty="0"/>
          </a:p>
        </p:txBody>
      </p:sp>
      <p:sp>
        <p:nvSpPr>
          <p:cNvPr id="6" name="Rounded Rectangle 5"/>
          <p:cNvSpPr/>
          <p:nvPr/>
        </p:nvSpPr>
        <p:spPr>
          <a:xfrm>
            <a:off x="1828800" y="3200400"/>
            <a:ext cx="1600200" cy="1524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105400" y="1447800"/>
            <a:ext cx="1600200" cy="1524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248400" y="3200400"/>
            <a:ext cx="1600200" cy="2362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799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1130</TotalTime>
  <Words>1165</Words>
  <Application>Microsoft Office PowerPoint</Application>
  <PresentationFormat>On-screen Show (4:3)</PresentationFormat>
  <Paragraphs>107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INTRODUCTON OF AZURE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INTRODUCTON OF AZURE</dc:title>
  <dc:creator>ismail - [2010]</dc:creator>
  <cp:lastModifiedBy>ismail - [2010]</cp:lastModifiedBy>
  <cp:revision>22</cp:revision>
  <dcterms:created xsi:type="dcterms:W3CDTF">2023-03-09T18:51:04Z</dcterms:created>
  <dcterms:modified xsi:type="dcterms:W3CDTF">2023-03-10T13:41:18Z</dcterms:modified>
</cp:coreProperties>
</file>