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391" r:id="rId3"/>
    <p:sldId id="401" r:id="rId4"/>
    <p:sldId id="400" r:id="rId5"/>
    <p:sldId id="402" r:id="rId6"/>
    <p:sldId id="403" r:id="rId7"/>
    <p:sldId id="404" r:id="rId8"/>
    <p:sldId id="405" r:id="rId9"/>
    <p:sldId id="406" r:id="rId10"/>
    <p:sldId id="407" r:id="rId11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9966"/>
    <a:srgbClr val="FFFF66"/>
    <a:srgbClr val="FFFF00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62C2-3441-F947-9446-8123A7FB0E14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71F2-A632-F44D-A7CA-E88C240FC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4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2EF2841-2643-4F95-B214-7CF404E8138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962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image_Cover2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0" y="2490787"/>
            <a:ext cx="4648200" cy="1362075"/>
          </a:xfrm>
        </p:spPr>
        <p:txBody>
          <a:bodyPr anchor="t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4648200" cy="1500187"/>
          </a:xfrm>
        </p:spPr>
        <p:txBody>
          <a:bodyPr anchor="b"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15816" y="6019800"/>
            <a:ext cx="5542384" cy="457200"/>
          </a:xfrm>
        </p:spPr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mtClean="0"/>
              <a:t>RTLS-based Hand Hygiene Monitoring and Notification System, p.2 </a:t>
            </a:r>
            <a:endParaRPr lang="en-CA" dirty="0" smtClean="0"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9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0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r>
              <a:rPr lang="en-CA" sz="1200" smtClean="0">
                <a:solidFill>
                  <a:srgbClr val="990000"/>
                </a:solidFill>
                <a:latin typeface="Verdana" pitchFamily="-112" charset="0"/>
              </a:rPr>
              <a:t>RTLS-based Hand Hygiene Monitoring and Notification System, p.2 </a:t>
            </a:r>
            <a:endParaRPr lang="en-CA" sz="1200" dirty="0" smtClean="0">
              <a:solidFill>
                <a:srgbClr val="990000"/>
              </a:solidFill>
              <a:latin typeface="Verdan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image_Page2b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1880" y="6019800"/>
            <a:ext cx="4966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990000"/>
                </a:solidFill>
                <a:latin typeface="Verdana" pitchFamily="-112" charset="0"/>
              </a:defRPr>
            </a:lvl1pPr>
          </a:lstStyle>
          <a:p>
            <a:r>
              <a:rPr lang="en-CA" smtClean="0"/>
              <a:t>RTLS-based Hand Hygiene Monitoring and Notification System, p.2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/>
          <a:ea typeface="ＭＳ Ｐゴシック" pitchFamily="-112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2" charset="-128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terisk.org/products/ip-pb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>
          <a:xfrm>
            <a:off x="-12730" y="2216509"/>
            <a:ext cx="9144000" cy="1362075"/>
          </a:xfrm>
        </p:spPr>
        <p:txBody>
          <a:bodyPr/>
          <a:lstStyle/>
          <a:p>
            <a:pPr algn="ctr"/>
            <a:r>
              <a:rPr lang="en-CA" sz="2800" b="1" dirty="0" smtClean="0"/>
              <a:t>Capstone student project </a:t>
            </a:r>
            <a:r>
              <a:rPr lang="en-CA" b="1" dirty="0"/>
              <a:t/>
            </a:r>
            <a:br>
              <a:rPr lang="en-CA" b="1" dirty="0"/>
            </a:br>
            <a:endParaRPr lang="en-US" dirty="0" smtClean="0">
              <a:latin typeface="Verdana" pitchFamily="-112" charset="0"/>
            </a:endParaRPr>
          </a:p>
        </p:txBody>
      </p:sp>
      <p:sp>
        <p:nvSpPr>
          <p:cNvPr id="14339" name="Text Placeholder 5"/>
          <p:cNvSpPr>
            <a:spLocks noGrp="1"/>
          </p:cNvSpPr>
          <p:nvPr>
            <p:ph type="body" idx="1"/>
          </p:nvPr>
        </p:nvSpPr>
        <p:spPr>
          <a:xfrm>
            <a:off x="1619672" y="3140968"/>
            <a:ext cx="6480720" cy="1224136"/>
          </a:xfrm>
        </p:spPr>
        <p:txBody>
          <a:bodyPr anchor="t"/>
          <a:lstStyle/>
          <a:p>
            <a:pPr algn="ctr"/>
            <a:r>
              <a:rPr lang="en-CA" b="1" dirty="0" smtClean="0"/>
              <a:t>Alain Mouttham</a:t>
            </a:r>
          </a:p>
          <a:p>
            <a:pPr algn="ctr"/>
            <a:r>
              <a:rPr lang="en-CA" b="1" dirty="0" smtClean="0"/>
              <a:t>November 13</a:t>
            </a:r>
            <a:r>
              <a:rPr lang="en-CA" b="1" baseline="30000" dirty="0" smtClean="0"/>
              <a:t>th</a:t>
            </a:r>
            <a:r>
              <a:rPr lang="en-CA" b="1" dirty="0" smtClean="0"/>
              <a:t>, </a:t>
            </a:r>
            <a:r>
              <a:rPr lang="en-CA" b="1" dirty="0" smtClean="0"/>
              <a:t>2014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800" dirty="0" smtClean="0"/>
              <a:t/>
            </a:r>
            <a:br>
              <a:rPr lang="en-CA" sz="1800" dirty="0" smtClean="0"/>
            </a:b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136904" cy="648072"/>
          </a:xfrm>
        </p:spPr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6876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Decide if you still want this project…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I’ll send you papers on RTDC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Decide about the team organization, roles &amp;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Decide about the software development methodology and software engineering tools (configuration management, trouble ticketing, </a:t>
            </a:r>
            <a:r>
              <a:rPr lang="en-CA" sz="2000" dirty="0" err="1" smtClean="0"/>
              <a:t>etc</a:t>
            </a:r>
            <a:r>
              <a:rPr lang="en-CA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Learn about iOS, Android, Java development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Learn about Asterisk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I’ll put you in contact with </a:t>
            </a:r>
            <a:r>
              <a:rPr lang="en-CA" sz="2000" dirty="0" err="1" smtClean="0"/>
              <a:t>Openface</a:t>
            </a:r>
            <a:r>
              <a:rPr lang="en-CA" sz="2000" dirty="0" smtClean="0"/>
              <a:t> in Montreal in order to get Tablets and Asterisk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Ideal is that you are ready when we start in January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We should plan for weekly Project Status meetings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Commitment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5801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1896"/>
            <a:ext cx="8136904" cy="534816"/>
          </a:xfrm>
        </p:spPr>
        <p:txBody>
          <a:bodyPr/>
          <a:lstStyle/>
          <a:p>
            <a:r>
              <a:rPr lang="en-US" b="1" dirty="0" err="1" smtClean="0"/>
              <a:t>uOttawa</a:t>
            </a:r>
            <a:r>
              <a:rPr lang="en-US" b="1" dirty="0" smtClean="0"/>
              <a:t> Capstone student </a:t>
            </a:r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510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Problem Statement: ensure bed availability for all patients,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Real-Time </a:t>
            </a:r>
            <a:r>
              <a:rPr lang="en-CA" sz="2000" dirty="0" smtClean="0"/>
              <a:t>Demand Capacity tool, including Unified 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RTDC method</a:t>
            </a:r>
            <a:endParaRPr lang="en-CA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Assess Capacity: available beds + discharges by 2:00PM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Estimate Demand: elective + emergency flows by 2:00PM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Build &amp; Implement Plan to address mismatch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Evaluate Plan execution at the end of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Unified Communications: use Asterisk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Project done in 2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Use </a:t>
            </a:r>
            <a:r>
              <a:rPr lang="en-CA" sz="2000" dirty="0" smtClean="0"/>
              <a:t>QCH as case </a:t>
            </a:r>
            <a:r>
              <a:rPr lang="en-CA" sz="2000" dirty="0" smtClean="0"/>
              <a:t>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Project </a:t>
            </a:r>
            <a:r>
              <a:rPr lang="en-CA" sz="2000" dirty="0"/>
              <a:t>is partnership between QCH, </a:t>
            </a:r>
            <a:r>
              <a:rPr lang="en-CA" sz="2000" dirty="0" err="1"/>
              <a:t>uOttawa</a:t>
            </a:r>
            <a:r>
              <a:rPr lang="en-CA" sz="2000" dirty="0"/>
              <a:t>, </a:t>
            </a:r>
            <a:r>
              <a:rPr lang="en-CA" sz="2000" dirty="0" err="1"/>
              <a:t>HealthNow</a:t>
            </a:r>
            <a:r>
              <a:rPr lang="en-CA" sz="2000" dirty="0"/>
              <a:t>/</a:t>
            </a:r>
            <a:r>
              <a:rPr lang="en-CA" sz="2000" dirty="0" err="1"/>
              <a:t>Openface</a:t>
            </a: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Architecture</a:t>
            </a:r>
            <a:endParaRPr lang="en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Client-Server; in the long-term, Server </a:t>
            </a:r>
            <a:r>
              <a:rPr lang="en-CA" sz="2000" dirty="0" smtClean="0"/>
              <a:t>c</a:t>
            </a:r>
            <a:r>
              <a:rPr lang="en-CA" sz="2000" dirty="0" smtClean="0"/>
              <a:t>ould be in the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Tablet </a:t>
            </a:r>
            <a:r>
              <a:rPr lang="en-CA" sz="2000" dirty="0" smtClean="0"/>
              <a:t>clients (iPad </a:t>
            </a:r>
            <a:r>
              <a:rPr lang="en-CA" sz="2000" dirty="0" smtClean="0"/>
              <a:t>Mini </a:t>
            </a:r>
            <a:r>
              <a:rPr lang="en-CA" sz="2000" dirty="0" smtClean="0"/>
              <a:t>and/or </a:t>
            </a:r>
            <a:r>
              <a:rPr lang="en-CA" sz="2000" dirty="0" err="1" smtClean="0"/>
              <a:t>Openface</a:t>
            </a:r>
            <a:r>
              <a:rPr lang="en-CA" sz="2000" dirty="0" smtClean="0"/>
              <a:t>?): </a:t>
            </a:r>
            <a:r>
              <a:rPr lang="en-CA" sz="2000" dirty="0" smtClean="0"/>
              <a:t>native </a:t>
            </a:r>
            <a:r>
              <a:rPr lang="en-CA" sz="2000" dirty="0" smtClean="0"/>
              <a:t>and</a:t>
            </a:r>
            <a:r>
              <a:rPr lang="en-CA" sz="2000" dirty="0" smtClean="0"/>
              <a:t> </a:t>
            </a:r>
            <a:r>
              <a:rPr lang="en-CA" sz="2000" dirty="0" smtClean="0"/>
              <a:t>web </a:t>
            </a:r>
            <a:r>
              <a:rPr lang="en-CA" sz="2000" dirty="0" smtClean="0"/>
              <a:t>clients</a:t>
            </a:r>
            <a:endParaRPr lang="en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Server: data base; </a:t>
            </a:r>
            <a:r>
              <a:rPr lang="en-CA" sz="2000" dirty="0" smtClean="0"/>
              <a:t>[Clinical Operations Object Model in phase 2]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6993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19" y="332656"/>
            <a:ext cx="8496944" cy="534816"/>
          </a:xfrm>
        </p:spPr>
        <p:txBody>
          <a:bodyPr/>
          <a:lstStyle/>
          <a:p>
            <a:r>
              <a:rPr lang="en-US" b="1" dirty="0" smtClean="0"/>
              <a:t>RTDC – Main Form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87574"/>
            <a:ext cx="8208912" cy="56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19" y="332656"/>
            <a:ext cx="8496944" cy="534816"/>
          </a:xfrm>
        </p:spPr>
        <p:txBody>
          <a:bodyPr/>
          <a:lstStyle/>
          <a:p>
            <a:r>
              <a:rPr lang="en-US" b="1" dirty="0" smtClean="0"/>
              <a:t>RTDC – Capacity - Discharge Action Plan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1" y="1484784"/>
            <a:ext cx="8960094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136904" cy="534816"/>
          </a:xfrm>
        </p:spPr>
        <p:txBody>
          <a:bodyPr/>
          <a:lstStyle/>
          <a:p>
            <a:r>
              <a:rPr lang="en-US" b="1" dirty="0" smtClean="0"/>
              <a:t>RTDC – Demand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273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Emergency Department patients (predicted)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Emergency patients admitted to </a:t>
            </a:r>
            <a:r>
              <a:rPr lang="en-CA" sz="2000" dirty="0"/>
              <a:t>Medicine Department (predicted)</a:t>
            </a:r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Emergency patients admitted to OR/Surgery </a:t>
            </a:r>
            <a:r>
              <a:rPr lang="en-CA" sz="2000" dirty="0"/>
              <a:t>(predicted)</a:t>
            </a:r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Elective patients admitted to OR/Surgery (known)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8693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769338"/>
            <a:ext cx="8748464" cy="6088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09" y="234522"/>
            <a:ext cx="7748553" cy="534816"/>
          </a:xfrm>
        </p:spPr>
        <p:txBody>
          <a:bodyPr/>
          <a:lstStyle/>
          <a:p>
            <a:r>
              <a:rPr lang="en-US" b="1" dirty="0" smtClean="0"/>
              <a:t>RTDC - Patient </a:t>
            </a:r>
            <a:r>
              <a:rPr lang="en-US" b="1" dirty="0" smtClean="0"/>
              <a:t>Flows </a:t>
            </a:r>
            <a:r>
              <a:rPr lang="en-US" b="1" dirty="0" smtClean="0"/>
              <a:t>at QCH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691608" y="2042507"/>
            <a:ext cx="0" cy="104043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483696" y="2040213"/>
            <a:ext cx="0" cy="1832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326973" y="2760761"/>
            <a:ext cx="0" cy="1098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970826" y="2289688"/>
            <a:ext cx="1170928" cy="63174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645810" y="3071928"/>
            <a:ext cx="1152128" cy="75647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89321" y="2320997"/>
            <a:ext cx="1152128" cy="45265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Medicine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08261" y="3080648"/>
            <a:ext cx="1152128" cy="44302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Surgery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89321" y="1607545"/>
            <a:ext cx="1152128" cy="4343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ICU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472538" y="3872405"/>
            <a:ext cx="1152128" cy="529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Geriatrics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89321" y="4723277"/>
            <a:ext cx="1152128" cy="478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Mental Health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736" y="5265265"/>
            <a:ext cx="1272133" cy="397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Rehabilitation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69160" y="5566740"/>
            <a:ext cx="115212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Maternal &amp; New Born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144715" y="4151956"/>
            <a:ext cx="940347" cy="744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Transition Home Program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830796" y="3567497"/>
            <a:ext cx="1836204" cy="389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>
            <a:stCxn id="10" idx="3"/>
            <a:endCxn id="11" idx="1"/>
          </p:cNvCxnSpPr>
          <p:nvPr/>
        </p:nvCxnSpPr>
        <p:spPr bwMode="auto">
          <a:xfrm>
            <a:off x="2141754" y="2605562"/>
            <a:ext cx="504056" cy="844604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141754" y="2422210"/>
            <a:ext cx="20162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153099" y="1823681"/>
            <a:ext cx="10936" cy="3137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/>
          <p:cNvCxnSpPr>
            <a:endCxn id="18" idx="1"/>
          </p:cNvCxnSpPr>
          <p:nvPr/>
        </p:nvCxnSpPr>
        <p:spPr bwMode="auto">
          <a:xfrm>
            <a:off x="761833" y="5818768"/>
            <a:ext cx="37073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16" idx="1"/>
          </p:cNvCxnSpPr>
          <p:nvPr/>
        </p:nvCxnSpPr>
        <p:spPr bwMode="auto">
          <a:xfrm>
            <a:off x="4157978" y="4962502"/>
            <a:ext cx="331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81994" y="5086506"/>
            <a:ext cx="37073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65211" y="4252348"/>
            <a:ext cx="37073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153099" y="2518515"/>
            <a:ext cx="3313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797938" y="3374470"/>
            <a:ext cx="710323" cy="43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809606" y="5463809"/>
            <a:ext cx="503413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1727708" y="1002002"/>
            <a:ext cx="1091692" cy="434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DI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1883296" y="1436399"/>
            <a:ext cx="0" cy="853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955304" y="1436399"/>
            <a:ext cx="0" cy="884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31" idx="1"/>
          </p:cNvCxnSpPr>
          <p:nvPr/>
        </p:nvCxnSpPr>
        <p:spPr bwMode="auto">
          <a:xfrm>
            <a:off x="765211" y="1219200"/>
            <a:ext cx="96249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543418" y="1568920"/>
            <a:ext cx="1357790" cy="263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Lab, Pharmacy</a:t>
            </a: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stCxn id="31" idx="3"/>
          </p:cNvCxnSpPr>
          <p:nvPr/>
        </p:nvCxnSpPr>
        <p:spPr bwMode="auto">
          <a:xfrm flipV="1">
            <a:off x="2819400" y="1219200"/>
            <a:ext cx="56657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18" idx="3"/>
          </p:cNvCxnSpPr>
          <p:nvPr/>
        </p:nvCxnSpPr>
        <p:spPr bwMode="auto">
          <a:xfrm>
            <a:off x="5621288" y="5818768"/>
            <a:ext cx="2816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17" idx="3"/>
          </p:cNvCxnSpPr>
          <p:nvPr/>
        </p:nvCxnSpPr>
        <p:spPr bwMode="auto">
          <a:xfrm>
            <a:off x="7115869" y="5463809"/>
            <a:ext cx="1369280" cy="7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8085062" y="4499489"/>
            <a:ext cx="4344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16" idx="3"/>
          </p:cNvCxnSpPr>
          <p:nvPr/>
        </p:nvCxnSpPr>
        <p:spPr bwMode="auto">
          <a:xfrm flipV="1">
            <a:off x="5641449" y="4961440"/>
            <a:ext cx="2843700" cy="1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038958" y="4438782"/>
            <a:ext cx="1124515" cy="2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621288" y="4033693"/>
            <a:ext cx="28604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030186" y="2003317"/>
            <a:ext cx="0" cy="3276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660389" y="2003317"/>
            <a:ext cx="3697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641449" y="2687665"/>
            <a:ext cx="3887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669061" y="3436971"/>
            <a:ext cx="335553" cy="2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V="1">
            <a:off x="5624666" y="3981726"/>
            <a:ext cx="407482" cy="54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>
            <a:stCxn id="14" idx="3"/>
          </p:cNvCxnSpPr>
          <p:nvPr/>
        </p:nvCxnSpPr>
        <p:spPr bwMode="auto">
          <a:xfrm flipV="1">
            <a:off x="5641449" y="1823681"/>
            <a:ext cx="2843700" cy="1063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12" idx="3"/>
          </p:cNvCxnSpPr>
          <p:nvPr/>
        </p:nvCxnSpPr>
        <p:spPr bwMode="auto">
          <a:xfrm>
            <a:off x="5641449" y="2547324"/>
            <a:ext cx="2843700" cy="48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13" idx="3"/>
          </p:cNvCxnSpPr>
          <p:nvPr/>
        </p:nvCxnSpPr>
        <p:spPr bwMode="auto">
          <a:xfrm flipV="1">
            <a:off x="5660389" y="3300950"/>
            <a:ext cx="2824760" cy="12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15144" y="2433941"/>
            <a:ext cx="474482" cy="169149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5195664" y="3510783"/>
            <a:ext cx="0" cy="348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36509" y="1938299"/>
            <a:ext cx="125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Emergency</a:t>
            </a:r>
            <a:endParaRPr lang="en-CA" sz="16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41754" y="2839263"/>
            <a:ext cx="63433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3797938" y="1867768"/>
            <a:ext cx="671222" cy="129448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53626" y="3240401"/>
            <a:ext cx="125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Electives</a:t>
            </a:r>
            <a:endParaRPr lang="en-CA" sz="1600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43418" y="1977454"/>
            <a:ext cx="1380794" cy="288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OT/PT/RT, SW</a:t>
            </a: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472538" y="6172815"/>
            <a:ext cx="115212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Ambulatory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dirty="0" smtClean="0">
                <a:latin typeface="Tahoma" pitchFamily="34" charset="0"/>
              </a:rPr>
              <a:t>Care</a:t>
            </a: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>
            <a:off x="765211" y="6424843"/>
            <a:ext cx="37073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58" idx="3"/>
          </p:cNvCxnSpPr>
          <p:nvPr/>
        </p:nvCxnSpPr>
        <p:spPr bwMode="auto">
          <a:xfrm>
            <a:off x="5624666" y="6424843"/>
            <a:ext cx="2816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835624" y="2027106"/>
            <a:ext cx="0" cy="32088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 flipV="1">
            <a:off x="4986339" y="2767552"/>
            <a:ext cx="2566" cy="326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ysDot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4137817" y="1823681"/>
            <a:ext cx="331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176918" y="3192998"/>
            <a:ext cx="3313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7110305" y="2878488"/>
            <a:ext cx="940347" cy="3289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ALC</a:t>
            </a:r>
          </a:p>
        </p:txBody>
      </p:sp>
      <p:cxnSp>
        <p:nvCxnSpPr>
          <p:cNvPr id="66" name="Straight Arrow Connector 65"/>
          <p:cNvCxnSpPr>
            <a:endCxn id="65" idx="1"/>
          </p:cNvCxnSpPr>
          <p:nvPr/>
        </p:nvCxnSpPr>
        <p:spPr>
          <a:xfrm>
            <a:off x="6030186" y="3042985"/>
            <a:ext cx="10801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3"/>
          </p:cNvCxnSpPr>
          <p:nvPr/>
        </p:nvCxnSpPr>
        <p:spPr>
          <a:xfrm flipV="1">
            <a:off x="8050652" y="3037289"/>
            <a:ext cx="386724" cy="5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97938" y="3641635"/>
            <a:ext cx="4683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1"/>
          </p:cNvCxnSpPr>
          <p:nvPr/>
        </p:nvCxnSpPr>
        <p:spPr>
          <a:xfrm flipH="1" flipV="1">
            <a:off x="3797938" y="3299545"/>
            <a:ext cx="710323" cy="2616"/>
          </a:xfrm>
          <a:prstGeom prst="straightConnector1">
            <a:avLst/>
          </a:prstGeom>
          <a:ln w="38100">
            <a:solidFill>
              <a:srgbClr val="CC33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52800" y="3567497"/>
            <a:ext cx="445138" cy="260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68120" y="3504659"/>
            <a:ext cx="470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70826" y="2276853"/>
            <a:ext cx="1146521" cy="6342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136904" cy="648072"/>
          </a:xfrm>
        </p:spPr>
        <p:txBody>
          <a:bodyPr/>
          <a:lstStyle/>
          <a:p>
            <a:r>
              <a:rPr lang="en-US" b="1" dirty="0" err="1" smtClean="0"/>
              <a:t>uOttawa</a:t>
            </a:r>
            <a:r>
              <a:rPr lang="en-US" b="1" dirty="0" smtClean="0"/>
              <a:t> Capstone student </a:t>
            </a:r>
            <a:r>
              <a:rPr lang="en-US" b="1" dirty="0" smtClean="0"/>
              <a:t>project Phase 1 (Jan-April)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6876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Display RTDC main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Get manual </a:t>
            </a:r>
            <a:r>
              <a:rPr lang="en-CA" sz="2000" dirty="0"/>
              <a:t>input of </a:t>
            </a:r>
            <a:r>
              <a:rPr lang="en-CA" sz="2000" dirty="0" smtClean="0"/>
              <a:t>Capacity and Demand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Get manual input of Action Plan: WHO does WHAT by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Provide Unified Communications (voice/video/text) </a:t>
            </a:r>
            <a:r>
              <a:rPr lang="en-CA" sz="2000" dirty="0"/>
              <a:t>to all team members </a:t>
            </a:r>
            <a:r>
              <a:rPr lang="en-CA" sz="2000" dirty="0" smtClean="0"/>
              <a:t>in order to support implementation of Action Plan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Unified </a:t>
            </a:r>
            <a:r>
              <a:rPr lang="en-CA" sz="2000" dirty="0" smtClean="0"/>
              <a:t>Communications: use </a:t>
            </a:r>
            <a:r>
              <a:rPr lang="en-CA" sz="2000" dirty="0"/>
              <a:t>Asterisk (</a:t>
            </a:r>
            <a:r>
              <a:rPr lang="en-CA" sz="2000" dirty="0">
                <a:hlinkClick r:id="rId2"/>
              </a:rPr>
              <a:t>http://</a:t>
            </a:r>
            <a:r>
              <a:rPr lang="en-CA" sz="2000" dirty="0" smtClean="0">
                <a:hlinkClick r:id="rId2"/>
              </a:rPr>
              <a:t>www.asterisk.org/products/ip-pbx</a:t>
            </a:r>
            <a:r>
              <a:rPr lang="en-CA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Team members communicate among themselves just by clicking on the names (specific names, generic roles)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Report on success of Action Plan at the end of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Suggested project team organization: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2 students on client web app and native app for iOS/Android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1 student on server app (Architecture, DB design)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2 students on integrating Asterisk to Clients/Server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5575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908720"/>
            <a:ext cx="9144000" cy="5949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648072"/>
          </a:xfrm>
        </p:spPr>
        <p:txBody>
          <a:bodyPr/>
          <a:lstStyle/>
          <a:p>
            <a:r>
              <a:rPr lang="en-US" b="1" dirty="0" err="1" smtClean="0"/>
              <a:t>uOttawa</a:t>
            </a:r>
            <a:r>
              <a:rPr lang="en-US" b="1" dirty="0" smtClean="0"/>
              <a:t> Capstone student </a:t>
            </a:r>
            <a:r>
              <a:rPr lang="en-US" b="1" dirty="0" smtClean="0"/>
              <a:t>project Phase 2 (Sept-Dec)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977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Light Integration into Next-Generation Patient Flow Management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Get automatic </a:t>
            </a:r>
            <a:r>
              <a:rPr lang="en-CA" sz="2000" dirty="0"/>
              <a:t>input of </a:t>
            </a:r>
            <a:r>
              <a:rPr lang="en-CA" sz="2000" dirty="0" smtClean="0"/>
              <a:t>Capacity data from Capacity Management DSS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Get automatic input of Demand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Emergency patient information: from Demand Management DSS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Elective patient information: from QCH info system directly (HL7 interface)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Get manual input of Action Plan: WHO does WHAT by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Support implementation of Action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Task allocation to team members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Notification when task is completed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Integrate Unified Communications (voice/video/text) with task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Server app is modified to support Clinical Operations Object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Suggested project team organization: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2 students on client web app and native app for iOS/Android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3</a:t>
            </a:r>
            <a:r>
              <a:rPr lang="en-CA" sz="2000" dirty="0" smtClean="0"/>
              <a:t> students on server app (Architecture, support of COOM, Action Plan task management, integration into Next-Generation PFMS)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Overall team organization: 1 Architect covering Clients/Server, 2 students on Client side swap with 2 students on Server side when moving from Phase 1 to 2. Any continued engagement during the summer will be much appreciated…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2976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0" y="1360029"/>
            <a:ext cx="9144000" cy="54593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190417" y="6099582"/>
            <a:ext cx="7059476" cy="137730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344816" cy="534816"/>
          </a:xfrm>
        </p:spPr>
        <p:txBody>
          <a:bodyPr/>
          <a:lstStyle/>
          <a:p>
            <a:r>
              <a:rPr lang="en-US" b="1" dirty="0" smtClean="0"/>
              <a:t>Next-generation Patient Flow Management </a:t>
            </a:r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3410" y="4691773"/>
            <a:ext cx="8824675" cy="3993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Clinical Operations</a:t>
            </a:r>
            <a:r>
              <a:rPr kumimoji="0" lang="en-CA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Object Model</a:t>
            </a:r>
            <a:endParaRPr kumimoji="0" lang="en-C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427" y="5235127"/>
            <a:ext cx="3082328" cy="318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HL7 interfaces to EMR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93771" y="5235127"/>
            <a:ext cx="3672408" cy="318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Real-Time Location System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49894" y="4081806"/>
            <a:ext cx="1728191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Model        Class Builder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49894" y="3649758"/>
            <a:ext cx="1728192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Scheduling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49894" y="3217710"/>
            <a:ext cx="1728192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Booking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49894" y="2785662"/>
            <a:ext cx="1728192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Staffing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49893" y="2137590"/>
            <a:ext cx="1728191" cy="6425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Capacity Dimensioning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00694" y="3508356"/>
            <a:ext cx="1551888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Care Process Management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52582" y="3508356"/>
            <a:ext cx="1191657" cy="1005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Patient Tracking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460224" y="2137590"/>
            <a:ext cx="2605955" cy="7318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latin typeface="Times" pitchFamily="-110" charset="0"/>
              </a:rPr>
              <a:t>Capacity Management Decision Support System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67268" y="3508356"/>
            <a:ext cx="1388002" cy="1005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Real-Time Flow Simulation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03801" y="3508356"/>
            <a:ext cx="1466155" cy="1005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Operational Business Intelligence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03801" y="2137590"/>
            <a:ext cx="2588079" cy="7318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latin typeface="Times" pitchFamily="-110" charset="0"/>
              </a:rPr>
              <a:t>Demand Management Decision Support System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7427" y="1536695"/>
            <a:ext cx="8824675" cy="440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Hospital Floor Map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53410" y="2148460"/>
            <a:ext cx="548801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Data Warehouse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79" y="5628133"/>
            <a:ext cx="818837" cy="11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91" y="5615253"/>
            <a:ext cx="1645424" cy="114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 bwMode="auto">
          <a:xfrm>
            <a:off x="903801" y="3013481"/>
            <a:ext cx="3051469" cy="360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Unified Communications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1" name="Left-Right Arrow 30"/>
          <p:cNvSpPr/>
          <p:nvPr/>
        </p:nvSpPr>
        <p:spPr bwMode="auto">
          <a:xfrm>
            <a:off x="7249893" y="6093296"/>
            <a:ext cx="1570579" cy="144016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1048" y="6207020"/>
            <a:ext cx="148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002060"/>
                </a:solidFill>
              </a:rPr>
              <a:t>Planning</a:t>
            </a:r>
            <a:endParaRPr lang="en-CA" sz="20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3688" y="6207019"/>
            <a:ext cx="163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002060"/>
                </a:solidFill>
              </a:rPr>
              <a:t>Operations</a:t>
            </a:r>
            <a:endParaRPr lang="en-CA" sz="20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52582" y="3029774"/>
            <a:ext cx="2906692" cy="3444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Real-Time Demand Capacity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91880" y="2137590"/>
            <a:ext cx="968344" cy="7318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Surge Protocol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00CC99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</Template>
  <TotalTime>26169</TotalTime>
  <Words>664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Arial Black</vt:lpstr>
      <vt:lpstr>Tahoma</vt:lpstr>
      <vt:lpstr>Times</vt:lpstr>
      <vt:lpstr>Verdana</vt:lpstr>
      <vt:lpstr>uOttawa-powerpoint-template</vt:lpstr>
      <vt:lpstr>Capstone student project  </vt:lpstr>
      <vt:lpstr>uOttawa Capstone student project</vt:lpstr>
      <vt:lpstr>RTDC – Main Form</vt:lpstr>
      <vt:lpstr>RTDC – Capacity - Discharge Action Plan</vt:lpstr>
      <vt:lpstr>RTDC – Demand</vt:lpstr>
      <vt:lpstr>RTDC - Patient Flows at QCH</vt:lpstr>
      <vt:lpstr>uOttawa Capstone student project Phase 1 (Jan-April)</vt:lpstr>
      <vt:lpstr>uOttawa Capstone student project Phase 2 (Sept-Dec)</vt:lpstr>
      <vt:lpstr>Next-generation Patient Flow Management System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DSL for Importing Models in a Requirements Management System</dc:title>
  <dc:creator>Daniel Amyot</dc:creator>
  <cp:lastModifiedBy>Alain Mouttham</cp:lastModifiedBy>
  <cp:revision>357</cp:revision>
  <dcterms:created xsi:type="dcterms:W3CDTF">2012-09-26T01:59:10Z</dcterms:created>
  <dcterms:modified xsi:type="dcterms:W3CDTF">2014-11-13T20:46:37Z</dcterms:modified>
</cp:coreProperties>
</file>