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70" r:id="rId7"/>
    <p:sldId id="272" r:id="rId8"/>
    <p:sldId id="273" r:id="rId9"/>
    <p:sldId id="274" r:id="rId10"/>
    <p:sldId id="271" r:id="rId11"/>
    <p:sldId id="275" r:id="rId12"/>
    <p:sldId id="261" r:id="rId13"/>
    <p:sldId id="262" r:id="rId14"/>
    <p:sldId id="269" r:id="rId15"/>
    <p:sldId id="276" r:id="rId16"/>
    <p:sldId id="263" r:id="rId17"/>
    <p:sldId id="277" r:id="rId18"/>
    <p:sldId id="264" r:id="rId19"/>
    <p:sldId id="265" r:id="rId20"/>
    <p:sldId id="278"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420017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533400" y="452145"/>
            <a:ext cx="9982200" cy="1001556"/>
          </a:xfrm>
          <a:prstGeom prst="rect">
            <a:avLst/>
          </a:prstGeom>
        </p:spPr>
        <p:txBody>
          <a:bodyPr vert="horz" wrap="square" lIns="0" tIns="16510" rIns="0" bIns="0" rtlCol="0">
            <a:spAutoFit/>
          </a:bodyPr>
          <a:lstStyle/>
          <a:p>
            <a:pPr marL="3213735">
              <a:spcBef>
                <a:spcPts val="130"/>
              </a:spcBef>
            </a:pPr>
            <a:r>
              <a:rPr lang="en-US" b="1" u="sng" dirty="0">
                <a:latin typeface="Times New Roman" panose="02020603050405020304" pitchFamily="18" charset="0"/>
                <a:cs typeface="Times New Roman" panose="02020603050405020304" pitchFamily="18" charset="0"/>
              </a:rPr>
              <a:t>Employee Data Analysis using Excel</a:t>
            </a:r>
            <a:r>
              <a:rPr lang="en-US" b="1" u="sng" dirty="0">
                <a:effectLst/>
                <a:latin typeface="Times New Roman" panose="02020603050405020304" pitchFamily="18" charset="0"/>
                <a:cs typeface="Times New Roman" panose="02020603050405020304" pitchFamily="18" charset="0"/>
              </a:rPr>
              <a:t> </a:t>
            </a:r>
            <a:br>
              <a:rPr lang="en-US" b="1" u="sng" dirty="0">
                <a:effectLst/>
                <a:latin typeface="Roboto" panose="020F0502020204030204" pitchFamily="2" charset="0"/>
              </a:rPr>
            </a:br>
            <a:endParaRPr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2057400"/>
            <a:ext cx="8382000" cy="2554545"/>
          </a:xfrm>
          <a:prstGeom prst="rect">
            <a:avLst/>
          </a:prstGeom>
          <a:noFill/>
        </p:spPr>
        <p:txBody>
          <a:bodyPr wrap="square" rtlCol="0">
            <a:spAutoFit/>
          </a:bodyPr>
          <a:lstStyle/>
          <a:p>
            <a:r>
              <a:rPr lang="en-US" sz="3200" b="1" dirty="0"/>
              <a:t>STUDENT NAME</a:t>
            </a:r>
            <a:r>
              <a:rPr lang="en-US" sz="3200" dirty="0"/>
              <a:t>: BATHUL ASMIA</a:t>
            </a:r>
          </a:p>
          <a:p>
            <a:r>
              <a:rPr lang="en-US" sz="3200" b="1" dirty="0"/>
              <a:t>REGISTER NO</a:t>
            </a:r>
            <a:r>
              <a:rPr lang="en-US" sz="3200" dirty="0"/>
              <a:t>: 312210155</a:t>
            </a:r>
          </a:p>
          <a:p>
            <a:r>
              <a:rPr lang="en-US" sz="3200" b="1" dirty="0"/>
              <a:t>DEPARTMENT</a:t>
            </a:r>
            <a:r>
              <a:rPr lang="en-US" sz="3200" dirty="0"/>
              <a:t>: B.COM COMPUTER APPLICATIONS</a:t>
            </a:r>
          </a:p>
          <a:p>
            <a:r>
              <a:rPr lang="en-US" sz="3200" b="1" dirty="0"/>
              <a:t>COLLEGE</a:t>
            </a:r>
            <a:r>
              <a:rPr lang="en-US" sz="3200" dirty="0"/>
              <a:t>: VALLIAMMAL COLLEGE FOR WOMEN</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628948" cy="4506596"/>
          </a:xfrm>
        </p:spPr>
        <p:txBody>
          <a:bodyPr/>
          <a:lstStyle/>
          <a:p>
            <a:r>
              <a:rPr lang="en-GB" dirty="0"/>
              <a:t>Pivot Tables Creation: </a:t>
            </a:r>
            <a:br>
              <a:rPr lang="en-GB" dirty="0"/>
            </a:br>
            <a:r>
              <a:rPr lang="en-GB" sz="2800" b="0" dirty="0"/>
              <a:t>Developed pivot tables to summarize and aggregate data.</a:t>
            </a:r>
            <a:br>
              <a:rPr lang="en-GB" sz="2800" b="0" dirty="0"/>
            </a:br>
            <a:r>
              <a:rPr lang="en-GB" sz="2800" b="0" dirty="0"/>
              <a:t>This included: Breaking down attrition rates by department, job role, or other relevant categories.</a:t>
            </a:r>
            <a:br>
              <a:rPr lang="en-GB" sz="2800" b="0" dirty="0"/>
            </a:br>
            <a:r>
              <a:rPr lang="en-GB" sz="2800" b="0" dirty="0"/>
              <a:t>Analyzing factors like age, tenure, job satisfaction, and performance ratings in relation to attrition.</a:t>
            </a:r>
            <a:br>
              <a:rPr lang="en-GB" sz="2800" b="0" dirty="0"/>
            </a:br>
            <a:r>
              <a:rPr lang="en-GB" sz="2800" b="0" dirty="0"/>
              <a:t>Comparing current year data with historical data to identify trends.</a:t>
            </a:r>
            <a:br>
              <a:rPr lang="en-GB" dirty="0"/>
            </a:br>
            <a:endParaRPr lang="en-IN" dirty="0"/>
          </a:p>
        </p:txBody>
      </p:sp>
      <p:pic>
        <p:nvPicPr>
          <p:cNvPr id="3" name="Picture 2"/>
          <p:cNvPicPr>
            <a:picLocks noChangeAspect="1"/>
          </p:cNvPicPr>
          <p:nvPr/>
        </p:nvPicPr>
        <p:blipFill>
          <a:blip r:embed="rId2"/>
          <a:stretch>
            <a:fillRect/>
          </a:stretch>
        </p:blipFill>
        <p:spPr>
          <a:xfrm>
            <a:off x="2590800" y="3962400"/>
            <a:ext cx="4595166" cy="2684648"/>
          </a:xfrm>
          <a:prstGeom prst="rect">
            <a:avLst/>
          </a:prstGeom>
        </p:spPr>
      </p:pic>
      <p:sp>
        <p:nvSpPr>
          <p:cNvPr id="4" name="Oval 3"/>
          <p:cNvSpPr/>
          <p:nvPr/>
        </p:nvSpPr>
        <p:spPr>
          <a:xfrm>
            <a:off x="2133600" y="4038600"/>
            <a:ext cx="1524000" cy="1066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765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693319"/>
          </a:xfrm>
        </p:spPr>
        <p:txBody>
          <a:bodyPr/>
          <a:lstStyle/>
          <a:p>
            <a:r>
              <a:rPr lang="en-GB" dirty="0"/>
              <a:t>Insights &amp; Reporting:</a:t>
            </a:r>
            <a:br>
              <a:rPr lang="en-GB" dirty="0"/>
            </a:br>
            <a:r>
              <a:rPr lang="en-GB" sz="3200" b="0" dirty="0"/>
              <a:t>The analysis highlighted key areas with high attrition rates and identified potential causes.</a:t>
            </a:r>
            <a:br>
              <a:rPr lang="en-GB" sz="3200" b="0" dirty="0"/>
            </a:br>
            <a:r>
              <a:rPr lang="en-GB" sz="3200" b="0" dirty="0"/>
              <a:t>Generated reports that provided actionable insights for HR and management to address issues contributing to high attrition.</a:t>
            </a:r>
            <a:br>
              <a:rPr lang="en-GB" sz="3200" b="0" dirty="0"/>
            </a:br>
            <a:endParaRPr lang="en-IN" sz="3200" b="0" dirty="0"/>
          </a:p>
        </p:txBody>
      </p:sp>
      <p:pic>
        <p:nvPicPr>
          <p:cNvPr id="3" name="Picture 2"/>
          <p:cNvPicPr>
            <a:picLocks noChangeAspect="1"/>
          </p:cNvPicPr>
          <p:nvPr/>
        </p:nvPicPr>
        <p:blipFill>
          <a:blip r:embed="rId2"/>
          <a:stretch>
            <a:fillRect/>
          </a:stretch>
        </p:blipFill>
        <p:spPr>
          <a:xfrm>
            <a:off x="990600" y="4505308"/>
            <a:ext cx="2674425" cy="2209800"/>
          </a:xfrm>
          <a:prstGeom prst="rect">
            <a:avLst/>
          </a:prstGeom>
        </p:spPr>
      </p:pic>
      <p:pic>
        <p:nvPicPr>
          <p:cNvPr id="4" name="Picture 3"/>
          <p:cNvPicPr>
            <a:picLocks noChangeAspect="1"/>
          </p:cNvPicPr>
          <p:nvPr/>
        </p:nvPicPr>
        <p:blipFill>
          <a:blip r:embed="rId3"/>
          <a:stretch>
            <a:fillRect/>
          </a:stretch>
        </p:blipFill>
        <p:spPr>
          <a:xfrm>
            <a:off x="304800" y="3714701"/>
            <a:ext cx="11464371" cy="728123"/>
          </a:xfrm>
          <a:prstGeom prst="rect">
            <a:avLst/>
          </a:prstGeom>
        </p:spPr>
      </p:pic>
      <p:sp>
        <p:nvSpPr>
          <p:cNvPr id="5" name="TextBox 4"/>
          <p:cNvSpPr txBox="1"/>
          <p:nvPr/>
        </p:nvSpPr>
        <p:spPr>
          <a:xfrm>
            <a:off x="4267200" y="5105400"/>
            <a:ext cx="7362988"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Here we highlighted the highest paid employee from each department and we also summarised The total gross salary from each department.</a:t>
            </a:r>
          </a:p>
        </p:txBody>
      </p:sp>
    </p:spTree>
    <p:extLst>
      <p:ext uri="{BB962C8B-B14F-4D97-AF65-F5344CB8AC3E}">
        <p14:creationId xmlns:p14="http://schemas.microsoft.com/office/powerpoint/2010/main" val="199540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228600"/>
            <a:ext cx="5014595" cy="447558"/>
          </a:xfrm>
          <a:prstGeom prst="rect">
            <a:avLst/>
          </a:prstGeom>
        </p:spPr>
        <p:txBody>
          <a:bodyPr vert="horz" wrap="square" lIns="0" tIns="16510" rIns="0" bIns="0" rtlCol="0">
            <a:spAutoFit/>
          </a:bodyPr>
          <a:lstStyle/>
          <a:p>
            <a:pPr marL="12700">
              <a:lnSpc>
                <a:spcPct val="100000"/>
              </a:lnSpc>
              <a:spcBef>
                <a:spcPts val="130"/>
              </a:spcBef>
            </a:pPr>
            <a:r>
              <a:rPr lang="en-GB" sz="28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WHO ARE THE END 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
        <p:nvSpPr>
          <p:cNvPr id="7" name="TextBox 6"/>
          <p:cNvSpPr txBox="1"/>
          <p:nvPr/>
        </p:nvSpPr>
        <p:spPr>
          <a:xfrm>
            <a:off x="404495" y="914400"/>
            <a:ext cx="10287000" cy="4524315"/>
          </a:xfrm>
          <a:prstGeom prst="rect">
            <a:avLst/>
          </a:prstGeom>
          <a:noFill/>
        </p:spPr>
        <p:txBody>
          <a:bodyPr wrap="square" rtlCol="0">
            <a:spAutoFit/>
          </a:bodyPr>
          <a:lstStyle/>
          <a:p>
            <a:r>
              <a:rPr lang="en-GB" sz="2800" dirty="0"/>
              <a:t>The end users for this employee attrition data analysis project are:</a:t>
            </a:r>
          </a:p>
          <a:p>
            <a:pPr marL="285750" indent="-285750">
              <a:buFont typeface="Arial" panose="020B0604020202020204" pitchFamily="34" charset="0"/>
              <a:buChar char="•"/>
            </a:pPr>
            <a:r>
              <a:rPr lang="en-GB" sz="2800" b="1" dirty="0"/>
              <a:t>Human Resources (HR) Team</a:t>
            </a:r>
            <a:r>
              <a:rPr lang="en-GB" b="1" dirty="0"/>
              <a:t>:</a:t>
            </a:r>
            <a:r>
              <a:rPr lang="en-GB" dirty="0"/>
              <a:t> </a:t>
            </a:r>
            <a:r>
              <a:rPr lang="en-GB" sz="2400" dirty="0"/>
              <a:t>To develop strategies to reduce turnover and improve employee retention.</a:t>
            </a:r>
          </a:p>
          <a:p>
            <a:pPr marL="285750" indent="-285750">
              <a:buFont typeface="Arial" panose="020B0604020202020204" pitchFamily="34" charset="0"/>
              <a:buChar char="•"/>
            </a:pPr>
            <a:r>
              <a:rPr lang="en-GB" sz="2800" b="1" dirty="0"/>
              <a:t>Management and Leadership</a:t>
            </a:r>
            <a:r>
              <a:rPr lang="en-GB" b="1" dirty="0"/>
              <a:t>:</a:t>
            </a:r>
            <a:r>
              <a:rPr lang="en-GB" dirty="0"/>
              <a:t> </a:t>
            </a:r>
            <a:r>
              <a:rPr lang="en-GB" sz="2400" dirty="0"/>
              <a:t>To make informed decisions regarding workforce planning and resource allocation.</a:t>
            </a:r>
          </a:p>
          <a:p>
            <a:pPr marL="285750" indent="-285750">
              <a:buFont typeface="Arial" panose="020B0604020202020204" pitchFamily="34" charset="0"/>
              <a:buChar char="•"/>
            </a:pPr>
            <a:r>
              <a:rPr lang="en-GB" sz="2800" b="1" dirty="0"/>
              <a:t>Department Heads</a:t>
            </a:r>
            <a:r>
              <a:rPr lang="en-GB" b="1" dirty="0"/>
              <a:t>:</a:t>
            </a:r>
            <a:r>
              <a:rPr lang="en-GB" dirty="0"/>
              <a:t> </a:t>
            </a:r>
            <a:r>
              <a:rPr lang="en-GB" sz="2400" dirty="0"/>
              <a:t>To understand attrition trends within their teams and take corrective actions.</a:t>
            </a:r>
          </a:p>
          <a:p>
            <a:pPr marL="285750" indent="-285750">
              <a:buFont typeface="Arial" panose="020B0604020202020204" pitchFamily="34" charset="0"/>
              <a:buChar char="•"/>
            </a:pPr>
            <a:r>
              <a:rPr lang="en-GB" sz="2800" b="1" dirty="0"/>
              <a:t>Talent Acquisition Team</a:t>
            </a:r>
            <a:r>
              <a:rPr lang="en-GB" sz="2400" b="1" dirty="0"/>
              <a:t>:</a:t>
            </a:r>
            <a:r>
              <a:rPr lang="en-GB" sz="2400" dirty="0"/>
              <a:t> To refine hiring practices based on the insights gained from attrition data.</a:t>
            </a:r>
          </a:p>
          <a:p>
            <a:pPr marL="285750" indent="-285750">
              <a:buFont typeface="Arial" panose="020B0604020202020204" pitchFamily="34" charset="0"/>
              <a:buChar char="•"/>
            </a:pPr>
            <a:r>
              <a:rPr lang="en-GB" sz="2800" b="1" dirty="0"/>
              <a:t>Employee Engagement Teams</a:t>
            </a:r>
            <a:r>
              <a:rPr lang="en-GB" b="1" dirty="0"/>
              <a:t>:</a:t>
            </a:r>
            <a:r>
              <a:rPr lang="en-GB" dirty="0"/>
              <a:t> </a:t>
            </a:r>
            <a:r>
              <a:rPr lang="en-GB" sz="2400" dirty="0"/>
              <a:t>To design initiatives aimed at improving job satisfaction and reducing turnover.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381000"/>
            <a:ext cx="9763125" cy="505908"/>
          </a:xfrm>
          <a:prstGeom prst="rect">
            <a:avLst/>
          </a:prstGeom>
        </p:spPr>
        <p:txBody>
          <a:bodyPr vert="horz" wrap="square" lIns="0" tIns="13335" rIns="0" bIns="0" rtlCol="0">
            <a:spAutoFit/>
          </a:bodyPr>
          <a:lstStyle/>
          <a:p>
            <a:pPr marL="12700">
              <a:lnSpc>
                <a:spcPct val="100000"/>
              </a:lnSpc>
              <a:spcBef>
                <a:spcPts val="105"/>
              </a:spcBef>
            </a:pPr>
            <a:r>
              <a:rPr lang="en-GB" sz="32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OUR SOLUTION AND ITS VALUE PREPOSITION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
        <p:nvSpPr>
          <p:cNvPr id="8" name="Rectangle 7"/>
          <p:cNvSpPr/>
          <p:nvPr/>
        </p:nvSpPr>
        <p:spPr>
          <a:xfrm>
            <a:off x="609600" y="1148537"/>
            <a:ext cx="8196262" cy="4985980"/>
          </a:xfrm>
          <a:prstGeom prst="rect">
            <a:avLst/>
          </a:prstGeom>
        </p:spPr>
        <p:txBody>
          <a:bodyPr wrap="square">
            <a:spAutoFit/>
          </a:bodyPr>
          <a:lstStyle/>
          <a:p>
            <a:r>
              <a:rPr lang="en-GB" sz="2000" b="1" dirty="0"/>
              <a:t>Our Solution:</a:t>
            </a:r>
            <a:r>
              <a:rPr lang="en-GB" sz="2000" dirty="0"/>
              <a:t> </a:t>
            </a:r>
            <a:r>
              <a:rPr lang="en-GB" dirty="0"/>
              <a:t>We developed a comprehensive employee attrition analysis using Excel, which involved cleaning, organizing, and </a:t>
            </a:r>
            <a:r>
              <a:rPr lang="en-GB" dirty="0" err="1"/>
              <a:t>analyzing</a:t>
            </a:r>
            <a:r>
              <a:rPr lang="en-GB" dirty="0"/>
              <a:t> employee data through advanced Excel techniques like sorting, filtering, removing duplicates, and creating pivot tables. This solution provides a detailed overview of attrition trends, identifying key factors contributing to employee turnover.</a:t>
            </a:r>
          </a:p>
          <a:p>
            <a:r>
              <a:rPr lang="en-GB" sz="2000" b="1" dirty="0"/>
              <a:t>Value Proposition:</a:t>
            </a:r>
            <a:endParaRPr lang="en-GB" sz="2000" dirty="0"/>
          </a:p>
          <a:p>
            <a:pPr>
              <a:buFont typeface="Arial" panose="020B0604020202020204" pitchFamily="34" charset="0"/>
              <a:buChar char="•"/>
            </a:pPr>
            <a:r>
              <a:rPr lang="en-GB" sz="2000" b="1" dirty="0"/>
              <a:t>Data-Driven Insights</a:t>
            </a:r>
            <a:r>
              <a:rPr lang="en-GB" b="1" dirty="0"/>
              <a:t>:</a:t>
            </a:r>
            <a:r>
              <a:rPr lang="en-GB" dirty="0"/>
              <a:t> Our solution enables HR and management to make informed decisions based on concrete data, rather than assumptions, helping to address the root causes of attrition.</a:t>
            </a:r>
          </a:p>
          <a:p>
            <a:pPr>
              <a:buFont typeface="Arial" panose="020B0604020202020204" pitchFamily="34" charset="0"/>
              <a:buChar char="•"/>
            </a:pPr>
            <a:r>
              <a:rPr lang="en-GB" sz="2000" b="1" dirty="0"/>
              <a:t>Proactive Intervention</a:t>
            </a:r>
            <a:r>
              <a:rPr lang="en-GB" b="1" dirty="0"/>
              <a:t>:</a:t>
            </a:r>
            <a:r>
              <a:rPr lang="en-GB" dirty="0"/>
              <a:t> By identifying high-risk areas and patterns, the organization can implement targeted strategies to retain top talent and reduce turnover costs.</a:t>
            </a:r>
          </a:p>
          <a:p>
            <a:pPr>
              <a:buFont typeface="Arial" panose="020B0604020202020204" pitchFamily="34" charset="0"/>
              <a:buChar char="•"/>
            </a:pPr>
            <a:r>
              <a:rPr lang="en-GB" sz="2000" b="1" dirty="0"/>
              <a:t>Enhanced Workforce Planning</a:t>
            </a:r>
            <a:r>
              <a:rPr lang="en-GB" b="1" dirty="0"/>
              <a:t>:</a:t>
            </a:r>
            <a:r>
              <a:rPr lang="en-GB" dirty="0"/>
              <a:t> The analysis aids in forecasting future attrition trends, allowing for better workforce planning and resource allocation.</a:t>
            </a:r>
          </a:p>
          <a:p>
            <a:pPr>
              <a:buFont typeface="Arial" panose="020B0604020202020204" pitchFamily="34" charset="0"/>
              <a:buChar char="•"/>
            </a:pPr>
            <a:r>
              <a:rPr lang="en-GB" sz="2000" b="1" dirty="0"/>
              <a:t>Improved Employee Satisfaction</a:t>
            </a:r>
            <a:r>
              <a:rPr lang="en-GB" b="1" dirty="0"/>
              <a:t>:</a:t>
            </a:r>
            <a:r>
              <a:rPr lang="en-GB" dirty="0"/>
              <a:t> By understanding the factors leading to attrition, the organization can take actions to improve job satisfaction, leading to a more engaged and productive workforce.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1477328"/>
          </a:xfrm>
        </p:spPr>
        <p:txBody>
          <a:bodyPr/>
          <a:lstStyle/>
          <a:p>
            <a:r>
              <a:rPr lang="en-GB"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DATA SET DESCRIPTION</a:t>
            </a:r>
            <a:br>
              <a:rPr lang="en-GB"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br>
            <a:endParaRPr lang="en-IN" dirty="0"/>
          </a:p>
        </p:txBody>
      </p:sp>
      <p:sp>
        <p:nvSpPr>
          <p:cNvPr id="3" name="TextBox 2"/>
          <p:cNvSpPr txBox="1"/>
          <p:nvPr/>
        </p:nvSpPr>
        <p:spPr>
          <a:xfrm>
            <a:off x="838200" y="1447800"/>
            <a:ext cx="184731" cy="369332"/>
          </a:xfrm>
          <a:prstGeom prst="rect">
            <a:avLst/>
          </a:prstGeom>
          <a:noFill/>
        </p:spPr>
        <p:txBody>
          <a:bodyPr wrap="none" rtlCol="0">
            <a:spAutoFit/>
          </a:bodyPr>
          <a:lstStyle/>
          <a:p>
            <a:endParaRPr lang="en-IN"/>
          </a:p>
        </p:txBody>
      </p:sp>
      <p:sp>
        <p:nvSpPr>
          <p:cNvPr id="6" name="Rectangle 2"/>
          <p:cNvSpPr>
            <a:spLocks noChangeArrowheads="1"/>
          </p:cNvSpPr>
          <p:nvPr/>
        </p:nvSpPr>
        <p:spPr bwMode="auto">
          <a:xfrm rot="10800000" flipV="1">
            <a:off x="755332" y="1143634"/>
            <a:ext cx="892206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1.Data Source: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original dataset included a comprehensive collection of employee records, covering various attributes related to employment, performance, and personal demographics.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Data Attributes: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Information:</a:t>
            </a:r>
            <a:r>
              <a:rPr kumimoji="0" lang="en-US" altLang="en-US" sz="1800" b="0" i="0" u="none" strike="noStrike" cap="none" normalizeH="0" baseline="0" dirty="0">
                <a:ln>
                  <a:noFill/>
                </a:ln>
                <a:solidFill>
                  <a:schemeClr val="tx1"/>
                </a:solidFill>
                <a:effectLst/>
                <a:latin typeface="Arial" panose="020B0604020202020204" pitchFamily="34" charset="0"/>
              </a:rPr>
              <a:t> Employee ID, name, department, job role, and hire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Demographics:</a:t>
            </a:r>
            <a:r>
              <a:rPr kumimoji="0" lang="en-US" altLang="en-US" sz="1800" b="0" i="0" u="none" strike="noStrike" cap="none" normalizeH="0" baseline="0" dirty="0">
                <a:ln>
                  <a:noFill/>
                </a:ln>
                <a:solidFill>
                  <a:schemeClr val="tx1"/>
                </a:solidFill>
                <a:effectLst/>
                <a:latin typeface="Arial" panose="020B0604020202020204" pitchFamily="34" charset="0"/>
              </a:rPr>
              <a:t> Age, gender, marital status, education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 Details:</a:t>
            </a:r>
            <a:r>
              <a:rPr kumimoji="0" lang="en-US" altLang="en-US" sz="1800" b="0" i="0" u="none" strike="noStrike" cap="none" normalizeH="0" baseline="0" dirty="0">
                <a:ln>
                  <a:noFill/>
                </a:ln>
                <a:solidFill>
                  <a:schemeClr val="tx1"/>
                </a:solidFill>
                <a:effectLst/>
                <a:latin typeface="Arial" panose="020B0604020202020204" pitchFamily="34" charset="0"/>
              </a:rPr>
              <a:t> Job level, salary, tenure, work hours, and job satisfaction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a:t>
            </a:r>
            <a:r>
              <a:rPr kumimoji="0" lang="en-US" altLang="en-US" sz="1800" b="0" i="0" u="none" strike="noStrike" cap="none" normalizeH="0" baseline="0" dirty="0">
                <a:ln>
                  <a:noFill/>
                </a:ln>
                <a:solidFill>
                  <a:schemeClr val="tx1"/>
                </a:solidFill>
                <a:effectLst/>
                <a:latin typeface="Arial" panose="020B0604020202020204" pitchFamily="34" charset="0"/>
              </a:rPr>
              <a:t> Performance ratings, promotion history, and any relevant awards or recognitions.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Attrition Indicators:</a:t>
            </a:r>
            <a:r>
              <a:rPr kumimoji="0" lang="en-US" altLang="en-US" sz="1800" b="0" i="0" u="none" strike="noStrike" cap="none" normalizeH="0" baseline="0" dirty="0">
                <a:ln>
                  <a:noFill/>
                </a:ln>
                <a:solidFill>
                  <a:schemeClr val="tx1"/>
                </a:solidFill>
                <a:effectLst/>
                <a:latin typeface="Arial" panose="020B0604020202020204" pitchFamily="34" charset="0"/>
              </a:rPr>
              <a:t> Resignation date, reason for leaving, and exit interview feedback (if available).</a:t>
            </a:r>
          </a:p>
          <a:p>
            <a:r>
              <a:rPr lang="en-GB" b="1" dirty="0"/>
              <a:t>3.Data Cleaning and Preparation:</a:t>
            </a:r>
            <a:endParaRPr lang="en-GB" dirty="0"/>
          </a:p>
          <a:p>
            <a:r>
              <a:rPr lang="en-GB" b="1" dirty="0"/>
              <a:t>Sorting:</a:t>
            </a:r>
            <a:r>
              <a:rPr lang="en-GB" dirty="0"/>
              <a:t> The data was sorted to organize and structure the information for easier analysis.</a:t>
            </a:r>
          </a:p>
          <a:p>
            <a:r>
              <a:rPr lang="en-GB" b="1" dirty="0"/>
              <a:t>Filtering:</a:t>
            </a:r>
            <a:r>
              <a:rPr lang="en-GB" dirty="0"/>
              <a:t> Filters were applied to focus on specific subsets of data, such as current employees, employees who left within a certain period, or those with particular job roles.</a:t>
            </a:r>
          </a:p>
          <a:p>
            <a:r>
              <a:rPr lang="en-GB" b="1" dirty="0"/>
              <a:t>Duplicate Removal:</a:t>
            </a:r>
            <a:r>
              <a:rPr lang="en-GB" dirty="0"/>
              <a:t> Duplicate entries were identified and removed to ensure the dataset was accurate and consisted of unique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rot="10800000" flipV="1">
            <a:off x="533400" y="474835"/>
            <a:ext cx="8991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4.Data Analysis via Pivot Tables: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Pivot Tables Creation:</a:t>
            </a:r>
            <a:r>
              <a:rPr kumimoji="0" lang="en-US" altLang="en-US" sz="2000" b="0" i="0" u="none" strike="noStrike" cap="none" normalizeH="0" baseline="0" dirty="0">
                <a:ln>
                  <a:noFill/>
                </a:ln>
                <a:solidFill>
                  <a:schemeClr val="tx1"/>
                </a:solidFill>
                <a:effectLst/>
                <a:latin typeface="Arial" panose="020B0604020202020204" pitchFamily="34" charset="0"/>
              </a:rPr>
              <a:t> Pivot tables were generated to aggregate and summarize the data. These tables provided insights into attrition rates by department, job role, tenure, and other relevant factors.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Comparative Analysis:</a:t>
            </a:r>
            <a:r>
              <a:rPr kumimoji="0" lang="en-US" altLang="en-US" sz="2000" b="0" i="0" u="none" strike="noStrike" cap="none" normalizeH="0" baseline="0" dirty="0">
                <a:ln>
                  <a:noFill/>
                </a:ln>
                <a:solidFill>
                  <a:schemeClr val="tx1"/>
                </a:solidFill>
                <a:effectLst/>
                <a:latin typeface="Arial" panose="020B0604020202020204" pitchFamily="34" charset="0"/>
              </a:rPr>
              <a:t> The pivot tables allowed for comparison across different categories, helping to identify trends and patterns in employee attrition.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5.New Excel File Creation: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Based on the cleaned and analyzed data, a new Excel file was created to present the findings and insights. This new dataset is structured to facilitate further analysis and reporting, focusing on the most relevant information for understanding employee attrition.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35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817880" y="532281"/>
            <a:ext cx="8480425" cy="693780"/>
          </a:xfrm>
          <a:prstGeom prst="rect">
            <a:avLst/>
          </a:prstGeom>
        </p:spPr>
        <p:txBody>
          <a:bodyPr vert="horz" wrap="square" lIns="0" tIns="16510" rIns="0" bIns="0" rtlCol="0">
            <a:spAutoFit/>
          </a:bodyPr>
          <a:lstStyle/>
          <a:p>
            <a:pPr marL="12700">
              <a:lnSpc>
                <a:spcPct val="100000"/>
              </a:lnSpc>
              <a:spcBef>
                <a:spcPts val="130"/>
              </a:spcBef>
            </a:pPr>
            <a:r>
              <a:rPr lang="en-GB" sz="44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THE WOW IN OUR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38200" y="1524000"/>
            <a:ext cx="9372600" cy="3970318"/>
          </a:xfrm>
          <a:prstGeom prst="rect">
            <a:avLst/>
          </a:prstGeom>
          <a:noFill/>
        </p:spPr>
        <p:txBody>
          <a:bodyPr wrap="square" rtlCol="0">
            <a:spAutoFit/>
          </a:bodyPr>
          <a:lstStyle/>
          <a:p>
            <a:r>
              <a:rPr lang="en-GB" dirty="0"/>
              <a:t>Our solution stands out by transforming raw, disorganized employee data into actionable insights with remarkable precision and clarity. The "wow" factor lies in:</a:t>
            </a:r>
          </a:p>
          <a:p>
            <a:pPr marL="342900" indent="-342900">
              <a:buFont typeface="+mj-lt"/>
              <a:buAutoNum type="arabicPeriod"/>
            </a:pPr>
            <a:r>
              <a:rPr lang="en-GB" b="1" dirty="0"/>
              <a:t>Effortless Data Transformation:</a:t>
            </a:r>
            <a:endParaRPr lang="en-GB" dirty="0"/>
          </a:p>
          <a:p>
            <a:pPr lvl="1"/>
            <a:r>
              <a:rPr lang="en-GB" dirty="0"/>
              <a:t>We took a messy, outdated dataset and, through meticulous sorting, filtering, and duplicate removal, turned it into a streamlined, easy-to-navigate Excel file that’s ready for in-depth analysis.</a:t>
            </a:r>
          </a:p>
          <a:p>
            <a:pPr marL="342900" indent="-342900">
              <a:buFont typeface="+mj-lt"/>
              <a:buAutoNum type="arabicPeriod"/>
            </a:pPr>
            <a:r>
              <a:rPr lang="en-GB" b="1" dirty="0"/>
              <a:t>Intuitive Pivot Tables:</a:t>
            </a:r>
            <a:endParaRPr lang="en-GB" dirty="0"/>
          </a:p>
          <a:p>
            <a:pPr lvl="1"/>
            <a:r>
              <a:rPr lang="en-GB" dirty="0"/>
              <a:t>Our use of pivot tables provides a powerful yet user-friendly way to uncover hidden trends and correlations in the data. Even complex patterns become clear, enabling quick decision-making without requiring advanced technical skills.</a:t>
            </a:r>
          </a:p>
          <a:p>
            <a:pPr marL="342900" indent="-342900">
              <a:buFont typeface="+mj-lt"/>
              <a:buAutoNum type="arabicPeriod"/>
            </a:pPr>
            <a:r>
              <a:rPr lang="en-GB" b="1" dirty="0"/>
              <a:t>Immediate Insights:</a:t>
            </a:r>
            <a:endParaRPr lang="en-GB" dirty="0"/>
          </a:p>
          <a:p>
            <a:pPr lvl="1"/>
            <a:r>
              <a:rPr lang="en-GB" dirty="0"/>
              <a:t>The solution instantly highlights critical areas of concern, such as departments or roles with high attrition rates. This rapid identification of pain points allows for prompt and targeted interventions.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67" y="381000"/>
            <a:ext cx="10293668" cy="5909310"/>
          </a:xfrm>
        </p:spPr>
        <p:txBody>
          <a:bodyPr/>
          <a:lstStyle/>
          <a:p>
            <a:r>
              <a:rPr lang="en-GB" sz="2400" dirty="0"/>
              <a:t>4. Customizable and Scalable:</a:t>
            </a:r>
            <a:br>
              <a:rPr lang="en-GB" sz="2400" dirty="0"/>
            </a:br>
            <a:r>
              <a:rPr lang="en-GB" sz="2400" b="0" dirty="0"/>
              <a:t>The new Excel file is not just a static report; it’s a dynamic tool that can be easily customized to explore different scenarios, making it adaptable for future analyses as the organization grows.</a:t>
            </a:r>
            <a:br>
              <a:rPr lang="en-GB" sz="2400" b="0" dirty="0"/>
            </a:br>
            <a:r>
              <a:rPr lang="en-GB" sz="2400" b="0" dirty="0"/>
              <a:t>5. </a:t>
            </a:r>
            <a:r>
              <a:rPr lang="en-GB" sz="2400" dirty="0"/>
              <a:t>Impactful Reporting:</a:t>
            </a:r>
            <a:br>
              <a:rPr lang="en-GB" sz="2400" dirty="0"/>
            </a:br>
            <a:r>
              <a:rPr lang="en-GB" sz="2400" b="0" dirty="0"/>
              <a:t>The final product is more than just a spreadsheet; it’s a strategic asset that transforms data into a compelling narrative. It equips HR and leadership with the insights needed to make impactful, data-driven decisions that can lead to significant improvements in employee retention.</a:t>
            </a:r>
            <a:br>
              <a:rPr lang="en-GB" sz="2400" b="0" dirty="0"/>
            </a:br>
            <a:br>
              <a:rPr lang="en-GB" sz="2400" b="0" dirty="0"/>
            </a:br>
            <a:br>
              <a:rPr lang="en-GB" sz="2400" b="0" dirty="0"/>
            </a:br>
            <a:br>
              <a:rPr lang="en-GB" sz="2400" b="0" dirty="0"/>
            </a:br>
            <a:r>
              <a:rPr lang="en-GB" sz="2400" b="0" dirty="0"/>
              <a:t>The "wow" in our solution is its ability to turn complexity into clarity, providing a powerful tool that drives real, measurable change within the organization.</a:t>
            </a:r>
            <a:br>
              <a:rPr lang="en-GB" sz="2400" b="0" dirty="0"/>
            </a:br>
            <a:endParaRPr lang="en-IN" sz="2400" b="0" dirty="0"/>
          </a:p>
        </p:txBody>
      </p:sp>
      <p:sp>
        <p:nvSpPr>
          <p:cNvPr id="3" name="Text Placeholder 2"/>
          <p:cNvSpPr>
            <a:spLocks noGrp="1"/>
          </p:cNvSpPr>
          <p:nvPr>
            <p:ph type="body" idx="1"/>
          </p:nvPr>
        </p:nvSpPr>
        <p:spPr>
          <a:xfrm>
            <a:off x="463867" y="5867400"/>
            <a:ext cx="10972800" cy="553998"/>
          </a:xfrm>
        </p:spPr>
        <p:txBody>
          <a:bodyPr/>
          <a:lstStyle/>
          <a:p>
            <a:endParaRPr lang="en-GB"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86659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sp>
        <p:nvSpPr>
          <p:cNvPr id="8" name="object 8"/>
          <p:cNvSpPr txBox="1"/>
          <p:nvPr/>
        </p:nvSpPr>
        <p:spPr>
          <a:xfrm>
            <a:off x="685800" y="149076"/>
            <a:ext cx="3303904" cy="752129"/>
          </a:xfrm>
          <a:prstGeom prst="rect">
            <a:avLst/>
          </a:prstGeom>
        </p:spPr>
        <p:txBody>
          <a:bodyPr vert="horz" wrap="square" lIns="0" tIns="13335" rIns="0" bIns="0" rtlCol="0">
            <a:spAutoFit/>
          </a:bodyPr>
          <a:lstStyle/>
          <a:p>
            <a:pPr marL="12700">
              <a:lnSpc>
                <a:spcPct val="100000"/>
              </a:lnSpc>
              <a:spcBef>
                <a:spcPts val="105"/>
              </a:spcBef>
            </a:pPr>
            <a:r>
              <a:rPr lang="en-GB" sz="48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MODELLING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052850"/>
            <a:ext cx="8229600" cy="5262979"/>
          </a:xfrm>
          <a:prstGeom prst="rect">
            <a:avLst/>
          </a:prstGeom>
          <a:noFill/>
        </p:spPr>
        <p:txBody>
          <a:bodyPr wrap="square" rtlCol="0">
            <a:spAutoFit/>
          </a:bodyPr>
          <a:lstStyle/>
          <a:p>
            <a:r>
              <a:rPr lang="en-GB" sz="2400" b="1" dirty="0"/>
              <a:t>Data Modelling:</a:t>
            </a:r>
            <a:r>
              <a:rPr lang="en-GB" sz="2400" dirty="0"/>
              <a:t> We structured and organized the employee data to reveal key patterns in attrition. By linking variables like job satisfaction, tenure, and department, we created a clear, logical model that highlighted the factors driving turnover.</a:t>
            </a:r>
          </a:p>
          <a:p>
            <a:r>
              <a:rPr lang="en-GB" sz="2400" b="1" dirty="0"/>
              <a:t>Pivot Tables:</a:t>
            </a:r>
            <a:r>
              <a:rPr lang="en-GB" sz="2400" dirty="0"/>
              <a:t> Pivot tables served as the core of our </a:t>
            </a:r>
            <a:r>
              <a:rPr lang="en-GB" sz="2400" dirty="0" err="1"/>
              <a:t>modeling</a:t>
            </a:r>
            <a:r>
              <a:rPr lang="en-GB" sz="2400" dirty="0"/>
              <a:t>, summarizing complex data into easy-to-understand insights, enabling scenario analysis and trend identification.</a:t>
            </a:r>
          </a:p>
          <a:p>
            <a:r>
              <a:rPr lang="en-GB" sz="2400" b="1" dirty="0"/>
              <a:t>Value:</a:t>
            </a:r>
            <a:endParaRPr lang="en-GB" sz="2400" dirty="0"/>
          </a:p>
          <a:p>
            <a:r>
              <a:rPr lang="en-GB" sz="2400" b="1" dirty="0"/>
              <a:t>Insightful:</a:t>
            </a:r>
            <a:r>
              <a:rPr lang="en-GB" sz="2400" dirty="0"/>
              <a:t> Turned raw data into actionable insights.</a:t>
            </a:r>
          </a:p>
          <a:p>
            <a:r>
              <a:rPr lang="en-GB" sz="2400" b="1" dirty="0"/>
              <a:t>Strategic:</a:t>
            </a:r>
            <a:r>
              <a:rPr lang="en-GB" sz="2400" dirty="0"/>
              <a:t> Supported data-driven decisions.</a:t>
            </a:r>
          </a:p>
          <a:p>
            <a:r>
              <a:rPr lang="en-GB" sz="2400" b="1" dirty="0"/>
              <a:t>Scalable:</a:t>
            </a:r>
            <a:r>
              <a:rPr lang="en-GB" sz="2400" dirty="0"/>
              <a:t> Adaptable for future analysis.</a:t>
            </a:r>
          </a:p>
          <a:p>
            <a:r>
              <a:rPr lang="en-GB" sz="2400" dirty="0"/>
              <a:t>Our modelling approach made it easy to understand and act on the data, providing a powerful tool for improving employee retention.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152400"/>
            <a:ext cx="2902268" cy="752129"/>
          </a:xfrm>
          <a:prstGeom prst="rect">
            <a:avLst/>
          </a:prstGeom>
        </p:spPr>
        <p:txBody>
          <a:bodyPr vert="horz" wrap="square" lIns="0" tIns="13335" rIns="0" bIns="0" rtlCol="0">
            <a:spAutoFit/>
          </a:bodyPr>
          <a:lstStyle/>
          <a:p>
            <a:pPr marL="12700">
              <a:lnSpc>
                <a:spcPct val="100000"/>
              </a:lnSpc>
              <a:spcBef>
                <a:spcPts val="105"/>
              </a:spcBef>
            </a:pPr>
            <a:r>
              <a:rPr lang="en-GB"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RESULTS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sp>
        <p:nvSpPr>
          <p:cNvPr id="8" name="Rectangle 1"/>
          <p:cNvSpPr>
            <a:spLocks noChangeArrowheads="1"/>
          </p:cNvSpPr>
          <p:nvPr/>
        </p:nvSpPr>
        <p:spPr bwMode="auto">
          <a:xfrm>
            <a:off x="457200" y="1143634"/>
            <a:ext cx="11277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High Attrition Areas: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Departments:</a:t>
            </a:r>
            <a:r>
              <a:rPr kumimoji="0" lang="en-US" altLang="en-US" sz="1800" b="0" i="0" u="none" strike="noStrike" cap="none" normalizeH="0" baseline="0" dirty="0">
                <a:ln>
                  <a:noFill/>
                </a:ln>
                <a:solidFill>
                  <a:schemeClr val="tx1"/>
                </a:solidFill>
                <a:effectLst/>
                <a:latin typeface="Arial" panose="020B0604020202020204" pitchFamily="34" charset="0"/>
              </a:rPr>
              <a:t> The Human</a:t>
            </a:r>
            <a:r>
              <a:rPr kumimoji="0" lang="en-US" altLang="en-US" sz="1800" b="0" i="0" u="none" strike="noStrike" cap="none" normalizeH="0" dirty="0">
                <a:ln>
                  <a:noFill/>
                </a:ln>
                <a:solidFill>
                  <a:schemeClr val="tx1"/>
                </a:solidFill>
                <a:effectLst/>
                <a:latin typeface="Arial" panose="020B0604020202020204" pitchFamily="34" charset="0"/>
              </a:rPr>
              <a:t> Recourse and Engineering</a:t>
            </a:r>
            <a:r>
              <a:rPr kumimoji="0" lang="en-US" altLang="en-US" sz="1800" b="0" i="0" u="none" strike="noStrike" cap="none" normalizeH="0" baseline="0" dirty="0">
                <a:ln>
                  <a:noFill/>
                </a:ln>
                <a:solidFill>
                  <a:schemeClr val="tx1"/>
                </a:solidFill>
                <a:effectLst/>
                <a:latin typeface="Arial" panose="020B0604020202020204" pitchFamily="34" charset="0"/>
              </a:rPr>
              <a:t> departments had the highest attrition rates, with over 20% turnover annually.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Job Roles:</a:t>
            </a:r>
            <a:r>
              <a:rPr kumimoji="0" lang="en-US" altLang="en-US" sz="1800" b="0" i="0" u="none" strike="noStrike" cap="none" normalizeH="0" baseline="0" dirty="0">
                <a:ln>
                  <a:noFill/>
                </a:ln>
                <a:solidFill>
                  <a:schemeClr val="tx1"/>
                </a:solidFill>
                <a:effectLst/>
                <a:latin typeface="Arial" panose="020B0604020202020204" pitchFamily="34" charset="0"/>
              </a:rPr>
              <a:t> Entry-level roles, particularly in sales, showed a significantly higher attrition rate compared to other positions.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Attrition Drivers: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Job Satisfaction:</a:t>
            </a:r>
            <a:r>
              <a:rPr kumimoji="0" lang="en-US" altLang="en-US" sz="1800" b="0" i="0" u="none" strike="noStrike" cap="none" normalizeH="0" baseline="0" dirty="0">
                <a:ln>
                  <a:noFill/>
                </a:ln>
                <a:solidFill>
                  <a:schemeClr val="tx1"/>
                </a:solidFill>
                <a:effectLst/>
                <a:latin typeface="Arial" panose="020B0604020202020204" pitchFamily="34" charset="0"/>
              </a:rPr>
              <a:t> Low job satisfaction was strongly correlated with higher attrition, especially among employees with less than 2 years of tenure.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Tenure:</a:t>
            </a:r>
            <a:r>
              <a:rPr kumimoji="0" lang="en-US" altLang="en-US" sz="1800" b="0" i="0" u="none" strike="noStrike" cap="none" normalizeH="0" baseline="0" dirty="0">
                <a:ln>
                  <a:noFill/>
                </a:ln>
                <a:solidFill>
                  <a:schemeClr val="tx1"/>
                </a:solidFill>
                <a:effectLst/>
                <a:latin typeface="Arial" panose="020B0604020202020204" pitchFamily="34" charset="0"/>
              </a:rPr>
              <a:t> Employees with 1-3 years of service were most likely to leave, indicating a critical period where retention efforts should be focused.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Demographic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Age Group:</a:t>
            </a:r>
            <a:r>
              <a:rPr kumimoji="0" lang="en-US" altLang="en-US" sz="1800" b="0" i="0" u="none" strike="noStrike" cap="none" normalizeH="0" baseline="0" dirty="0">
                <a:ln>
                  <a:noFill/>
                </a:ln>
                <a:solidFill>
                  <a:schemeClr val="tx1"/>
                </a:solidFill>
                <a:effectLst/>
                <a:latin typeface="Arial" panose="020B0604020202020204" pitchFamily="34" charset="0"/>
              </a:rPr>
              <a:t> Younger employees (aged 25-35) had a higher tendency to leave, suggesting the need for targeted engagement strategies for this age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Focus Areas:</a:t>
            </a:r>
            <a:r>
              <a:rPr kumimoji="0" lang="en-US" altLang="en-US" sz="1800" b="0" i="0" u="none" strike="noStrike" cap="none" normalizeH="0" baseline="0" dirty="0">
                <a:ln>
                  <a:noFill/>
                </a:ln>
                <a:solidFill>
                  <a:schemeClr val="tx1"/>
                </a:solidFill>
                <a:effectLst/>
                <a:latin typeface="Arial" panose="020B0604020202020204" pitchFamily="34" charset="0"/>
              </a:rPr>
              <a:t> Recommendations included improving job satisfaction through career development programs and better onboarding processes for new hires.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Retention Strategies:</a:t>
            </a:r>
            <a:r>
              <a:rPr kumimoji="0" lang="en-US" altLang="en-US" sz="1800" b="0" i="0" u="none" strike="noStrike" cap="none" normalizeH="0" baseline="0" dirty="0">
                <a:ln>
                  <a:noFill/>
                </a:ln>
                <a:solidFill>
                  <a:schemeClr val="tx1"/>
                </a:solidFill>
                <a:effectLst/>
                <a:latin typeface="Arial" panose="020B0604020202020204" pitchFamily="34" charset="0"/>
              </a:rPr>
              <a:t> Suggested the implementation of retention bonuses or mentorship programs for at-risk employee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 y="-10172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lang="en-GB" sz="40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49098" y="2194340"/>
            <a:ext cx="8880708" cy="1446550"/>
          </a:xfrm>
          <a:prstGeom prst="rect">
            <a:avLst/>
          </a:prstGeom>
          <a:effectLst>
            <a:glow rad="228600">
              <a:schemeClr val="accent2">
                <a:satMod val="175000"/>
                <a:alpha val="40000"/>
              </a:schemeClr>
            </a:glow>
            <a:reflection blurRad="6350" stA="50000" endA="300" endPos="55500" dist="50800" dir="5400000" sy="-100000" algn="bl" rotWithShape="0"/>
          </a:effectLst>
          <a:scene3d>
            <a:camera prst="perspectiveRight"/>
            <a:lightRig rig="threePt" dir="t"/>
          </a:scene3d>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GB" sz="4400" b="1" dirty="0"/>
              <a:t>Employee Attrition Analysis Using Excel Dashboards</a:t>
            </a:r>
            <a:endParaRPr lang="en-IN" sz="44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5800" y="457200"/>
            <a:ext cx="9144000" cy="5785843"/>
          </a:xfrm>
          <a:prstGeom prst="rect">
            <a:avLst/>
          </a:prstGeom>
        </p:spPr>
      </p:pic>
    </p:spTree>
    <p:extLst>
      <p:ext uri="{BB962C8B-B14F-4D97-AF65-F5344CB8AC3E}">
        <p14:creationId xmlns:p14="http://schemas.microsoft.com/office/powerpoint/2010/main" val="3289112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228600"/>
            <a:ext cx="10681335" cy="738664"/>
          </a:xfrm>
        </p:spPr>
        <p:txBody>
          <a:bodyPr/>
          <a:lstStyle/>
          <a:p>
            <a:r>
              <a:rPr lang="en-GB"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1371600"/>
            <a:ext cx="10491788" cy="5262979"/>
          </a:xfrm>
          <a:prstGeom prst="rect">
            <a:avLst/>
          </a:prstGeom>
          <a:noFill/>
        </p:spPr>
        <p:txBody>
          <a:bodyPr wrap="square" rtlCol="0">
            <a:spAutoFit/>
          </a:bodyPr>
          <a:lstStyle/>
          <a:p>
            <a:r>
              <a:rPr lang="en-GB" sz="2800" dirty="0">
                <a:latin typeface="Javanese Text" panose="02000000000000000000" pitchFamily="2" charset="0"/>
              </a:rPr>
              <a:t>The employee attrition data analysis provided valuable insights into the factors driving turnover within the organization. By identifying high-risk departments, job roles, and demographic groups, the analysis highlighted critical areas where targeted interventions are needed. The strong correlation between job satisfaction and attrition, particularly among employees with 1-3 years of tenure, underscores the importance of focusing on employee engagement and retention strategies during this crucial period. The findings serve as a strategic guide for HR and management to implement data-driven initiatives that can enhance employee retention, reduce turnover costs, and ultimately foster a more stable and satisfied workforce.</a:t>
            </a:r>
            <a:endParaRPr lang="en-IN" sz="2800" dirty="0">
              <a:latin typeface="Javanese Text" panose="02000000000000000000" pitchFamily="2" charset="0"/>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8383"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15730" y="447675"/>
            <a:ext cx="2743201" cy="752129"/>
          </a:xfrm>
          <a:prstGeom prst="rect">
            <a:avLst/>
          </a:prstGeom>
        </p:spPr>
        <p:txBody>
          <a:bodyPr vert="horz" wrap="square" lIns="0" tIns="13335" rIns="0" bIns="0" rtlCol="0">
            <a:spAutoFit/>
          </a:bodyPr>
          <a:lstStyle/>
          <a:p>
            <a:pPr marL="12700">
              <a:lnSpc>
                <a:spcPct val="100000"/>
              </a:lnSpc>
              <a:spcBef>
                <a:spcPts val="105"/>
              </a:spcBef>
            </a:pPr>
            <a:r>
              <a:rPr lang="en-GB"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AGENDA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81181">
            <a:off x="9450991" y="36631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PROBLEM</a:t>
            </a:r>
            <a:r>
              <a:rPr lang="en-GB" sz="425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 </a:t>
            </a:r>
            <a:r>
              <a:rPr sz="425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524000" y="2133600"/>
            <a:ext cx="184731" cy="369332"/>
          </a:xfrm>
          <a:prstGeom prst="rect">
            <a:avLst/>
          </a:prstGeom>
          <a:noFill/>
        </p:spPr>
        <p:txBody>
          <a:bodyPr wrap="none" rtlCol="0">
            <a:spAutoFit/>
          </a:bodyPr>
          <a:lstStyle/>
          <a:p>
            <a:endParaRPr lang="en-IN" dirty="0"/>
          </a:p>
        </p:txBody>
      </p:sp>
      <p:sp>
        <p:nvSpPr>
          <p:cNvPr id="14" name="TextBox 13"/>
          <p:cNvSpPr txBox="1"/>
          <p:nvPr/>
        </p:nvSpPr>
        <p:spPr>
          <a:xfrm>
            <a:off x="1008888" y="1490914"/>
            <a:ext cx="7848600" cy="4893647"/>
          </a:xfrm>
          <a:prstGeom prst="rect">
            <a:avLst/>
          </a:prstGeom>
          <a:noFill/>
        </p:spPr>
        <p:txBody>
          <a:bodyPr wrap="square" rtlCol="0">
            <a:spAutoFit/>
          </a:bodyPr>
          <a:lstStyle/>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The objective of this project is to create an interactive Excel dashboard that effectively visualizes employee attrition data. </a:t>
            </a:r>
          </a:p>
          <a:p>
            <a:pPr marL="285750" indent="-285750">
              <a:buFont typeface="Arial" panose="020B0604020202020204" pitchFamily="34" charset="0"/>
              <a:buChar char="•"/>
            </a:pPr>
            <a:r>
              <a:rPr lang="en-GB" sz="2400" dirty="0"/>
              <a:t>The dashboard will allow HR professionals and management to analyse trends, identify key factors contributing to employee turnover, and develop strategies to improve employee retention. </a:t>
            </a:r>
          </a:p>
          <a:p>
            <a:pPr marL="285750" indent="-285750">
              <a:buFont typeface="Arial" panose="020B0604020202020204" pitchFamily="34" charset="0"/>
              <a:buChar char="•"/>
            </a:pPr>
            <a:r>
              <a:rPr lang="en-GB" sz="2400" dirty="0"/>
              <a:t>By utilizing various employee attributes such as department, job role, salary, and demographics, the dashboard will provide a comprehensive view of attrition, enabling data-driven decision-making to reduce turnover and enhance organizational stability.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itle 8"/>
          <p:cNvSpPr>
            <a:spLocks noGrp="1"/>
          </p:cNvSpPr>
          <p:nvPr>
            <p:ph type="title"/>
          </p:nvPr>
        </p:nvSpPr>
        <p:spPr>
          <a:xfrm>
            <a:off x="694563" y="170635"/>
            <a:ext cx="9303068" cy="615553"/>
          </a:xfrm>
        </p:spPr>
        <p:txBody>
          <a:bodyPr/>
          <a:lstStyle/>
          <a:p>
            <a:r>
              <a:rPr lang="en-IN" sz="40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reflection blurRad="6350" stA="60000" endA="900" endPos="58000" dir="5400000" sy="-100000" algn="bl" rotWithShape="0"/>
                </a:effectLst>
              </a:rPr>
              <a:t>PROJECT OVERVIEW</a:t>
            </a:r>
            <a:endParaRPr lang="en-IN" sz="4000" dirty="0"/>
          </a:p>
        </p:txBody>
      </p:sp>
      <p:sp>
        <p:nvSpPr>
          <p:cNvPr id="6" name="TextBox 5"/>
          <p:cNvSpPr txBox="1"/>
          <p:nvPr/>
        </p:nvSpPr>
        <p:spPr>
          <a:xfrm>
            <a:off x="628841" y="964564"/>
            <a:ext cx="8779192" cy="5324535"/>
          </a:xfrm>
          <a:prstGeom prst="rect">
            <a:avLst/>
          </a:prstGeom>
          <a:noFill/>
        </p:spPr>
        <p:txBody>
          <a:bodyPr wrap="square" rtlCol="0">
            <a:spAutoFit/>
          </a:bodyPr>
          <a:lstStyle/>
          <a:p>
            <a:r>
              <a:rPr lang="en-GB" sz="3200" i="1" u="sng" dirty="0">
                <a:effectLst>
                  <a:outerShdw blurRad="38100" dist="38100" dir="2700000" algn="tl">
                    <a:srgbClr val="000000">
                      <a:alpha val="43137"/>
                    </a:srgbClr>
                  </a:outerShdw>
                </a:effectLst>
              </a:rPr>
              <a:t>Objective: </a:t>
            </a:r>
          </a:p>
          <a:p>
            <a:pPr marL="457200" indent="-457200">
              <a:buFont typeface="Arial" panose="020B0604020202020204" pitchFamily="34" charset="0"/>
              <a:buChar char="•"/>
            </a:pPr>
            <a:r>
              <a:rPr lang="en-GB" sz="2800" dirty="0"/>
              <a:t>The goal of this project was to analyze employee attrition data to identify patterns, trends, and factors contributing to employee turnover.</a:t>
            </a:r>
          </a:p>
          <a:p>
            <a:pPr marL="457200" indent="-457200">
              <a:buFont typeface="Arial" panose="020B0604020202020204" pitchFamily="34" charset="0"/>
              <a:buChar char="•"/>
            </a:pPr>
            <a:r>
              <a:rPr lang="en-GB" sz="2800" dirty="0"/>
              <a:t>The analysis aimed to provide insights that could help in developing strategies to reduce attrition and improve employee retention.</a:t>
            </a:r>
          </a:p>
          <a:p>
            <a:endParaRPr lang="en-GB" sz="2800" dirty="0"/>
          </a:p>
          <a:p>
            <a:r>
              <a:rPr lang="en-GB" sz="2800" b="1" i="1" u="sng" dirty="0">
                <a:effectLst>
                  <a:outerShdw blurRad="38100" dist="38100" dir="2700000" algn="tl">
                    <a:srgbClr val="000000">
                      <a:alpha val="43137"/>
                    </a:srgbClr>
                  </a:outerShdw>
                </a:effectLst>
              </a:rPr>
              <a:t>Tasks and Processes:</a:t>
            </a:r>
            <a:endParaRPr lang="en-GB" sz="2800" i="1" u="sng" dirty="0">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GB" sz="2800" dirty="0"/>
              <a:t>Data Preparation</a:t>
            </a:r>
          </a:p>
          <a:p>
            <a:pPr marL="457200" indent="-457200">
              <a:buFont typeface="Arial" panose="020B0604020202020204" pitchFamily="34" charset="0"/>
              <a:buChar char="•"/>
            </a:pPr>
            <a:r>
              <a:rPr lang="en-IN" sz="2800" dirty="0"/>
              <a:t>Data Analysis</a:t>
            </a:r>
          </a:p>
          <a:p>
            <a:pPr marL="457200" indent="-457200">
              <a:buFont typeface="Arial" panose="020B0604020202020204" pitchFamily="34" charset="0"/>
              <a:buChar char="•"/>
            </a:pPr>
            <a:r>
              <a:rPr lang="en-IN" sz="2800" dirty="0"/>
              <a:t>Insights &amp; Reporting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007668" cy="5478423"/>
          </a:xfrm>
        </p:spPr>
        <p:txBody>
          <a:bodyPr/>
          <a:lstStyle/>
          <a:p>
            <a:r>
              <a:rPr lang="en-GB" b="0" i="1" u="sng" dirty="0">
                <a:effectLst>
                  <a:outerShdw blurRad="38100" dist="38100" dir="2700000" algn="tl">
                    <a:srgbClr val="000000">
                      <a:alpha val="43137"/>
                    </a:srgbClr>
                  </a:outerShdw>
                </a:effectLst>
              </a:rPr>
              <a:t>Data Preparation:</a:t>
            </a:r>
            <a:br>
              <a:rPr lang="en-GB" b="0" i="1" u="sng" dirty="0">
                <a:effectLst>
                  <a:outerShdw blurRad="38100" dist="38100" dir="2700000" algn="tl">
                    <a:srgbClr val="000000">
                      <a:alpha val="43137"/>
                    </a:srgbClr>
                  </a:outerShdw>
                </a:effectLst>
              </a:rPr>
            </a:br>
            <a:r>
              <a:rPr lang="en-GB" sz="2800" dirty="0"/>
              <a:t>SORTING</a:t>
            </a:r>
            <a:r>
              <a:rPr lang="en-GB" sz="2800" b="0" dirty="0"/>
              <a:t>: Organized the data to ensure it was structured and easy to analyze.</a:t>
            </a:r>
            <a:br>
              <a:rPr lang="en-GB" sz="2800" b="0" dirty="0"/>
            </a:br>
            <a:r>
              <a:rPr lang="en-GB" sz="2800" dirty="0"/>
              <a:t>FILTERING: </a:t>
            </a:r>
            <a:r>
              <a:rPr lang="en-GB" sz="2800" b="0" dirty="0"/>
              <a:t>Applied filters to isolate specific subsets of data, focusing on relevant attributes such as department, tenure, job role, performance ratings, etc.</a:t>
            </a:r>
            <a:br>
              <a:rPr lang="en-GB" sz="2800" b="0" dirty="0"/>
            </a:br>
            <a:r>
              <a:rPr lang="en-GB" sz="2800" dirty="0"/>
              <a:t>REMOVING DUPLICATES: </a:t>
            </a:r>
            <a:r>
              <a:rPr lang="en-GB" sz="2800" b="0" dirty="0"/>
              <a:t>Cleaned the data by eliminating duplicate entries, ensuring the analysis was based on unique and accurate data points.</a:t>
            </a:r>
            <a:br>
              <a:rPr lang="en-GB" sz="2800" b="0" dirty="0"/>
            </a:br>
            <a:endParaRPr lang="en-IN" sz="2800" b="0" dirty="0"/>
          </a:p>
        </p:txBody>
      </p:sp>
    </p:spTree>
    <p:extLst>
      <p:ext uri="{BB962C8B-B14F-4D97-AF65-F5344CB8AC3E}">
        <p14:creationId xmlns:p14="http://schemas.microsoft.com/office/powerpoint/2010/main" val="186337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4476" y="785622"/>
            <a:ext cx="8154794" cy="5361982"/>
          </a:xfrm>
          <a:prstGeom prst="rect">
            <a:avLst/>
          </a:prstGeom>
        </p:spPr>
      </p:pic>
      <p:sp>
        <p:nvSpPr>
          <p:cNvPr id="2" name="Title 1"/>
          <p:cNvSpPr>
            <a:spLocks noGrp="1"/>
          </p:cNvSpPr>
          <p:nvPr>
            <p:ph type="title"/>
          </p:nvPr>
        </p:nvSpPr>
        <p:spPr>
          <a:xfrm>
            <a:off x="764476" y="0"/>
            <a:ext cx="10681335" cy="758190"/>
          </a:xfrm>
        </p:spPr>
        <p:txBody>
          <a:bodyPr/>
          <a:lstStyle/>
          <a:p>
            <a:r>
              <a:rPr lang="en-GB" dirty="0"/>
              <a:t>Sorting</a:t>
            </a:r>
            <a:endParaRPr lang="en-IN" dirty="0"/>
          </a:p>
        </p:txBody>
      </p:sp>
      <p:sp>
        <p:nvSpPr>
          <p:cNvPr id="4" name="TextBox 3"/>
          <p:cNvSpPr txBox="1"/>
          <p:nvPr/>
        </p:nvSpPr>
        <p:spPr>
          <a:xfrm>
            <a:off x="764476" y="6324600"/>
            <a:ext cx="64243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GB" dirty="0"/>
              <a:t>Here we sorted the highest paid employee from each Department. </a:t>
            </a:r>
            <a:endParaRPr lang="en-IN" dirty="0"/>
          </a:p>
        </p:txBody>
      </p:sp>
    </p:spTree>
    <p:extLst>
      <p:ext uri="{BB962C8B-B14F-4D97-AF65-F5344CB8AC3E}">
        <p14:creationId xmlns:p14="http://schemas.microsoft.com/office/powerpoint/2010/main" val="257006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a:t>
            </a:r>
            <a:endParaRPr lang="en-IN" dirty="0"/>
          </a:p>
        </p:txBody>
      </p:sp>
      <p:pic>
        <p:nvPicPr>
          <p:cNvPr id="3" name="Picture 2"/>
          <p:cNvPicPr>
            <a:picLocks noChangeAspect="1"/>
          </p:cNvPicPr>
          <p:nvPr/>
        </p:nvPicPr>
        <p:blipFill>
          <a:blip r:embed="rId2"/>
          <a:stretch>
            <a:fillRect/>
          </a:stretch>
        </p:blipFill>
        <p:spPr>
          <a:xfrm>
            <a:off x="609600" y="1371600"/>
            <a:ext cx="10242168" cy="4328535"/>
          </a:xfrm>
          <a:prstGeom prst="rect">
            <a:avLst/>
          </a:prstGeom>
        </p:spPr>
      </p:pic>
      <p:sp>
        <p:nvSpPr>
          <p:cNvPr id="4" name="TextBox 3"/>
          <p:cNvSpPr txBox="1"/>
          <p:nvPr/>
        </p:nvSpPr>
        <p:spPr>
          <a:xfrm>
            <a:off x="618744" y="6019800"/>
            <a:ext cx="87606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GB" dirty="0"/>
              <a:t>Here we filtered each department to get the highest paid employee from each department.</a:t>
            </a:r>
            <a:endParaRPr lang="en-IN" dirty="0"/>
          </a:p>
        </p:txBody>
      </p:sp>
    </p:spTree>
    <p:extLst>
      <p:ext uri="{BB962C8B-B14F-4D97-AF65-F5344CB8AC3E}">
        <p14:creationId xmlns:p14="http://schemas.microsoft.com/office/powerpoint/2010/main" val="420622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996" y="-24384"/>
            <a:ext cx="10681335" cy="833756"/>
          </a:xfrm>
        </p:spPr>
        <p:txBody>
          <a:bodyPr/>
          <a:lstStyle/>
          <a:p>
            <a:r>
              <a:rPr lang="en-GB" dirty="0"/>
              <a:t>Removing Duplicates</a:t>
            </a:r>
            <a:endParaRPr lang="en-IN" dirty="0"/>
          </a:p>
        </p:txBody>
      </p:sp>
      <p:pic>
        <p:nvPicPr>
          <p:cNvPr id="4" name="Picture 3"/>
          <p:cNvPicPr>
            <a:picLocks noChangeAspect="1"/>
          </p:cNvPicPr>
          <p:nvPr/>
        </p:nvPicPr>
        <p:blipFill>
          <a:blip r:embed="rId2"/>
          <a:stretch>
            <a:fillRect/>
          </a:stretch>
        </p:blipFill>
        <p:spPr>
          <a:xfrm>
            <a:off x="733996" y="762000"/>
            <a:ext cx="8910514" cy="4991367"/>
          </a:xfrm>
          <a:prstGeom prst="rect">
            <a:avLst/>
          </a:prstGeom>
        </p:spPr>
      </p:pic>
      <p:sp>
        <p:nvSpPr>
          <p:cNvPr id="5" name="TextBox 4"/>
          <p:cNvSpPr txBox="1"/>
          <p:nvPr/>
        </p:nvSpPr>
        <p:spPr>
          <a:xfrm>
            <a:off x="711169" y="6019800"/>
            <a:ext cx="1055500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GB" dirty="0"/>
              <a:t>Here were removed Duplicate </a:t>
            </a:r>
            <a:r>
              <a:rPr lang="en-GB" dirty="0" err="1"/>
              <a:t>datas</a:t>
            </a:r>
            <a:r>
              <a:rPr lang="en-GB" dirty="0"/>
              <a:t> from “Start Date” to get the information about current working employee. </a:t>
            </a:r>
            <a:endParaRPr lang="en-IN" dirty="0"/>
          </a:p>
        </p:txBody>
      </p:sp>
    </p:spTree>
    <p:extLst>
      <p:ext uri="{BB962C8B-B14F-4D97-AF65-F5344CB8AC3E}">
        <p14:creationId xmlns:p14="http://schemas.microsoft.com/office/powerpoint/2010/main" val="1688934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547</TotalTime>
  <Words>1724</Words>
  <Application>Microsoft Office PowerPoint</Application>
  <PresentationFormat>Widescreen</PresentationFormat>
  <Paragraphs>119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Data Preparation: SORTING: Organized the data to ensure it was structured and easy to analyze. FILTERING: Applied filters to isolate specific subsets of data, focusing on relevant attributes such as department, tenure, job role, performance ratings, etc. REMOVING DUPLICATES: Cleaned the data by eliminating duplicate entries, ensuring the analysis was based on unique and accurate data points. </vt:lpstr>
      <vt:lpstr>Sorting</vt:lpstr>
      <vt:lpstr>Filtering</vt:lpstr>
      <vt:lpstr>Removing Duplicates</vt:lpstr>
      <vt:lpstr>Pivot Tables Creation:  Developed pivot tables to summarize and aggregate data. This included: Breaking down attrition rates by department, job role, or other relevant categories. Analyzing factors like age, tenure, job satisfaction, and performance ratings in relation to attrition. Comparing current year data with historical data to identify trends. </vt:lpstr>
      <vt:lpstr>Insights &amp; Reporting: The analysis highlighted key areas with high attrition rates and identified potential causes. Generated reports that provided actionable insights for HR and management to address issues contributing to high attrition. </vt:lpstr>
      <vt:lpstr>WHO ARE THE END USERS?</vt:lpstr>
      <vt:lpstr>OUR SOLUTION AND ITS VALUE PREPOSITION</vt:lpstr>
      <vt:lpstr>DATA SET DESCRIPTION </vt:lpstr>
      <vt:lpstr>4.Data Analysis via Pivot Tables: Pivot Tables Creation: Pivot tables were generated to aggregate and summarize the data. These tables provided insights into attrition rates by department, job role, tenure, and other relevant factors. Comparative Analysis: The pivot tables allowed for comparison across different categories, helping to identify trends and patterns in employee attrition. 5.New Excel File Creation: Based on the cleaned and analyzed data, a new Excel file was created to present the findings and insights. This new dataset is structured to facilitate further analysis and reporting, focusing on the most relevant information for understanding employee attrition. </vt:lpstr>
      <vt:lpstr>THE WOW IN OUR SOLUTION</vt:lpstr>
      <vt:lpstr>4. Customizable and Scalable: The new Excel file is not just a static report; it’s a dynamic tool that can be easily customized to explore different scenarios, making it adaptable for future analyses as the organization grows. 5. Impactful Reporting: The final product is more than just a spreadsheet; it’s a strategic asset that transforms data into a compelling narrative. It equips HR and leadership with the insights needed to make impactful, data-driven decisions that can lead to significant improvements in employee retention.    The "wow" in our solution is its ability to turn complexity into clarity, providing a powerful tool that drives real, measurable change within the organization. </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Bathul Asmia</cp:lastModifiedBy>
  <cp:revision>33</cp:revision>
  <dcterms:created xsi:type="dcterms:W3CDTF">2024-03-29T15:07:22Z</dcterms:created>
  <dcterms:modified xsi:type="dcterms:W3CDTF">2024-08-31T09:11:14Z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