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bacb7f5f6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bacb7f5f6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bacb7f5f6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bacb7f5f6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bacb7f5f6_0_1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bacb7f5f6_0_1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bacb7f5f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bacb7f5f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bacb7f5f6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bacb7f5f6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bacb7f5f6_0_1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bacb7f5f6_0_1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bacb7f5f6_0_1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bacb7f5f6_0_1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4169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Aşılar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4356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/>
              <a:t>ve napar bu aşılar?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Ne ola ki bu aşılar!?!?!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2910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600"/>
              <a:t>Genellikle ölü ya da </a:t>
            </a:r>
            <a:r>
              <a:rPr lang="tr" sz="1600" u="sng"/>
              <a:t>zayıflatılmış mikroorganizmalar</a:t>
            </a:r>
            <a:r>
              <a:rPr lang="tr" sz="1600"/>
              <a:t>, </a:t>
            </a:r>
            <a:r>
              <a:rPr lang="tr" sz="1600" u="sng"/>
              <a:t>virüslerin proteinleri veya toksinleri</a:t>
            </a:r>
            <a:r>
              <a:rPr lang="tr" sz="1600"/>
              <a:t> gibi zararsız bileşenler içeren aşılar, </a:t>
            </a:r>
            <a:r>
              <a:rPr lang="tr" sz="1600" u="sng"/>
              <a:t>vücudumuzun başa çıkabileceği </a:t>
            </a:r>
            <a:r>
              <a:rPr lang="tr" sz="1600"/>
              <a:t>ölçüde bizi hasta eder ve çoğu zaman </a:t>
            </a:r>
            <a:r>
              <a:rPr lang="tr" sz="1600" u="sng"/>
              <a:t>hasta olduğumuzu hissetmeyiz</a:t>
            </a:r>
            <a:r>
              <a:rPr lang="tr" sz="1600"/>
              <a:t>.</a:t>
            </a:r>
            <a:endParaRPr sz="16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750" y="2202500"/>
            <a:ext cx="2910600" cy="185800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6750725" y="2368125"/>
            <a:ext cx="1962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tr">
                <a:latin typeface="Calibri"/>
                <a:ea typeface="Calibri"/>
                <a:cs typeface="Calibri"/>
                <a:sym typeface="Calibri"/>
              </a:rPr>
              <a:t>Soldaki tabloda görüldüğü gibi bünyeye ilk kez giren bir antijen tepki olarak 1 katsayıda antikor üretirken bir sonraki girişinde 100 katsayılı tepki üretmiş.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Bağışıklık türleri ve aşı ilişkisi, Aktif Bağışıklık.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742550"/>
            <a:ext cx="2993400" cy="25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900"/>
              <a:t>Aşı bağışıklık türleri arasında yapay ve aktif bir bağışıklıktır, sonradan edinilen bir bağışıklık türüdür.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tr" sz="1800"/>
              <a:t>Hasta bireye aşı yapılmaz, aşı yapılmışsa zaten hasta olmaz.</a:t>
            </a:r>
            <a:endParaRPr b="1" sz="1800"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75" y="1929563"/>
            <a:ext cx="3061868" cy="25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Aşılamayla hangi hastalıkların önüne geçeriz?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800200"/>
            <a:ext cx="3196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tr" sz="1600"/>
              <a:t>Kızamık Hastalığı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tr" sz="1600"/>
              <a:t>AIDS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tr" sz="1600"/>
              <a:t>Boğmaca Hastalığı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tr" sz="1600"/>
              <a:t>Difteri hastalığı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tr" sz="1600"/>
              <a:t>Çocuk Felci hastalığı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tr" sz="1600"/>
              <a:t>Tetanoz hastalığı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tr" sz="1600"/>
              <a:t>Verem hastalığı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tr" sz="1600"/>
              <a:t>COVID-19 hastalığı</a:t>
            </a:r>
            <a:endParaRPr sz="1600"/>
          </a:p>
        </p:txBody>
      </p:sp>
      <p:sp>
        <p:nvSpPr>
          <p:cNvPr id="151" name="Google Shape;151;p16"/>
          <p:cNvSpPr txBox="1"/>
          <p:nvPr/>
        </p:nvSpPr>
        <p:spPr>
          <a:xfrm>
            <a:off x="4173475" y="1800200"/>
            <a:ext cx="43314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t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Hepatit A ve B hastalıkları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t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gibi çeşitli hastalıklar önlenebilir.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000" y="2835825"/>
            <a:ext cx="2812350" cy="15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574531">
            <a:off x="6096127" y="1826201"/>
            <a:ext cx="969675" cy="30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5519475" y="3719025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000">
                <a:latin typeface="Calibri"/>
                <a:ea typeface="Calibri"/>
                <a:cs typeface="Calibri"/>
                <a:sym typeface="Calibri"/>
              </a:rPr>
              <a:t>SALDIR KARABAŞ!!!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4910375" y="3194350"/>
            <a:ext cx="5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Calibri"/>
                <a:ea typeface="Calibri"/>
                <a:cs typeface="Calibri"/>
                <a:sym typeface="Calibri"/>
              </a:rPr>
              <a:t>💥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78300" y="665125"/>
            <a:ext cx="6587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tr" sz="2600"/>
              <a:t>Pardon bu bölümde oyun oynamaya dalmışım bu yüzden bu kısmı es geçiyoruz…</a:t>
            </a:r>
            <a:endParaRPr b="1" sz="26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600" y="1857375"/>
            <a:ext cx="4852799" cy="27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350" y="3847725"/>
            <a:ext cx="1148050" cy="3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2300"/>
              <a:t>Aşılamanın faydaları ve bu konu hakkındaki tartışmalar.</a:t>
            </a:r>
            <a:endParaRPr sz="2300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819150" y="1712475"/>
            <a:ext cx="2309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/>
              <a:t>Aşılar sayesinde çocuk ölümleri azalmış, bazı hastalıklar tamamen ortadan kaldırılmış ve toplumda salgınların yayılması önlenmiştir.</a:t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800"/>
              <a:t>Genel kanı budur öyle değil mi?</a:t>
            </a:r>
            <a:endParaRPr sz="1800"/>
          </a:p>
        </p:txBody>
      </p:sp>
      <p:sp>
        <p:nvSpPr>
          <p:cNvPr id="169" name="Google Shape;169;p18"/>
          <p:cNvSpPr txBox="1"/>
          <p:nvPr/>
        </p:nvSpPr>
        <p:spPr>
          <a:xfrm>
            <a:off x="3744825" y="1712475"/>
            <a:ext cx="4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Aşılama hakkındaki endişeler ve yaygın görüşler.</a:t>
            </a:r>
            <a:endParaRPr b="1" sz="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3594475" y="2112675"/>
            <a:ext cx="4278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tr">
                <a:latin typeface="Calibri"/>
                <a:ea typeface="Calibri"/>
                <a:cs typeface="Calibri"/>
                <a:sym typeface="Calibri"/>
              </a:rPr>
              <a:t>Otoritelere şüpheci olanlar, 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“Efendim devletler bunlara çip koyuyor!”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tr">
                <a:latin typeface="Calibri"/>
                <a:ea typeface="Calibri"/>
                <a:cs typeface="Calibri"/>
                <a:sym typeface="Calibri"/>
              </a:rPr>
              <a:t>Yeni ve acil çıkan bir aşıya karşı şüpheci olanlar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, “Aman Ali Rıza bey ağzımızın tadı kaçmasın, ya gelecekte tadımız kaçarsa, daha tam testleri yapılmadı!”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tr">
                <a:latin typeface="Calibri"/>
                <a:ea typeface="Calibri"/>
                <a:cs typeface="Calibri"/>
                <a:sym typeface="Calibri"/>
              </a:rPr>
              <a:t>Kendine güvenenler, 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“Tabi yahu zaten çayı şekersiz içerim ben, aşı olmama gerek </a:t>
            </a:r>
            <a:r>
              <a:rPr lang="tr">
                <a:solidFill>
                  <a:srgbClr val="85853F"/>
                </a:solidFill>
                <a:latin typeface="Calibri"/>
                <a:ea typeface="Calibri"/>
                <a:cs typeface="Calibri"/>
                <a:sym typeface="Calibri"/>
              </a:rPr>
              <a:t>yok çakı gibi adamım ben necmettin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.”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900"/>
              <a:t>Güzel haber, deneysel teknolojilere sahibiz!</a:t>
            </a:r>
            <a:endParaRPr sz="2900"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819150" y="1762125"/>
            <a:ext cx="3399300" cy="26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50"/>
              <a:t>Geleneksel aşılara ek olarak, yeni aşı teknolojileri de geliştirilmektedir. Örneğin, </a:t>
            </a:r>
            <a:r>
              <a:rPr b="1" lang="tr" sz="1350"/>
              <a:t>mRNA </a:t>
            </a:r>
            <a:r>
              <a:rPr lang="tr" sz="1350"/>
              <a:t>aşıları, COVID-19 aşılarında kullanılan bir yenilikçi teknolojidir.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tr" sz="1350"/>
              <a:t>mRNA </a:t>
            </a:r>
            <a:r>
              <a:rPr lang="tr" sz="1350"/>
              <a:t>aşıları, virüse ait RNA dizisinin sentetik olarak oluşturulmuş bir parçasını </a:t>
            </a:r>
            <a:r>
              <a:rPr lang="tr" sz="1350" u="sng"/>
              <a:t>doğrudan insan hücresinin içine</a:t>
            </a:r>
            <a:r>
              <a:rPr lang="tr" sz="1350"/>
              <a:t> yerleştiriyor, bu parça insan hücresini yeniden programlayarak </a:t>
            </a:r>
            <a:r>
              <a:rPr lang="tr" sz="1350" u="sng"/>
              <a:t>kendi viral antijenlerini üretmelerini</a:t>
            </a:r>
            <a:r>
              <a:rPr lang="tr" sz="1350"/>
              <a:t> sağlıyor.</a:t>
            </a:r>
            <a:endParaRPr sz="1350"/>
          </a:p>
        </p:txBody>
      </p:sp>
      <p:sp>
        <p:nvSpPr>
          <p:cNvPr id="177" name="Google Shape;177;p19"/>
          <p:cNvSpPr txBox="1"/>
          <p:nvPr/>
        </p:nvSpPr>
        <p:spPr>
          <a:xfrm>
            <a:off x="4632150" y="1758300"/>
            <a:ext cx="3692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Bunun üzerine uyumlayıcı </a:t>
            </a:r>
            <a:r>
              <a:rPr lang="tr" sz="1700" u="sng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bağışıklık sistemi harekete geçiyor</a:t>
            </a:r>
            <a:r>
              <a:rPr lang="tr" sz="170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yeni antikorlar üretiyor ve bu antikorlar gidip antijene bağlanarak </a:t>
            </a:r>
            <a:r>
              <a:rPr lang="tr" sz="1700" u="sng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T-hücrelerini aktive ediyor</a:t>
            </a:r>
            <a:r>
              <a:rPr lang="tr" sz="170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675" y="3050225"/>
            <a:ext cx="3119626" cy="10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Eee, yani ne yapalım şimdi?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/>
              <a:t>Açıkçası ben bir şey söyleyemem. Bilim otoritelerine güvenmeliyiz dersem de hata olur güvenmeyin dersem de.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500"/>
              <a:t>Bilgimin olmadığı bir konu fakat öznel konuşacak olursam ben COVID-19 aşısını yaptırmadım fakat bu üşendiğim için, ayrıca yalan olmasın daha yeni, acil bir aşı olduğu ve kendime güvendiğim için de beklemek istedim. Yaptıranlara geçmiş olsun puhashhashdha şaka şaka.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500"/>
              <a:t>Yüce devletimiz ne diyorsa o, herhalde yaptırın demeliyim.Neyse, efendim sunum bitmiştir.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