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60" r:id="rId4"/>
    <p:sldId id="259" r:id="rId5"/>
    <p:sldId id="258" r:id="rId6"/>
    <p:sldId id="262" r:id="rId7"/>
    <p:sldId id="261" r:id="rId8"/>
    <p:sldId id="263" r:id="rId9"/>
    <p:sldId id="264" r:id="rId10"/>
    <p:sldId id="265"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D79"/>
    <a:srgbClr val="CC0099"/>
    <a:srgbClr val="E2109C"/>
    <a:srgbClr val="990099"/>
    <a:srgbClr val="FE9202"/>
    <a:srgbClr val="007033"/>
    <a:srgbClr val="6C1A00"/>
    <a:srgbClr val="00AACC"/>
    <a:srgbClr val="5EEC3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140" y="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a:t>
            </a:fld>
            <a:endParaRPr lang="en-US" dirty="0"/>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3855" y="1350111"/>
            <a:ext cx="6551425" cy="1669674"/>
          </a:xfrm>
          <a:noFill/>
          <a:effectLst>
            <a:outerShdw blurRad="50800" dist="38100" dir="2700000" algn="tl" rotWithShape="0">
              <a:prstClr val="black">
                <a:alpha val="40000"/>
              </a:prstClr>
            </a:outerShdw>
          </a:effectLst>
        </p:spPr>
        <p:txBody>
          <a:bodyPr>
            <a:normAutofit/>
          </a:bodyPr>
          <a:lstStyle>
            <a:lvl1pPr algn="l">
              <a:defRPr sz="3600">
                <a:solidFill>
                  <a:schemeClr val="tx2">
                    <a:lumMod val="5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3754936"/>
            <a:ext cx="6558080" cy="763525"/>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74801"/>
            <a:ext cx="8246070" cy="763524"/>
          </a:xfrm>
        </p:spPr>
        <p:txBody>
          <a:bodyPr>
            <a:normAutofit/>
          </a:bodyPr>
          <a:lstStyle>
            <a:lvl1pPr algn="l">
              <a:defRPr sz="3600" baseline="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350110"/>
            <a:ext cx="8246070" cy="3417153"/>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0" y="368268"/>
            <a:ext cx="6108200" cy="763525"/>
          </a:xfrm>
        </p:spPr>
        <p:txBody>
          <a:bodyPr>
            <a:normAutofit/>
          </a:bodyPr>
          <a:lstStyle>
            <a:lvl1pPr algn="l">
              <a:defRPr sz="360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364170"/>
            <a:ext cx="6108200" cy="335835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277487"/>
            <a:ext cx="8005450" cy="763525"/>
          </a:xfrm>
        </p:spPr>
        <p:txBody>
          <a:bodyPr>
            <a:normAutofit/>
          </a:bodyPr>
          <a:lstStyle>
            <a:lvl1pPr algn="l">
              <a:defRPr sz="3600" baseline="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11/2/2022</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o.wikipedia.org/wiki/GPS" TargetMode="External"/><Relationship Id="rId2" Type="http://schemas.openxmlformats.org/officeDocument/2006/relationships/hyperlink" Target="https://ro.wikipedia.org/wiki/PDA"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ro.wikipedia.org/wiki/US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ro.wikipedia.org/wiki/OSI" TargetMode="External"/><Relationship Id="rId7" Type="http://schemas.openxmlformats.org/officeDocument/2006/relationships/image" Target="../media/image7.jpg"/><Relationship Id="rId2" Type="http://schemas.openxmlformats.org/officeDocument/2006/relationships/hyperlink" Target="https://ro.wikipedia.org/wiki/Internet" TargetMode="External"/><Relationship Id="rId1" Type="http://schemas.openxmlformats.org/officeDocument/2006/relationships/slideLayout" Target="../slideLayouts/slideLayout3.xml"/><Relationship Id="rId6" Type="http://schemas.openxmlformats.org/officeDocument/2006/relationships/hyperlink" Target="https://ro.wikipedia.org/wiki/IEEE" TargetMode="External"/><Relationship Id="rId5" Type="http://schemas.openxmlformats.org/officeDocument/2006/relationships/hyperlink" Target="https://ro.wikipedia.org/wiki/IP" TargetMode="External"/><Relationship Id="rId4" Type="http://schemas.openxmlformats.org/officeDocument/2006/relationships/hyperlink" Target="https://ro.wikipedia.org/wiki/Rut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042" y="1044700"/>
            <a:ext cx="5177080" cy="2394746"/>
          </a:xfrm>
        </p:spPr>
        <p:txBody>
          <a:bodyPr>
            <a:noAutofit/>
          </a:bodyPr>
          <a:lstStyle/>
          <a:p>
            <a:r>
              <a:rPr lang="en-US" sz="4000" dirty="0"/>
              <a:t>T</a:t>
            </a:r>
            <a:r>
              <a:rPr lang="ro-RO" sz="4000" dirty="0"/>
              <a:t>ehn</a:t>
            </a:r>
            <a:r>
              <a:rPr lang="en-US" sz="4000" dirty="0" err="1"/>
              <a:t>ologii</a:t>
            </a:r>
            <a:r>
              <a:rPr lang="en-US" sz="4000" dirty="0"/>
              <a:t> de conectare a unui LAN/PAN la Internet.</a:t>
            </a:r>
          </a:p>
        </p:txBody>
      </p:sp>
      <p:sp>
        <p:nvSpPr>
          <p:cNvPr id="3" name="Subtitle 2"/>
          <p:cNvSpPr>
            <a:spLocks noGrp="1"/>
          </p:cNvSpPr>
          <p:nvPr>
            <p:ph type="subTitle" idx="1"/>
          </p:nvPr>
        </p:nvSpPr>
        <p:spPr>
          <a:xfrm>
            <a:off x="1212490" y="3946095"/>
            <a:ext cx="3359510" cy="1068935"/>
          </a:xfrm>
        </p:spPr>
        <p:txBody>
          <a:bodyPr>
            <a:normAutofit fontScale="55000" lnSpcReduction="20000"/>
          </a:bodyPr>
          <a:lstStyle/>
          <a:p>
            <a:pPr algn="r"/>
            <a:r>
              <a:rPr lang="en-US" dirty="0"/>
              <a:t>Batir Daniel</a:t>
            </a:r>
          </a:p>
          <a:p>
            <a:pPr algn="r"/>
            <a:r>
              <a:rPr lang="en-US" dirty="0"/>
              <a:t>PAPP1941</a:t>
            </a:r>
          </a:p>
          <a:p>
            <a:pPr algn="r"/>
            <a:r>
              <a:rPr lang="en-US" dirty="0"/>
              <a:t>Administrarea retelelor de </a:t>
            </a:r>
          </a:p>
          <a:p>
            <a:pPr algn="r"/>
            <a:r>
              <a:rPr lang="en-US" dirty="0"/>
              <a:t>calculatoare</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14" y="128470"/>
            <a:ext cx="8246070" cy="763524"/>
          </a:xfrm>
        </p:spPr>
        <p:txBody>
          <a:bodyPr>
            <a:normAutofit/>
          </a:bodyPr>
          <a:lstStyle/>
          <a:p>
            <a:pPr algn="ctr"/>
            <a:r>
              <a:rPr lang="ro-RO" sz="4000" b="1" dirty="0"/>
              <a:t>Concluzie</a:t>
            </a:r>
            <a:endParaRPr lang="it-IT" sz="4000" b="1" dirty="0"/>
          </a:p>
        </p:txBody>
      </p:sp>
      <p:sp>
        <p:nvSpPr>
          <p:cNvPr id="3" name="Content Placeholder 2"/>
          <p:cNvSpPr>
            <a:spLocks noGrp="1"/>
          </p:cNvSpPr>
          <p:nvPr>
            <p:ph idx="1"/>
          </p:nvPr>
        </p:nvSpPr>
        <p:spPr>
          <a:xfrm>
            <a:off x="448966" y="1350110"/>
            <a:ext cx="4886560" cy="3417153"/>
          </a:xfrm>
        </p:spPr>
        <p:txBody>
          <a:bodyPr>
            <a:normAutofit/>
          </a:bodyPr>
          <a:lstStyle/>
          <a:p>
            <a:pPr marL="0" indent="0">
              <a:buNone/>
            </a:pPr>
            <a:r>
              <a:rPr lang="ro-RO" sz="1800" dirty="0"/>
              <a:t>În acest articol, am învățat că Rețeaua de zonă personală  este utilizată în scop personal, cum ar fi pentru schimbul de date între dispozitivele aflate în raza de acțiune a rețelei de zonă personală de 10 metri sau 33 de picioare iar reteua de zona locale este utilizata pe o raza de 10-20 km. De asemenea, în acest articol, am furnizat ppt-ul de rețea de zonă personală și locala am descris tipurile de rețele PAN/Lan, exemple de PAN/LAN, caracteristicile rețelei PAN/LAN, avantajele și dezavantajele rețelei de zonă personală si locala cat si tehnologiile de conectare LAN/PAN .</a:t>
            </a:r>
          </a:p>
        </p:txBody>
      </p:sp>
      <p:pic>
        <p:nvPicPr>
          <p:cNvPr id="6" name="Picture 5">
            <a:extLst>
              <a:ext uri="{FF2B5EF4-FFF2-40B4-BE49-F238E27FC236}">
                <a16:creationId xmlns:a16="http://schemas.microsoft.com/office/drawing/2014/main" id="{94BD696F-7A5A-089D-C745-8C63CA0C3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230" y="1620106"/>
            <a:ext cx="3416468" cy="2877160"/>
          </a:xfrm>
          <a:prstGeom prst="rect">
            <a:avLst/>
          </a:prstGeom>
        </p:spPr>
      </p:pic>
    </p:spTree>
    <p:extLst>
      <p:ext uri="{BB962C8B-B14F-4D97-AF65-F5344CB8AC3E}">
        <p14:creationId xmlns:p14="http://schemas.microsoft.com/office/powerpoint/2010/main" val="238895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2120C6-5E91-D59D-6FB6-76636853F0CF}"/>
              </a:ext>
            </a:extLst>
          </p:cNvPr>
          <p:cNvSpPr>
            <a:spLocks noGrp="1"/>
          </p:cNvSpPr>
          <p:nvPr>
            <p:ph type="title"/>
          </p:nvPr>
        </p:nvSpPr>
        <p:spPr>
          <a:xfrm>
            <a:off x="2281425" y="1350110"/>
            <a:ext cx="4275740" cy="2595985"/>
          </a:xfrm>
        </p:spPr>
        <p:txBody>
          <a:bodyPr>
            <a:normAutofit/>
          </a:bodyPr>
          <a:lstStyle/>
          <a:p>
            <a:r>
              <a:rPr lang="ro-RO" sz="6600" dirty="0">
                <a:solidFill>
                  <a:schemeClr val="bg1"/>
                </a:solidFill>
              </a:rPr>
              <a:t>THANKS for ATTENTION</a:t>
            </a:r>
            <a:endParaRPr lang="en-US" sz="6600" dirty="0">
              <a:solidFill>
                <a:schemeClr val="bg1"/>
              </a:solidFill>
            </a:endParaRPr>
          </a:p>
        </p:txBody>
      </p:sp>
    </p:spTree>
    <p:extLst>
      <p:ext uri="{BB962C8B-B14F-4D97-AF65-F5344CB8AC3E}">
        <p14:creationId xmlns:p14="http://schemas.microsoft.com/office/powerpoint/2010/main" val="83062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14" y="128470"/>
            <a:ext cx="8246070" cy="763524"/>
          </a:xfrm>
        </p:spPr>
        <p:txBody>
          <a:bodyPr>
            <a:normAutofit/>
          </a:bodyPr>
          <a:lstStyle/>
          <a:p>
            <a:r>
              <a:rPr lang="it-IT" sz="2800" b="1" dirty="0" err="1"/>
              <a:t>Rețele</a:t>
            </a:r>
            <a:r>
              <a:rPr lang="it-IT" sz="2800" b="1" dirty="0"/>
              <a:t> personale (Personal Area Network)</a:t>
            </a:r>
          </a:p>
        </p:txBody>
      </p:sp>
      <p:sp>
        <p:nvSpPr>
          <p:cNvPr id="3" name="Content Placeholder 2"/>
          <p:cNvSpPr>
            <a:spLocks noGrp="1"/>
          </p:cNvSpPr>
          <p:nvPr>
            <p:ph idx="1"/>
          </p:nvPr>
        </p:nvSpPr>
        <p:spPr>
          <a:xfrm>
            <a:off x="448965" y="1350110"/>
            <a:ext cx="3206805" cy="3417153"/>
          </a:xfrm>
        </p:spPr>
        <p:txBody>
          <a:bodyPr>
            <a:normAutofit fontScale="92500" lnSpcReduction="10000"/>
          </a:bodyPr>
          <a:lstStyle/>
          <a:p>
            <a:pPr marL="0" indent="0">
              <a:buNone/>
            </a:pPr>
            <a:r>
              <a:rPr lang="en-US" sz="1400" dirty="0"/>
              <a:t>Un </a:t>
            </a:r>
            <a:r>
              <a:rPr lang="en-US" sz="1400" i="1" dirty="0"/>
              <a:t>Personal Area Network</a:t>
            </a:r>
            <a:r>
              <a:rPr lang="en-US" sz="1400" dirty="0"/>
              <a:t> (PAN) </a:t>
            </a:r>
            <a:r>
              <a:rPr lang="en-US" sz="1400" dirty="0" err="1"/>
              <a:t>este</a:t>
            </a:r>
            <a:r>
              <a:rPr lang="en-US" sz="1400" dirty="0"/>
              <a:t> o </a:t>
            </a:r>
            <a:r>
              <a:rPr lang="en-US" sz="1400" dirty="0" err="1"/>
              <a:t>rețea</a:t>
            </a:r>
            <a:r>
              <a:rPr lang="en-US" sz="1400" dirty="0"/>
              <a:t> de </a:t>
            </a:r>
            <a:r>
              <a:rPr lang="en-US" sz="1400" dirty="0" err="1"/>
              <a:t>calculatoare</a:t>
            </a:r>
            <a:r>
              <a:rPr lang="en-US" sz="1400" dirty="0"/>
              <a:t> </a:t>
            </a:r>
            <a:r>
              <a:rPr lang="en-US" sz="1400" dirty="0" err="1"/>
              <a:t>folosită</a:t>
            </a:r>
            <a:r>
              <a:rPr lang="en-US" sz="1400" dirty="0"/>
              <a:t> </a:t>
            </a:r>
            <a:r>
              <a:rPr lang="en-US" sz="1400" dirty="0" err="1"/>
              <a:t>pentru</a:t>
            </a:r>
            <a:r>
              <a:rPr lang="en-US" sz="1400" dirty="0"/>
              <a:t> </a:t>
            </a:r>
            <a:r>
              <a:rPr lang="en-US" sz="1400" dirty="0" err="1"/>
              <a:t>comunicarea</a:t>
            </a:r>
            <a:r>
              <a:rPr lang="en-US" sz="1400" dirty="0"/>
              <a:t> </a:t>
            </a:r>
            <a:r>
              <a:rPr lang="en-US" sz="1400" dirty="0" err="1"/>
              <a:t>între</a:t>
            </a:r>
            <a:r>
              <a:rPr lang="en-US" sz="1400" dirty="0"/>
              <a:t> </a:t>
            </a:r>
            <a:r>
              <a:rPr lang="en-US" sz="1400" dirty="0" err="1"/>
              <a:t>câteva</a:t>
            </a:r>
            <a:r>
              <a:rPr lang="en-US" sz="1400" dirty="0"/>
              <a:t> </a:t>
            </a:r>
            <a:r>
              <a:rPr lang="en-US" sz="1400" dirty="0" err="1"/>
              <a:t>mici</a:t>
            </a:r>
            <a:r>
              <a:rPr lang="en-US" sz="1400" dirty="0"/>
              <a:t> </a:t>
            </a:r>
            <a:r>
              <a:rPr lang="en-US" sz="1400" dirty="0" err="1"/>
              <a:t>calculatoare</a:t>
            </a:r>
            <a:r>
              <a:rPr lang="en-US" sz="1400" dirty="0"/>
              <a:t> </a:t>
            </a:r>
            <a:r>
              <a:rPr lang="en-US" sz="1400" dirty="0" err="1"/>
              <a:t>sau</a:t>
            </a:r>
            <a:r>
              <a:rPr lang="en-US" sz="1400" dirty="0"/>
              <a:t> </a:t>
            </a:r>
            <a:r>
              <a:rPr lang="en-US" sz="1400" dirty="0" err="1"/>
              <a:t>și</a:t>
            </a:r>
            <a:r>
              <a:rPr lang="en-US" sz="1400" dirty="0"/>
              <a:t> </a:t>
            </a:r>
            <a:r>
              <a:rPr lang="en-US" sz="1400" dirty="0" err="1"/>
              <a:t>aparate</a:t>
            </a:r>
            <a:r>
              <a:rPr lang="en-US" sz="1400" dirty="0"/>
              <a:t> </a:t>
            </a:r>
            <a:r>
              <a:rPr lang="en-US" sz="1400" dirty="0" err="1"/>
              <a:t>multifuncționale</a:t>
            </a:r>
            <a:r>
              <a:rPr lang="en-US" sz="1400" dirty="0"/>
              <a:t> </a:t>
            </a:r>
            <a:r>
              <a:rPr lang="en-US" sz="1400" dirty="0" err="1"/>
              <a:t>inteligente</a:t>
            </a:r>
            <a:r>
              <a:rPr lang="en-US" sz="1400" dirty="0"/>
              <a:t> (</a:t>
            </a:r>
            <a:r>
              <a:rPr lang="en-US" sz="1400" i="1" dirty="0"/>
              <a:t>smart</a:t>
            </a:r>
            <a:r>
              <a:rPr lang="en-US" sz="1400" dirty="0"/>
              <a:t>), </a:t>
            </a:r>
            <a:r>
              <a:rPr lang="en-US" sz="1400" dirty="0" err="1"/>
              <a:t>apropiate</a:t>
            </a:r>
            <a:r>
              <a:rPr lang="en-US" sz="1400" dirty="0"/>
              <a:t> </a:t>
            </a:r>
            <a:r>
              <a:rPr lang="en-US" sz="1400" dirty="0" err="1"/>
              <a:t>unele</a:t>
            </a:r>
            <a:r>
              <a:rPr lang="en-US" sz="1400" dirty="0"/>
              <a:t> de </a:t>
            </a:r>
            <a:r>
              <a:rPr lang="en-US" sz="1400" dirty="0" err="1"/>
              <a:t>altele</a:t>
            </a:r>
            <a:r>
              <a:rPr lang="en-US" sz="1400" dirty="0"/>
              <a:t>. </a:t>
            </a:r>
            <a:r>
              <a:rPr lang="en-US" sz="1400" dirty="0" err="1"/>
              <a:t>Exemple</a:t>
            </a:r>
            <a:r>
              <a:rPr lang="en-US" sz="1400" dirty="0"/>
              <a:t> de </a:t>
            </a:r>
            <a:r>
              <a:rPr lang="en-US" sz="1400" dirty="0" err="1"/>
              <a:t>dispozitive</a:t>
            </a:r>
            <a:r>
              <a:rPr lang="en-US" sz="1400" dirty="0"/>
              <a:t> care sunt </a:t>
            </a:r>
            <a:r>
              <a:rPr lang="en-US" sz="1400" dirty="0" err="1"/>
              <a:t>folosite</a:t>
            </a:r>
            <a:r>
              <a:rPr lang="en-US" sz="1400" dirty="0"/>
              <a:t> </a:t>
            </a:r>
            <a:r>
              <a:rPr lang="en-US" sz="1400" dirty="0" err="1"/>
              <a:t>în</a:t>
            </a:r>
            <a:r>
              <a:rPr lang="en-US" sz="1400" dirty="0"/>
              <a:t> </a:t>
            </a:r>
            <a:r>
              <a:rPr lang="en-US" sz="1400" dirty="0" err="1"/>
              <a:t>rețeaua</a:t>
            </a:r>
            <a:r>
              <a:rPr lang="en-US" sz="1400" dirty="0"/>
              <a:t> de tip PAN sunt </a:t>
            </a:r>
            <a:r>
              <a:rPr lang="en-US" sz="1400" dirty="0" err="1"/>
              <a:t>imprimantele</a:t>
            </a:r>
            <a:r>
              <a:rPr lang="en-US" sz="1400" dirty="0"/>
              <a:t>, </a:t>
            </a:r>
            <a:r>
              <a:rPr lang="en-US" sz="1400" dirty="0" err="1"/>
              <a:t>aparatele</a:t>
            </a:r>
            <a:r>
              <a:rPr lang="en-US" sz="1400" dirty="0"/>
              <a:t> de fax, </a:t>
            </a:r>
            <a:r>
              <a:rPr lang="en-US" sz="1400" dirty="0" err="1"/>
              <a:t>telefoanele</a:t>
            </a:r>
            <a:r>
              <a:rPr lang="en-US" sz="1400" dirty="0"/>
              <a:t> mobile, </a:t>
            </a:r>
            <a:r>
              <a:rPr lang="en-US" sz="1400" i="1" dirty="0"/>
              <a:t>Personal Digital Assistant</a:t>
            </a:r>
            <a:r>
              <a:rPr lang="en-US" sz="1400" dirty="0"/>
              <a:t> (</a:t>
            </a:r>
            <a:r>
              <a:rPr lang="en-US" sz="1400" dirty="0">
                <a:hlinkClick r:id="rId2" tooltip="PDA">
                  <a:extLst>
                    <a:ext uri="{A12FA001-AC4F-418D-AE19-62706E023703}">
                      <ahyp:hlinkClr xmlns:ahyp="http://schemas.microsoft.com/office/drawing/2018/hyperlinkcolor" val="tx"/>
                    </a:ext>
                  </a:extLst>
                </a:hlinkClick>
              </a:rPr>
              <a:t>PDA</a:t>
            </a:r>
            <a:r>
              <a:rPr lang="en-US" sz="1400" dirty="0"/>
              <a:t>-</a:t>
            </a:r>
            <a:r>
              <a:rPr lang="en-US" sz="1400" dirty="0" err="1"/>
              <a:t>uri</a:t>
            </a:r>
            <a:r>
              <a:rPr lang="en-US" sz="1400" dirty="0"/>
              <a:t>), </a:t>
            </a:r>
            <a:r>
              <a:rPr lang="en-US" sz="1400" dirty="0" err="1"/>
              <a:t>scanere</a:t>
            </a:r>
            <a:r>
              <a:rPr lang="en-US" sz="1400" dirty="0"/>
              <a:t>, </a:t>
            </a:r>
            <a:r>
              <a:rPr lang="en-US" sz="1400" dirty="0" err="1"/>
              <a:t>aparate</a:t>
            </a:r>
            <a:r>
              <a:rPr lang="en-US" sz="1400" dirty="0"/>
              <a:t> de </a:t>
            </a:r>
            <a:r>
              <a:rPr lang="en-US" sz="1400" dirty="0" err="1"/>
              <a:t>poziționare</a:t>
            </a:r>
            <a:r>
              <a:rPr lang="en-US" sz="1400" dirty="0"/>
              <a:t> </a:t>
            </a:r>
            <a:r>
              <a:rPr lang="en-US" sz="1400" dirty="0" err="1"/>
              <a:t>și</a:t>
            </a:r>
            <a:r>
              <a:rPr lang="en-US" sz="1400" dirty="0"/>
              <a:t> </a:t>
            </a:r>
            <a:r>
              <a:rPr lang="en-US" sz="1400" dirty="0" err="1"/>
              <a:t>navigație</a:t>
            </a:r>
            <a:r>
              <a:rPr lang="en-US" sz="1400" dirty="0"/>
              <a:t> </a:t>
            </a:r>
            <a:r>
              <a:rPr lang="en-US" sz="1400" dirty="0">
                <a:hlinkClick r:id="rId3" tooltip="GPS">
                  <a:extLst>
                    <a:ext uri="{A12FA001-AC4F-418D-AE19-62706E023703}">
                      <ahyp:hlinkClr xmlns:ahyp="http://schemas.microsoft.com/office/drawing/2018/hyperlinkcolor" val="tx"/>
                    </a:ext>
                  </a:extLst>
                </a:hlinkClick>
              </a:rPr>
              <a:t>GPS</a:t>
            </a:r>
            <a:r>
              <a:rPr lang="en-US" sz="1400" dirty="0"/>
              <a:t>, </a:t>
            </a:r>
            <a:r>
              <a:rPr lang="en-US" sz="1400" dirty="0" err="1"/>
              <a:t>playere</a:t>
            </a:r>
            <a:r>
              <a:rPr lang="en-US" sz="1400" dirty="0"/>
              <a:t> "</a:t>
            </a:r>
            <a:r>
              <a:rPr lang="en-US" sz="1400" dirty="0" err="1"/>
              <a:t>inteligente</a:t>
            </a:r>
            <a:r>
              <a:rPr lang="en-US" sz="1400" dirty="0"/>
              <a:t>" </a:t>
            </a:r>
            <a:r>
              <a:rPr lang="en-US" sz="1400" dirty="0" err="1"/>
              <a:t>și</a:t>
            </a:r>
            <a:r>
              <a:rPr lang="en-US" sz="1400" dirty="0"/>
              <a:t> </a:t>
            </a:r>
            <a:r>
              <a:rPr lang="en-US" sz="1400" dirty="0" err="1"/>
              <a:t>altele</a:t>
            </a:r>
            <a:r>
              <a:rPr lang="en-US" sz="1400" dirty="0"/>
              <a:t>. Raza de </a:t>
            </a:r>
            <a:r>
              <a:rPr lang="en-US" sz="1400" dirty="0" err="1"/>
              <a:t>acțiune</a:t>
            </a:r>
            <a:r>
              <a:rPr lang="en-US" sz="1400" dirty="0"/>
              <a:t> a </a:t>
            </a:r>
            <a:r>
              <a:rPr lang="en-US" sz="1400" dirty="0" err="1"/>
              <a:t>rețelelor</a:t>
            </a:r>
            <a:r>
              <a:rPr lang="en-US" sz="1400" dirty="0"/>
              <a:t> PAN </a:t>
            </a:r>
            <a:r>
              <a:rPr lang="en-US" sz="1400" dirty="0" err="1"/>
              <a:t>este</a:t>
            </a:r>
            <a:r>
              <a:rPr lang="en-US" sz="1400" dirty="0"/>
              <a:t> </a:t>
            </a:r>
            <a:r>
              <a:rPr lang="en-US" sz="1400" dirty="0" err="1"/>
              <a:t>aproximativ</a:t>
            </a:r>
            <a:r>
              <a:rPr lang="en-US" sz="1400" dirty="0"/>
              <a:t> de la 6-9 </a:t>
            </a:r>
            <a:r>
              <a:rPr lang="en-US" sz="1400" dirty="0" err="1"/>
              <a:t>metri</a:t>
            </a:r>
            <a:r>
              <a:rPr lang="en-US" sz="1400" dirty="0"/>
              <a:t>. </a:t>
            </a:r>
            <a:r>
              <a:rPr lang="en-US" sz="1400" dirty="0" err="1"/>
              <a:t>Rețelele</a:t>
            </a:r>
            <a:r>
              <a:rPr lang="en-US" sz="1400" dirty="0"/>
              <a:t> PAN pot fi </a:t>
            </a:r>
            <a:r>
              <a:rPr lang="en-US" sz="1400" dirty="0" err="1"/>
              <a:t>conectate</a:t>
            </a:r>
            <a:r>
              <a:rPr lang="en-US" sz="1400" dirty="0"/>
              <a:t> cu </a:t>
            </a:r>
            <a:r>
              <a:rPr lang="en-US" sz="1400" dirty="0" err="1"/>
              <a:t>magistrale</a:t>
            </a:r>
            <a:r>
              <a:rPr lang="en-US" sz="1400" dirty="0"/>
              <a:t> </a:t>
            </a:r>
            <a:r>
              <a:rPr lang="en-US" sz="1400" dirty="0">
                <a:hlinkClick r:id="rId4" tooltip="USB">
                  <a:extLst>
                    <a:ext uri="{A12FA001-AC4F-418D-AE19-62706E023703}">
                      <ahyp:hlinkClr xmlns:ahyp="http://schemas.microsoft.com/office/drawing/2018/hyperlinkcolor" val="tx"/>
                    </a:ext>
                  </a:extLst>
                </a:hlinkClick>
              </a:rPr>
              <a:t>USB</a:t>
            </a:r>
            <a:r>
              <a:rPr lang="en-US" sz="1400" dirty="0"/>
              <a:t> </a:t>
            </a:r>
            <a:r>
              <a:rPr lang="en-US" sz="1400" dirty="0" err="1"/>
              <a:t>și</a:t>
            </a:r>
            <a:r>
              <a:rPr lang="en-US" sz="1400" dirty="0"/>
              <a:t> </a:t>
            </a:r>
            <a:r>
              <a:rPr lang="en-US" sz="1400" i="1" dirty="0"/>
              <a:t>FireWire</a:t>
            </a:r>
            <a:r>
              <a:rPr lang="en-US" sz="1400" dirty="0"/>
              <a:t>. Cu </a:t>
            </a:r>
            <a:r>
              <a:rPr lang="en-US" sz="1400" dirty="0" err="1"/>
              <a:t>ajutorul</a:t>
            </a:r>
            <a:r>
              <a:rPr lang="en-US" sz="1400" dirty="0"/>
              <a:t> </a:t>
            </a:r>
            <a:r>
              <a:rPr lang="en-US" sz="1400" dirty="0" err="1"/>
              <a:t>unor</a:t>
            </a:r>
            <a:r>
              <a:rPr lang="en-US" sz="1400" dirty="0"/>
              <a:t> </a:t>
            </a:r>
            <a:r>
              <a:rPr lang="en-US" sz="1400" dirty="0" err="1"/>
              <a:t>tehnologii</a:t>
            </a:r>
            <a:r>
              <a:rPr lang="en-US" sz="1400" dirty="0"/>
              <a:t> ca IrDA (</a:t>
            </a:r>
            <a:r>
              <a:rPr lang="en-US" sz="1400" dirty="0" err="1"/>
              <a:t>unde</a:t>
            </a:r>
            <a:r>
              <a:rPr lang="en-US" sz="1400" dirty="0"/>
              <a:t> </a:t>
            </a:r>
            <a:r>
              <a:rPr lang="en-US" sz="1400" dirty="0" err="1"/>
              <a:t>infraroșii</a:t>
            </a:r>
            <a:r>
              <a:rPr lang="en-US" sz="1400" dirty="0"/>
              <a:t>) </a:t>
            </a:r>
            <a:r>
              <a:rPr lang="en-US" sz="1400" dirty="0" err="1"/>
              <a:t>și</a:t>
            </a:r>
            <a:r>
              <a:rPr lang="en-US" sz="1400" dirty="0"/>
              <a:t> Bluetooth (</a:t>
            </a:r>
            <a:r>
              <a:rPr lang="en-US" sz="1400" dirty="0" err="1"/>
              <a:t>unde</a:t>
            </a:r>
            <a:r>
              <a:rPr lang="en-US" sz="1400" dirty="0"/>
              <a:t> radio) se pot </a:t>
            </a:r>
            <a:r>
              <a:rPr lang="en-US" sz="1400" dirty="0" err="1"/>
              <a:t>crea</a:t>
            </a:r>
            <a:r>
              <a:rPr lang="en-US" sz="1400" dirty="0"/>
              <a:t> </a:t>
            </a:r>
            <a:r>
              <a:rPr lang="en-US" sz="1400" dirty="0" err="1"/>
              <a:t>și</a:t>
            </a:r>
            <a:r>
              <a:rPr lang="en-US" sz="1400" dirty="0"/>
              <a:t> </a:t>
            </a:r>
            <a:r>
              <a:rPr lang="en-US" sz="1400" dirty="0" err="1"/>
              <a:t>rețele</a:t>
            </a:r>
            <a:r>
              <a:rPr lang="en-US" sz="1400" dirty="0"/>
              <a:t> de tip Wireless PAN (</a:t>
            </a:r>
            <a:r>
              <a:rPr lang="en-US" sz="1400" dirty="0" err="1"/>
              <a:t>rețele</a:t>
            </a:r>
            <a:r>
              <a:rPr lang="en-US" sz="1400" dirty="0"/>
              <a:t> PAN </a:t>
            </a:r>
            <a:r>
              <a:rPr lang="en-US" sz="1400" dirty="0" err="1"/>
              <a:t>fără</a:t>
            </a:r>
            <a:r>
              <a:rPr lang="en-US" sz="1400" dirty="0"/>
              <a:t> fir). </a:t>
            </a:r>
            <a:endParaRPr lang="en-US" sz="2000" dirty="0"/>
          </a:p>
          <a:p>
            <a:endParaRPr lang="en-US" sz="4400" dirty="0"/>
          </a:p>
        </p:txBody>
      </p:sp>
      <p:pic>
        <p:nvPicPr>
          <p:cNvPr id="5" name="Picture 4">
            <a:extLst>
              <a:ext uri="{FF2B5EF4-FFF2-40B4-BE49-F238E27FC236}">
                <a16:creationId xmlns:a16="http://schemas.microsoft.com/office/drawing/2014/main" id="{38C247A1-3061-D871-35DC-5B10D2FEA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1180" y="1502815"/>
            <a:ext cx="4939226" cy="2901395"/>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8038-EFC8-2B8C-2D9D-405EA1DC6F35}"/>
              </a:ext>
            </a:extLst>
          </p:cNvPr>
          <p:cNvSpPr>
            <a:spLocks noGrp="1"/>
          </p:cNvSpPr>
          <p:nvPr>
            <p:ph type="title"/>
          </p:nvPr>
        </p:nvSpPr>
        <p:spPr>
          <a:xfrm>
            <a:off x="685800" y="1350110"/>
            <a:ext cx="4191610" cy="4123035"/>
          </a:xfrm>
        </p:spPr>
        <p:txBody>
          <a:bodyPr>
            <a:noAutofit/>
          </a:bodyPr>
          <a:lstStyle/>
          <a:p>
            <a:r>
              <a:rPr lang="ro-RO" sz="1200" dirty="0">
                <a:solidFill>
                  <a:schemeClr val="bg1"/>
                </a:solidFill>
                <a:latin typeface="Calibri body"/>
                <a:ea typeface="Calibri" panose="020F0502020204030204" pitchFamily="34" charset="0"/>
                <a:cs typeface="Calibri" panose="020F0502020204030204" pitchFamily="34" charset="0"/>
              </a:rPr>
              <a:t>A</a:t>
            </a:r>
            <a:r>
              <a:rPr lang="en-US" sz="1200" dirty="0" err="1">
                <a:solidFill>
                  <a:schemeClr val="bg1"/>
                </a:solidFill>
                <a:latin typeface="Calibri body"/>
                <a:ea typeface="Calibri" panose="020F0502020204030204" pitchFamily="34" charset="0"/>
                <a:cs typeface="Calibri" panose="020F0502020204030204" pitchFamily="34" charset="0"/>
              </a:rPr>
              <a:t>Vantajele</a:t>
            </a:r>
            <a:r>
              <a:rPr lang="en-US" sz="1200" dirty="0">
                <a:solidFill>
                  <a:schemeClr val="bg1"/>
                </a:solidFill>
                <a:latin typeface="Calibri body"/>
                <a:ea typeface="Calibri" panose="020F0502020204030204" pitchFamily="34" charset="0"/>
                <a:cs typeface="Calibri" panose="020F0502020204030204" pitchFamily="34" charset="0"/>
              </a:rPr>
              <a:t> </a:t>
            </a:r>
            <a:r>
              <a:rPr lang="en-US" sz="1200" dirty="0" err="1">
                <a:solidFill>
                  <a:schemeClr val="bg1"/>
                </a:solidFill>
                <a:latin typeface="Calibri body"/>
                <a:ea typeface="Calibri" panose="020F0502020204030204" pitchFamily="34" charset="0"/>
                <a:cs typeface="Calibri" panose="020F0502020204030204" pitchFamily="34" charset="0"/>
              </a:rPr>
              <a:t>rețelei</a:t>
            </a:r>
            <a:r>
              <a:rPr lang="en-US" sz="1200" dirty="0">
                <a:solidFill>
                  <a:schemeClr val="bg1"/>
                </a:solidFill>
                <a:latin typeface="Calibri body"/>
                <a:ea typeface="Calibri" panose="020F0502020204030204" pitchFamily="34" charset="0"/>
                <a:cs typeface="Calibri" panose="020F0502020204030204" pitchFamily="34" charset="0"/>
              </a:rPr>
              <a:t> </a:t>
            </a:r>
            <a:r>
              <a:rPr lang="en-US" sz="1200" dirty="0" err="1">
                <a:solidFill>
                  <a:schemeClr val="bg1"/>
                </a:solidFill>
                <a:latin typeface="Calibri body"/>
                <a:ea typeface="Calibri" panose="020F0502020204030204" pitchFamily="34" charset="0"/>
                <a:cs typeface="Calibri" panose="020F0502020204030204" pitchFamily="34" charset="0"/>
              </a:rPr>
              <a:t>personale</a:t>
            </a:r>
            <a:r>
              <a:rPr lang="en-US" sz="1200" dirty="0">
                <a:solidFill>
                  <a:schemeClr val="bg1"/>
                </a:solidFill>
                <a:latin typeface="Calibri body"/>
                <a:ea typeface="Calibri" panose="020F0502020204030204" pitchFamily="34" charset="0"/>
                <a:cs typeface="Calibri" panose="020F0502020204030204" pitchFamily="34" charset="0"/>
              </a:rPr>
              <a:t>:</a:t>
            </a:r>
            <a:br>
              <a:rPr lang="ro-RO" sz="1200" dirty="0">
                <a:solidFill>
                  <a:schemeClr val="bg1"/>
                </a:solidFill>
                <a:latin typeface="Calibri body"/>
                <a:ea typeface="Calibri" panose="020F0502020204030204" pitchFamily="34" charset="0"/>
                <a:cs typeface="Calibri" panose="020F0502020204030204" pitchFamily="34" charset="0"/>
              </a:rPr>
            </a:br>
            <a:r>
              <a:rPr lang="ro-RO"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În</a:t>
            </a:r>
            <a:r>
              <a:rPr lang="en-US" sz="1100" b="0" dirty="0">
                <a:solidFill>
                  <a:schemeClr val="bg1"/>
                </a:solidFill>
                <a:latin typeface="Calibri body"/>
                <a:ea typeface="Calibri" panose="020F0502020204030204" pitchFamily="34" charset="0"/>
                <a:cs typeface="Calibri" panose="020F0502020204030204" pitchFamily="34" charset="0"/>
              </a:rPr>
              <a:t> PAN nu </a:t>
            </a:r>
            <a:r>
              <a:rPr lang="en-US" sz="1100" b="0" dirty="0" err="1">
                <a:solidFill>
                  <a:schemeClr val="bg1"/>
                </a:solidFill>
                <a:latin typeface="Calibri body"/>
                <a:ea typeface="Calibri" panose="020F0502020204030204" pitchFamily="34" charset="0"/>
                <a:cs typeface="Calibri" panose="020F0502020204030204" pitchFamily="34" charset="0"/>
              </a:rPr>
              <a:t>este</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nevoie</a:t>
            </a:r>
            <a:r>
              <a:rPr lang="en-US" sz="1100" b="0" dirty="0">
                <a:solidFill>
                  <a:schemeClr val="bg1"/>
                </a:solidFill>
                <a:latin typeface="Calibri body"/>
                <a:ea typeface="Calibri" panose="020F0502020204030204" pitchFamily="34" charset="0"/>
                <a:cs typeface="Calibri" panose="020F0502020204030204" pitchFamily="34" charset="0"/>
              </a:rPr>
              <a:t> de </a:t>
            </a:r>
            <a:r>
              <a:rPr lang="en-US" sz="1100" b="0" dirty="0" err="1">
                <a:solidFill>
                  <a:schemeClr val="bg1"/>
                </a:solidFill>
                <a:latin typeface="Calibri body"/>
                <a:ea typeface="Calibri" panose="020F0502020204030204" pitchFamily="34" charset="0"/>
                <a:cs typeface="Calibri" panose="020F0502020204030204" pitchFamily="34" charset="0"/>
              </a:rPr>
              <a:t>spațiu</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suplimentar</a:t>
            </a:r>
            <a:r>
              <a:rPr lang="en-US" sz="1100" b="0" dirty="0">
                <a:solidFill>
                  <a:schemeClr val="bg1"/>
                </a:solidFill>
                <a:latin typeface="Calibri body"/>
                <a:ea typeface="Calibri" panose="020F0502020204030204" pitchFamily="34" charset="0"/>
                <a:cs typeface="Calibri" panose="020F0502020204030204" pitchFamily="34" charset="0"/>
              </a:rPr>
              <a:t>.</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Nu </a:t>
            </a:r>
            <a:r>
              <a:rPr lang="en-US" sz="1100" b="0" dirty="0" err="1">
                <a:solidFill>
                  <a:schemeClr val="bg1"/>
                </a:solidFill>
                <a:latin typeface="Calibri body"/>
                <a:ea typeface="Calibri" panose="020F0502020204030204" pitchFamily="34" charset="0"/>
                <a:cs typeface="Calibri" panose="020F0502020204030204" pitchFamily="34" charset="0"/>
              </a:rPr>
              <a:t>este</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nevoie</a:t>
            </a:r>
            <a:r>
              <a:rPr lang="en-US" sz="1100" b="0" dirty="0">
                <a:solidFill>
                  <a:schemeClr val="bg1"/>
                </a:solidFill>
                <a:latin typeface="Calibri body"/>
                <a:ea typeface="Calibri" panose="020F0502020204030204" pitchFamily="34" charset="0"/>
                <a:cs typeface="Calibri" panose="020F0502020204030204" pitchFamily="34" charset="0"/>
              </a:rPr>
              <a:t> de </a:t>
            </a:r>
            <a:r>
              <a:rPr lang="en-US" sz="1100" b="0" dirty="0" err="1">
                <a:solidFill>
                  <a:schemeClr val="bg1"/>
                </a:solidFill>
                <a:latin typeface="Calibri body"/>
                <a:ea typeface="Calibri" panose="020F0502020204030204" pitchFamily="34" charset="0"/>
                <a:cs typeface="Calibri" panose="020F0502020204030204" pitchFamily="34" charset="0"/>
              </a:rPr>
              <a:t>cabluri</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și</a:t>
            </a:r>
            <a:r>
              <a:rPr lang="en-US" sz="1100" b="0" dirty="0">
                <a:solidFill>
                  <a:schemeClr val="bg1"/>
                </a:solidFill>
                <a:latin typeface="Calibri body"/>
                <a:ea typeface="Calibri" panose="020F0502020204030204" pitchFamily="34" charset="0"/>
                <a:cs typeface="Calibri" panose="020F0502020204030204" pitchFamily="34" charset="0"/>
              </a:rPr>
              <a:t> fire </a:t>
            </a:r>
            <a:r>
              <a:rPr lang="en-US" sz="1100" b="0" dirty="0" err="1">
                <a:solidFill>
                  <a:schemeClr val="bg1"/>
                </a:solidFill>
                <a:latin typeface="Calibri body"/>
                <a:ea typeface="Calibri" panose="020F0502020204030204" pitchFamily="34" charset="0"/>
                <a:cs typeface="Calibri" panose="020F0502020204030204" pitchFamily="34" charset="0"/>
              </a:rPr>
              <a:t>suplimentare</a:t>
            </a:r>
            <a:r>
              <a:rPr lang="en-US" sz="1100" b="0" dirty="0">
                <a:solidFill>
                  <a:schemeClr val="bg1"/>
                </a:solidFill>
                <a:latin typeface="Calibri body"/>
                <a:ea typeface="Calibri" panose="020F0502020204030204" pitchFamily="34" charset="0"/>
                <a:cs typeface="Calibri" panose="020F0502020204030204" pitchFamily="34" charset="0"/>
              </a:rPr>
              <a:t>.</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Utilizat</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în</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birouri</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conferințe</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și</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întâlniri</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Se </a:t>
            </a:r>
            <a:r>
              <a:rPr lang="en-US" sz="1100" b="0" dirty="0" err="1">
                <a:solidFill>
                  <a:schemeClr val="bg1"/>
                </a:solidFill>
                <a:latin typeface="Calibri body"/>
                <a:ea typeface="Calibri" panose="020F0502020204030204" pitchFamily="34" charset="0"/>
                <a:cs typeface="Calibri" panose="020F0502020204030204" pitchFamily="34" charset="0"/>
              </a:rPr>
              <a:t>utilizează</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în</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telecomenzile</a:t>
            </a:r>
            <a:r>
              <a:rPr lang="en-US" sz="1100" b="0" dirty="0">
                <a:solidFill>
                  <a:schemeClr val="bg1"/>
                </a:solidFill>
                <a:latin typeface="Calibri body"/>
                <a:ea typeface="Calibri" panose="020F0502020204030204" pitchFamily="34" charset="0"/>
                <a:cs typeface="Calibri" panose="020F0502020204030204" pitchFamily="34" charset="0"/>
              </a:rPr>
              <a:t> TV, </a:t>
            </a:r>
            <a:r>
              <a:rPr lang="en-US" sz="1100" b="0" dirty="0" err="1">
                <a:solidFill>
                  <a:schemeClr val="bg1"/>
                </a:solidFill>
                <a:latin typeface="Calibri body"/>
                <a:ea typeface="Calibri" panose="020F0502020204030204" pitchFamily="34" charset="0"/>
                <a:cs typeface="Calibri" panose="020F0502020204030204" pitchFamily="34" charset="0"/>
              </a:rPr>
              <a:t>telecomenzile</a:t>
            </a:r>
            <a:r>
              <a:rPr lang="en-US" sz="1100" b="0" dirty="0">
                <a:solidFill>
                  <a:schemeClr val="bg1"/>
                </a:solidFill>
                <a:latin typeface="Calibri body"/>
                <a:ea typeface="Calibri" panose="020F0502020204030204" pitchFamily="34" charset="0"/>
                <a:cs typeface="Calibri" panose="020F0502020204030204" pitchFamily="34" charset="0"/>
              </a:rPr>
              <a:t> AC, etc.</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Datele</a:t>
            </a:r>
            <a:r>
              <a:rPr lang="en-US" sz="1100" b="0" dirty="0">
                <a:solidFill>
                  <a:schemeClr val="bg1"/>
                </a:solidFill>
                <a:latin typeface="Calibri body"/>
                <a:ea typeface="Calibri" panose="020F0502020204030204" pitchFamily="34" charset="0"/>
                <a:cs typeface="Calibri" panose="020F0502020204030204" pitchFamily="34" charset="0"/>
              </a:rPr>
              <a:t> se pot </a:t>
            </a:r>
            <a:r>
              <a:rPr lang="en-US" sz="1100" b="0" dirty="0" err="1">
                <a:solidFill>
                  <a:schemeClr val="bg1"/>
                </a:solidFill>
                <a:latin typeface="Calibri body"/>
                <a:ea typeface="Calibri" panose="020F0502020204030204" pitchFamily="34" charset="0"/>
                <a:cs typeface="Calibri" panose="020F0502020204030204" pitchFamily="34" charset="0"/>
              </a:rPr>
              <a:t>sincroniza</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între</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diferite</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dispozitive</a:t>
            </a:r>
            <a:r>
              <a:rPr lang="en-US" sz="1100" b="0" dirty="0">
                <a:solidFill>
                  <a:schemeClr val="bg1"/>
                </a:solidFill>
                <a:latin typeface="Calibri body"/>
                <a:ea typeface="Calibri" panose="020F0502020204030204" pitchFamily="34" charset="0"/>
                <a:cs typeface="Calibri" panose="020F0502020204030204" pitchFamily="34" charset="0"/>
              </a:rPr>
              <a:t>.</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Conectați-vă</a:t>
            </a:r>
            <a:r>
              <a:rPr lang="en-US" sz="1100" b="0" dirty="0">
                <a:solidFill>
                  <a:schemeClr val="bg1"/>
                </a:solidFill>
                <a:latin typeface="Calibri body"/>
                <a:ea typeface="Calibri" panose="020F0502020204030204" pitchFamily="34" charset="0"/>
                <a:cs typeface="Calibri" panose="020F0502020204030204" pitchFamily="34" charset="0"/>
              </a:rPr>
              <a:t> la </a:t>
            </a:r>
            <a:r>
              <a:rPr lang="en-US" sz="1100" b="0" dirty="0" err="1">
                <a:solidFill>
                  <a:schemeClr val="bg1"/>
                </a:solidFill>
                <a:latin typeface="Calibri body"/>
                <a:ea typeface="Calibri" panose="020F0502020204030204" pitchFamily="34" charset="0"/>
                <a:cs typeface="Calibri" panose="020F0502020204030204" pitchFamily="34" charset="0"/>
              </a:rPr>
              <a:t>mai</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multe</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dispozitive</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în</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același</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timp</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Nu </a:t>
            </a:r>
            <a:r>
              <a:rPr lang="en-US" sz="1100" b="0" dirty="0" err="1">
                <a:solidFill>
                  <a:schemeClr val="bg1"/>
                </a:solidFill>
                <a:latin typeface="Calibri body"/>
                <a:ea typeface="Calibri" panose="020F0502020204030204" pitchFamily="34" charset="0"/>
                <a:cs typeface="Calibri" panose="020F0502020204030204" pitchFamily="34" charset="0"/>
              </a:rPr>
              <a:t>este</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nevoie</a:t>
            </a:r>
            <a:r>
              <a:rPr lang="en-US" sz="1100" b="0" dirty="0">
                <a:solidFill>
                  <a:schemeClr val="bg1"/>
                </a:solidFill>
                <a:latin typeface="Calibri body"/>
                <a:ea typeface="Calibri" panose="020F0502020204030204" pitchFamily="34" charset="0"/>
                <a:cs typeface="Calibri" panose="020F0502020204030204" pitchFamily="34" charset="0"/>
              </a:rPr>
              <a:t> de </a:t>
            </a:r>
            <a:r>
              <a:rPr lang="en-US" sz="1100" b="0" dirty="0" err="1">
                <a:solidFill>
                  <a:schemeClr val="bg1"/>
                </a:solidFill>
                <a:latin typeface="Calibri body"/>
                <a:ea typeface="Calibri" panose="020F0502020204030204" pitchFamily="34" charset="0"/>
                <a:cs typeface="Calibri" panose="020F0502020204030204" pitchFamily="34" charset="0"/>
              </a:rPr>
              <a:t>spațiu</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suplimentar</a:t>
            </a:r>
            <a:r>
              <a:rPr lang="en-US" sz="1100" b="0" dirty="0">
                <a:solidFill>
                  <a:schemeClr val="bg1"/>
                </a:solidFill>
                <a:latin typeface="Calibri body"/>
                <a:ea typeface="Calibri" panose="020F0502020204030204" pitchFamily="34" charset="0"/>
                <a:cs typeface="Calibri" panose="020F0502020204030204" pitchFamily="34" charset="0"/>
              </a:rPr>
              <a:t>.</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Cost </a:t>
            </a:r>
            <a:r>
              <a:rPr lang="en-US" sz="1100" b="0" dirty="0" err="1">
                <a:solidFill>
                  <a:schemeClr val="bg1"/>
                </a:solidFill>
                <a:latin typeface="Calibri body"/>
                <a:ea typeface="Calibri" panose="020F0502020204030204" pitchFamily="34" charset="0"/>
                <a:cs typeface="Calibri" panose="020F0502020204030204" pitchFamily="34" charset="0"/>
              </a:rPr>
              <a:t>accesibil</a:t>
            </a:r>
            <a:r>
              <a:rPr lang="en-US" sz="1100" b="0" dirty="0">
                <a:solidFill>
                  <a:schemeClr val="bg1"/>
                </a:solidFill>
                <a:latin typeface="Calibri body"/>
                <a:ea typeface="Calibri" panose="020F0502020204030204" pitchFamily="34" charset="0"/>
                <a:cs typeface="Calibri" panose="020F0502020204030204" pitchFamily="34" charset="0"/>
              </a:rPr>
              <a:t>.</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Portabil</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Facil</a:t>
            </a:r>
            <a:r>
              <a:rPr lang="en-US" sz="1100" b="0" dirty="0">
                <a:solidFill>
                  <a:schemeClr val="bg1"/>
                </a:solidFill>
                <a:latin typeface="Calibri body"/>
                <a:ea typeface="Calibri" panose="020F0502020204030204" pitchFamily="34" charset="0"/>
                <a:cs typeface="Calibri" panose="020F0502020204030204" pitchFamily="34" charset="0"/>
              </a:rPr>
              <a:t> de </a:t>
            </a:r>
            <a:r>
              <a:rPr lang="en-US" sz="1100" b="0" dirty="0" err="1">
                <a:solidFill>
                  <a:schemeClr val="bg1"/>
                </a:solidFill>
                <a:latin typeface="Calibri body"/>
                <a:ea typeface="Calibri" panose="020F0502020204030204" pitchFamily="34" charset="0"/>
                <a:cs typeface="Calibri" panose="020F0502020204030204" pitchFamily="34" charset="0"/>
              </a:rPr>
              <a:t>utilizat</a:t>
            </a:r>
            <a:r>
              <a:rPr lang="en-US" sz="1100" b="0" dirty="0">
                <a:solidFill>
                  <a:schemeClr val="bg1"/>
                </a:solidFill>
                <a:latin typeface="Calibri body"/>
                <a:ea typeface="Calibri" panose="020F0502020204030204" pitchFamily="34" charset="0"/>
                <a:cs typeface="Calibri" panose="020F0502020204030204" pitchFamily="34" charset="0"/>
              </a:rPr>
              <a:t>:</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Fiabil</a:t>
            </a:r>
            <a:r>
              <a:rPr lang="en-US" sz="1100" b="0" dirty="0">
                <a:solidFill>
                  <a:schemeClr val="bg1"/>
                </a:solidFill>
                <a:latin typeface="Calibri body"/>
                <a:ea typeface="Calibri" panose="020F0502020204030204" pitchFamily="34" charset="0"/>
                <a:cs typeface="Calibri" panose="020F0502020204030204" pitchFamily="34" charset="0"/>
              </a:rPr>
              <a:t>:</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Sigur</a:t>
            </a:r>
            <a:r>
              <a:rPr lang="en-US" sz="1100" b="0" dirty="0">
                <a:solidFill>
                  <a:schemeClr val="bg1"/>
                </a:solidFill>
                <a:latin typeface="Calibri body"/>
                <a:ea typeface="Calibri" panose="020F0502020204030204" pitchFamily="34" charset="0"/>
                <a:cs typeface="Calibri" panose="020F0502020204030204" pitchFamily="34" charset="0"/>
              </a:rPr>
              <a:t>:</a:t>
            </a:r>
            <a:br>
              <a:rPr lang="ro-RO" sz="1200" b="0" dirty="0">
                <a:solidFill>
                  <a:schemeClr val="bg1"/>
                </a:solidFill>
                <a:latin typeface="Calibri body"/>
                <a:ea typeface="Calibri" panose="020F0502020204030204" pitchFamily="34" charset="0"/>
                <a:cs typeface="Calibri" panose="020F0502020204030204" pitchFamily="34" charset="0"/>
              </a:rPr>
            </a:br>
            <a:br>
              <a:rPr lang="ro-RO" sz="1200" b="0" dirty="0">
                <a:solidFill>
                  <a:schemeClr val="bg1"/>
                </a:solidFill>
                <a:latin typeface="Calibri body"/>
                <a:ea typeface="Calibri" panose="020F0502020204030204" pitchFamily="34" charset="0"/>
                <a:cs typeface="Calibri" panose="020F0502020204030204" pitchFamily="34" charset="0"/>
              </a:rPr>
            </a:br>
            <a:r>
              <a:rPr lang="en-US" sz="1200" dirty="0" err="1">
                <a:solidFill>
                  <a:schemeClr val="bg1"/>
                </a:solidFill>
                <a:latin typeface="Calibri body"/>
                <a:ea typeface="Calibri" panose="020F0502020204030204" pitchFamily="34" charset="0"/>
                <a:cs typeface="Calibri" panose="020F0502020204030204" pitchFamily="34" charset="0"/>
              </a:rPr>
              <a:t>Dezavantajele</a:t>
            </a:r>
            <a:r>
              <a:rPr lang="en-US" sz="1200" dirty="0">
                <a:solidFill>
                  <a:schemeClr val="bg1"/>
                </a:solidFill>
                <a:latin typeface="Calibri body"/>
                <a:ea typeface="Calibri" panose="020F0502020204030204" pitchFamily="34" charset="0"/>
                <a:cs typeface="Calibri" panose="020F0502020204030204" pitchFamily="34" charset="0"/>
              </a:rPr>
              <a:t> </a:t>
            </a:r>
            <a:r>
              <a:rPr lang="en-US" sz="1200" dirty="0" err="1">
                <a:solidFill>
                  <a:schemeClr val="bg1"/>
                </a:solidFill>
                <a:latin typeface="Calibri body"/>
                <a:ea typeface="Calibri" panose="020F0502020204030204" pitchFamily="34" charset="0"/>
                <a:cs typeface="Calibri" panose="020F0502020204030204" pitchFamily="34" charset="0"/>
              </a:rPr>
              <a:t>rețelei</a:t>
            </a:r>
            <a:r>
              <a:rPr lang="en-US" sz="1200" dirty="0">
                <a:solidFill>
                  <a:schemeClr val="bg1"/>
                </a:solidFill>
                <a:latin typeface="Calibri body"/>
                <a:ea typeface="Calibri" panose="020F0502020204030204" pitchFamily="34" charset="0"/>
                <a:cs typeface="Calibri" panose="020F0502020204030204" pitchFamily="34" charset="0"/>
              </a:rPr>
              <a:t> </a:t>
            </a:r>
            <a:r>
              <a:rPr lang="en-US" sz="1200" dirty="0" err="1">
                <a:solidFill>
                  <a:schemeClr val="bg1"/>
                </a:solidFill>
                <a:latin typeface="Calibri body"/>
                <a:ea typeface="Calibri" panose="020F0502020204030204" pitchFamily="34" charset="0"/>
                <a:cs typeface="Calibri" panose="020F0502020204030204" pitchFamily="34" charset="0"/>
              </a:rPr>
              <a:t>personale</a:t>
            </a:r>
            <a:r>
              <a:rPr lang="en-US" sz="1200" dirty="0">
                <a:solidFill>
                  <a:schemeClr val="bg1"/>
                </a:solidFill>
                <a:latin typeface="Calibri body"/>
                <a:ea typeface="Calibri" panose="020F0502020204030204" pitchFamily="34" charset="0"/>
                <a:cs typeface="Calibri" panose="020F0502020204030204" pitchFamily="34" charset="0"/>
              </a:rPr>
              <a:t>:</a:t>
            </a:r>
            <a:br>
              <a:rPr lang="en-US" sz="12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PAN </a:t>
            </a:r>
            <a:r>
              <a:rPr lang="en-US" sz="1100" b="0" dirty="0" err="1">
                <a:solidFill>
                  <a:schemeClr val="bg1"/>
                </a:solidFill>
                <a:latin typeface="Calibri body"/>
                <a:ea typeface="Calibri" panose="020F0502020204030204" pitchFamily="34" charset="0"/>
                <a:cs typeface="Calibri" panose="020F0502020204030204" pitchFamily="34" charset="0"/>
              </a:rPr>
              <a:t>poate</a:t>
            </a:r>
            <a:r>
              <a:rPr lang="en-US" sz="1100" b="0" dirty="0">
                <a:solidFill>
                  <a:schemeClr val="bg1"/>
                </a:solidFill>
                <a:latin typeface="Calibri body"/>
                <a:ea typeface="Calibri" panose="020F0502020204030204" pitchFamily="34" charset="0"/>
                <a:cs typeface="Calibri" panose="020F0502020204030204" pitchFamily="34" charset="0"/>
              </a:rPr>
              <a:t> fi </a:t>
            </a:r>
            <a:r>
              <a:rPr lang="en-US" sz="1100" b="0" dirty="0" err="1">
                <a:solidFill>
                  <a:schemeClr val="bg1"/>
                </a:solidFill>
                <a:latin typeface="Calibri body"/>
                <a:ea typeface="Calibri" panose="020F0502020204030204" pitchFamily="34" charset="0"/>
                <a:cs typeface="Calibri" panose="020F0502020204030204" pitchFamily="34" charset="0"/>
              </a:rPr>
              <a:t>operată</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într</a:t>
            </a:r>
            <a:r>
              <a:rPr lang="en-US" sz="1100" b="0" dirty="0">
                <a:solidFill>
                  <a:schemeClr val="bg1"/>
                </a:solidFill>
                <a:latin typeface="Calibri body"/>
                <a:ea typeface="Calibri" panose="020F0502020204030204" pitchFamily="34" charset="0"/>
                <a:cs typeface="Calibri" panose="020F0502020204030204" pitchFamily="34" charset="0"/>
              </a:rPr>
              <a:t>-o </a:t>
            </a:r>
            <a:r>
              <a:rPr lang="en-US" sz="1100" b="0" dirty="0" err="1">
                <a:solidFill>
                  <a:schemeClr val="bg1"/>
                </a:solidFill>
                <a:latin typeface="Calibri body"/>
                <a:ea typeface="Calibri" panose="020F0502020204030204" pitchFamily="34" charset="0"/>
                <a:cs typeface="Calibri" panose="020F0502020204030204" pitchFamily="34" charset="0"/>
              </a:rPr>
              <a:t>gamă</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mai</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mică</a:t>
            </a:r>
            <a:r>
              <a:rPr lang="en-US" sz="1100" b="0" dirty="0">
                <a:solidFill>
                  <a:schemeClr val="bg1"/>
                </a:solidFill>
                <a:latin typeface="Calibri body"/>
                <a:ea typeface="Calibri" panose="020F0502020204030204" pitchFamily="34" charset="0"/>
                <a:cs typeface="Calibri" panose="020F0502020204030204" pitchFamily="34" charset="0"/>
              </a:rPr>
              <a:t> de zone.</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Poate</a:t>
            </a:r>
            <a:r>
              <a:rPr lang="en-US" sz="1100" b="0" dirty="0">
                <a:solidFill>
                  <a:schemeClr val="bg1"/>
                </a:solidFill>
                <a:latin typeface="Calibri body"/>
                <a:ea typeface="Calibri" panose="020F0502020204030204" pitchFamily="34" charset="0"/>
                <a:cs typeface="Calibri" panose="020F0502020204030204" pitchFamily="34" charset="0"/>
              </a:rPr>
              <a:t> fi </a:t>
            </a:r>
            <a:r>
              <a:rPr lang="en-US" sz="1100" b="0" dirty="0" err="1">
                <a:solidFill>
                  <a:schemeClr val="bg1"/>
                </a:solidFill>
                <a:latin typeface="Calibri body"/>
                <a:ea typeface="Calibri" panose="020F0502020204030204" pitchFamily="34" charset="0"/>
                <a:cs typeface="Calibri" panose="020F0502020204030204" pitchFamily="34" charset="0"/>
              </a:rPr>
              <a:t>folosită</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doar</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pentru</a:t>
            </a:r>
            <a:r>
              <a:rPr lang="en-US" sz="1100" b="0" dirty="0">
                <a:solidFill>
                  <a:schemeClr val="bg1"/>
                </a:solidFill>
                <a:latin typeface="Calibri body"/>
                <a:ea typeface="Calibri" panose="020F0502020204030204" pitchFamily="34" charset="0"/>
                <a:cs typeface="Calibri" panose="020F0502020204030204" pitchFamily="34" charset="0"/>
              </a:rPr>
              <a:t> zona </a:t>
            </a:r>
            <a:r>
              <a:rPr lang="en-US" sz="1100" b="0" dirty="0" err="1">
                <a:solidFill>
                  <a:schemeClr val="bg1"/>
                </a:solidFill>
                <a:latin typeface="Calibri body"/>
                <a:ea typeface="Calibri" panose="020F0502020204030204" pitchFamily="34" charset="0"/>
                <a:cs typeface="Calibri" panose="020F0502020204030204" pitchFamily="34" charset="0"/>
              </a:rPr>
              <a:t>personală</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Transfer de date lent</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Interferă</a:t>
            </a:r>
            <a:r>
              <a:rPr lang="en-US" sz="1100" b="0" dirty="0">
                <a:solidFill>
                  <a:schemeClr val="bg1"/>
                </a:solidFill>
                <a:latin typeface="Calibri body"/>
                <a:ea typeface="Calibri" panose="020F0502020204030204" pitchFamily="34" charset="0"/>
                <a:cs typeface="Calibri" panose="020F0502020204030204" pitchFamily="34" charset="0"/>
              </a:rPr>
              <a:t> cu </a:t>
            </a:r>
            <a:r>
              <a:rPr lang="en-US" sz="1100" b="0" dirty="0" err="1">
                <a:solidFill>
                  <a:schemeClr val="bg1"/>
                </a:solidFill>
                <a:latin typeface="Calibri body"/>
                <a:ea typeface="Calibri" panose="020F0502020204030204" pitchFamily="34" charset="0"/>
                <a:cs typeface="Calibri" panose="020F0502020204030204" pitchFamily="34" charset="0"/>
              </a:rPr>
              <a:t>semnalele</a:t>
            </a:r>
            <a:r>
              <a:rPr lang="en-US" sz="1100" b="0" dirty="0">
                <a:solidFill>
                  <a:schemeClr val="bg1"/>
                </a:solidFill>
                <a:latin typeface="Calibri body"/>
                <a:ea typeface="Calibri" panose="020F0502020204030204" pitchFamily="34" charset="0"/>
                <a:cs typeface="Calibri" panose="020F0502020204030204" pitchFamily="34" charset="0"/>
              </a:rPr>
              <a:t> radio:</a:t>
            </a:r>
            <a:br>
              <a:rPr lang="en-US" sz="1100" b="0" dirty="0">
                <a:solidFill>
                  <a:schemeClr val="bg1"/>
                </a:solidFill>
                <a:latin typeface="Calibri body"/>
                <a:ea typeface="Calibri" panose="020F0502020204030204" pitchFamily="34" charset="0"/>
                <a:cs typeface="Calibri" panose="020F0502020204030204" pitchFamily="34" charset="0"/>
              </a:rPr>
            </a:b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Semnalele</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în</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infraroșu</a:t>
            </a:r>
            <a:r>
              <a:rPr lang="en-US" sz="1100" b="0" dirty="0">
                <a:solidFill>
                  <a:schemeClr val="bg1"/>
                </a:solidFill>
                <a:latin typeface="Calibri body"/>
                <a:ea typeface="Calibri" panose="020F0502020204030204" pitchFamily="34" charset="0"/>
                <a:cs typeface="Calibri" panose="020F0502020204030204" pitchFamily="34" charset="0"/>
              </a:rPr>
              <a:t> se </a:t>
            </a:r>
            <a:r>
              <a:rPr lang="en-US" sz="1100" b="0" dirty="0" err="1">
                <a:solidFill>
                  <a:schemeClr val="bg1"/>
                </a:solidFill>
                <a:latin typeface="Calibri body"/>
                <a:ea typeface="Calibri" panose="020F0502020204030204" pitchFamily="34" charset="0"/>
                <a:cs typeface="Calibri" panose="020F0502020204030204" pitchFamily="34" charset="0"/>
              </a:rPr>
              <a:t>deplasează</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doar</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în</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linie</a:t>
            </a:r>
            <a:r>
              <a:rPr lang="en-US" sz="1100" b="0" dirty="0">
                <a:solidFill>
                  <a:schemeClr val="bg1"/>
                </a:solidFill>
                <a:latin typeface="Calibri body"/>
                <a:ea typeface="Calibri" panose="020F0502020204030204" pitchFamily="34" charset="0"/>
                <a:cs typeface="Calibri" panose="020F0502020204030204" pitchFamily="34" charset="0"/>
              </a:rPr>
              <a:t> </a:t>
            </a:r>
            <a:r>
              <a:rPr lang="en-US" sz="1100" b="0" dirty="0" err="1">
                <a:solidFill>
                  <a:schemeClr val="bg1"/>
                </a:solidFill>
                <a:latin typeface="Calibri body"/>
                <a:ea typeface="Calibri" panose="020F0502020204030204" pitchFamily="34" charset="0"/>
                <a:cs typeface="Calibri" panose="020F0502020204030204" pitchFamily="34" charset="0"/>
              </a:rPr>
              <a:t>dreaptă</a:t>
            </a:r>
            <a:br>
              <a:rPr lang="en-US" sz="1100" b="0" dirty="0">
                <a:solidFill>
                  <a:schemeClr val="bg1"/>
                </a:solidFill>
                <a:latin typeface="Calibri body"/>
                <a:ea typeface="Calibri" panose="020F0502020204030204" pitchFamily="34" charset="0"/>
                <a:cs typeface="Calibri" panose="020F0502020204030204" pitchFamily="34" charset="0"/>
              </a:rPr>
            </a:br>
            <a:endParaRPr lang="en-US" sz="1200" b="0" dirty="0">
              <a:solidFill>
                <a:schemeClr val="bg1"/>
              </a:solidFill>
              <a:latin typeface="Calibri body"/>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4CFBCB91-BE8E-C975-7204-D28B582106F7}"/>
              </a:ext>
            </a:extLst>
          </p:cNvPr>
          <p:cNvSpPr>
            <a:spLocks noGrp="1"/>
          </p:cNvSpPr>
          <p:nvPr>
            <p:ph type="body" idx="1"/>
          </p:nvPr>
        </p:nvSpPr>
        <p:spPr>
          <a:xfrm>
            <a:off x="448965" y="128470"/>
            <a:ext cx="7772400" cy="610820"/>
          </a:xfrm>
        </p:spPr>
        <p:txBody>
          <a:bodyPr>
            <a:normAutofit/>
          </a:bodyPr>
          <a:lstStyle/>
          <a:p>
            <a:r>
              <a:rPr kumimoji="0" lang="en-US" sz="2400" b="1" i="0" u="none" strike="noStrike" kern="1200" cap="none" spc="0" normalizeH="0" baseline="0" noProof="0" dirty="0">
                <a:ln>
                  <a:noFill/>
                </a:ln>
                <a:solidFill>
                  <a:srgbClr val="1F497D">
                    <a:lumMod val="50000"/>
                  </a:srgbClr>
                </a:solidFill>
                <a:effectLst>
                  <a:outerShdw blurRad="50800" dist="38100" dir="2700000" algn="tl" rotWithShape="0">
                    <a:prstClr val="black">
                      <a:alpha val="40000"/>
                    </a:prstClr>
                  </a:outerShdw>
                </a:effectLst>
                <a:uLnTx/>
                <a:uFillTx/>
                <a:latin typeface="Calibri"/>
                <a:ea typeface="+mj-ea"/>
                <a:cs typeface="+mj-cs"/>
              </a:rPr>
              <a:t>Care sunt </a:t>
            </a:r>
            <a:r>
              <a:rPr kumimoji="0" lang="en-US" sz="2400" b="1" i="0" u="none" strike="noStrike" kern="1200" cap="none" spc="0" normalizeH="0" baseline="0" noProof="0" dirty="0" err="1">
                <a:ln>
                  <a:noFill/>
                </a:ln>
                <a:solidFill>
                  <a:srgbClr val="1F497D">
                    <a:lumMod val="50000"/>
                  </a:srgbClr>
                </a:solidFill>
                <a:effectLst>
                  <a:outerShdw blurRad="50800" dist="38100" dir="2700000" algn="tl" rotWithShape="0">
                    <a:prstClr val="black">
                      <a:alpha val="40000"/>
                    </a:prstClr>
                  </a:outerShdw>
                </a:effectLst>
                <a:uLnTx/>
                <a:uFillTx/>
                <a:latin typeface="Calibri"/>
                <a:ea typeface="+mj-ea"/>
                <a:cs typeface="+mj-cs"/>
              </a:rPr>
              <a:t>avantajele</a:t>
            </a:r>
            <a:r>
              <a:rPr kumimoji="0" lang="en-US" sz="2400" b="1" i="0" u="none" strike="noStrike" kern="1200" cap="none" spc="0" normalizeH="0" baseline="0" noProof="0" dirty="0">
                <a:ln>
                  <a:noFill/>
                </a:ln>
                <a:solidFill>
                  <a:srgbClr val="1F497D">
                    <a:lumMod val="50000"/>
                  </a:srgbClr>
                </a:solidFill>
                <a:effectLst>
                  <a:outerShdw blurRad="50800" dist="38100" dir="2700000" algn="tl" rotWithShape="0">
                    <a:prstClr val="black">
                      <a:alpha val="40000"/>
                    </a:prstClr>
                  </a:outerShdw>
                </a:effectLst>
                <a:uLnTx/>
                <a:uFillTx/>
                <a:latin typeface="Calibri"/>
                <a:ea typeface="+mj-ea"/>
                <a:cs typeface="+mj-cs"/>
              </a:rPr>
              <a:t> </a:t>
            </a:r>
            <a:r>
              <a:rPr kumimoji="0" lang="en-US" sz="2400" b="1" i="0" u="none" strike="noStrike" kern="1200" cap="none" spc="0" normalizeH="0" baseline="0" noProof="0" dirty="0" err="1">
                <a:ln>
                  <a:noFill/>
                </a:ln>
                <a:solidFill>
                  <a:srgbClr val="1F497D">
                    <a:lumMod val="50000"/>
                  </a:srgbClr>
                </a:solidFill>
                <a:effectLst>
                  <a:outerShdw blurRad="50800" dist="38100" dir="2700000" algn="tl" rotWithShape="0">
                    <a:prstClr val="black">
                      <a:alpha val="40000"/>
                    </a:prstClr>
                  </a:outerShdw>
                </a:effectLst>
                <a:uLnTx/>
                <a:uFillTx/>
                <a:latin typeface="Calibri"/>
                <a:ea typeface="+mj-ea"/>
                <a:cs typeface="+mj-cs"/>
              </a:rPr>
              <a:t>și</a:t>
            </a:r>
            <a:r>
              <a:rPr kumimoji="0" lang="en-US" sz="2400" b="1" i="0" u="none" strike="noStrike" kern="1200" cap="none" spc="0" normalizeH="0" baseline="0" noProof="0" dirty="0">
                <a:ln>
                  <a:noFill/>
                </a:ln>
                <a:solidFill>
                  <a:srgbClr val="1F497D">
                    <a:lumMod val="50000"/>
                  </a:srgbClr>
                </a:solidFill>
                <a:effectLst>
                  <a:outerShdw blurRad="50800" dist="38100" dir="2700000" algn="tl" rotWithShape="0">
                    <a:prstClr val="black">
                      <a:alpha val="40000"/>
                    </a:prstClr>
                  </a:outerShdw>
                </a:effectLst>
                <a:uLnTx/>
                <a:uFillTx/>
                <a:latin typeface="Calibri"/>
                <a:ea typeface="+mj-ea"/>
                <a:cs typeface="+mj-cs"/>
              </a:rPr>
              <a:t> </a:t>
            </a:r>
            <a:r>
              <a:rPr kumimoji="0" lang="en-US" sz="2400" b="1" i="0" u="none" strike="noStrike" kern="1200" cap="none" spc="0" normalizeH="0" baseline="0" noProof="0" dirty="0" err="1">
                <a:ln>
                  <a:noFill/>
                </a:ln>
                <a:solidFill>
                  <a:srgbClr val="1F497D">
                    <a:lumMod val="50000"/>
                  </a:srgbClr>
                </a:solidFill>
                <a:effectLst>
                  <a:outerShdw blurRad="50800" dist="38100" dir="2700000" algn="tl" rotWithShape="0">
                    <a:prstClr val="black">
                      <a:alpha val="40000"/>
                    </a:prstClr>
                  </a:outerShdw>
                </a:effectLst>
                <a:uLnTx/>
                <a:uFillTx/>
                <a:latin typeface="Calibri"/>
                <a:ea typeface="+mj-ea"/>
                <a:cs typeface="+mj-cs"/>
              </a:rPr>
              <a:t>dezavantajele</a:t>
            </a:r>
            <a:r>
              <a:rPr kumimoji="0" lang="en-US" sz="2400" b="1" i="0" u="none" strike="noStrike" kern="1200" cap="none" spc="0" normalizeH="0" baseline="0" noProof="0" dirty="0">
                <a:ln>
                  <a:noFill/>
                </a:ln>
                <a:solidFill>
                  <a:srgbClr val="1F497D">
                    <a:lumMod val="50000"/>
                  </a:srgbClr>
                </a:solidFill>
                <a:effectLst>
                  <a:outerShdw blurRad="50800" dist="38100" dir="2700000" algn="tl" rotWithShape="0">
                    <a:prstClr val="black">
                      <a:alpha val="40000"/>
                    </a:prstClr>
                  </a:outerShdw>
                </a:effectLst>
                <a:uLnTx/>
                <a:uFillTx/>
                <a:latin typeface="Calibri"/>
                <a:ea typeface="+mj-ea"/>
                <a:cs typeface="+mj-cs"/>
              </a:rPr>
              <a:t> </a:t>
            </a:r>
            <a:r>
              <a:rPr kumimoji="0" lang="en-US" sz="2400" b="1" i="0" u="none" strike="noStrike" kern="1200" cap="none" spc="0" normalizeH="0" baseline="0" noProof="0" dirty="0" err="1">
                <a:ln>
                  <a:noFill/>
                </a:ln>
                <a:solidFill>
                  <a:srgbClr val="1F497D">
                    <a:lumMod val="50000"/>
                  </a:srgbClr>
                </a:solidFill>
                <a:effectLst>
                  <a:outerShdw blurRad="50800" dist="38100" dir="2700000" algn="tl" rotWithShape="0">
                    <a:prstClr val="black">
                      <a:alpha val="40000"/>
                    </a:prstClr>
                  </a:outerShdw>
                </a:effectLst>
                <a:uLnTx/>
                <a:uFillTx/>
                <a:latin typeface="Calibri"/>
                <a:ea typeface="+mj-ea"/>
                <a:cs typeface="+mj-cs"/>
              </a:rPr>
              <a:t>rețelei</a:t>
            </a:r>
            <a:r>
              <a:rPr kumimoji="0" lang="en-US" sz="2400" b="1" i="0" u="none" strike="noStrike" kern="1200" cap="none" spc="0" normalizeH="0" baseline="0" noProof="0" dirty="0">
                <a:ln>
                  <a:noFill/>
                </a:ln>
                <a:solidFill>
                  <a:srgbClr val="1F497D">
                    <a:lumMod val="50000"/>
                  </a:srgbClr>
                </a:solidFill>
                <a:effectLst>
                  <a:outerShdw blurRad="50800" dist="38100" dir="2700000" algn="tl" rotWithShape="0">
                    <a:prstClr val="black">
                      <a:alpha val="40000"/>
                    </a:prstClr>
                  </a:outerShdw>
                </a:effectLst>
                <a:uLnTx/>
                <a:uFillTx/>
                <a:latin typeface="Calibri"/>
                <a:ea typeface="+mj-ea"/>
                <a:cs typeface="+mj-cs"/>
              </a:rPr>
              <a:t> </a:t>
            </a:r>
            <a:r>
              <a:rPr lang="ro-RO" sz="2400" b="1" dirty="0">
                <a:solidFill>
                  <a:srgbClr val="1F497D">
                    <a:lumMod val="50000"/>
                  </a:srgbClr>
                </a:solidFill>
                <a:effectLst>
                  <a:outerShdw blurRad="50800" dist="38100" dir="2700000" algn="tl" rotWithShape="0">
                    <a:prstClr val="black">
                      <a:alpha val="40000"/>
                    </a:prstClr>
                  </a:outerShdw>
                </a:effectLst>
                <a:latin typeface="Calibri"/>
                <a:ea typeface="+mj-ea"/>
                <a:cs typeface="+mj-cs"/>
              </a:rPr>
              <a:t>PAN</a:t>
            </a:r>
            <a:r>
              <a:rPr kumimoji="0" lang="en-US" sz="2400" b="1" i="0" u="none" strike="noStrike" kern="1200" cap="none" spc="0" normalizeH="0" baseline="0" noProof="0" dirty="0">
                <a:ln>
                  <a:noFill/>
                </a:ln>
                <a:solidFill>
                  <a:srgbClr val="1F497D">
                    <a:lumMod val="50000"/>
                  </a:srgbClr>
                </a:solidFill>
                <a:effectLst>
                  <a:outerShdw blurRad="50800" dist="38100" dir="2700000" algn="tl" rotWithShape="0">
                    <a:prstClr val="black">
                      <a:alpha val="40000"/>
                    </a:prstClr>
                  </a:outerShdw>
                </a:effectLst>
                <a:uLnTx/>
                <a:uFillTx/>
                <a:latin typeface="Calibri"/>
                <a:ea typeface="+mj-ea"/>
                <a:cs typeface="+mj-cs"/>
              </a:rPr>
              <a:t>?</a:t>
            </a:r>
            <a:endParaRPr lang="en-US" dirty="0"/>
          </a:p>
        </p:txBody>
      </p:sp>
      <p:pic>
        <p:nvPicPr>
          <p:cNvPr id="6" name="Picture 5">
            <a:extLst>
              <a:ext uri="{FF2B5EF4-FFF2-40B4-BE49-F238E27FC236}">
                <a16:creationId xmlns:a16="http://schemas.microsoft.com/office/drawing/2014/main" id="{D931C06D-146A-E324-8E5F-D12C7CEDC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2820" y="1502815"/>
            <a:ext cx="3533775" cy="3133725"/>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6108200" cy="763525"/>
          </a:xfrm>
        </p:spPr>
        <p:txBody>
          <a:bodyPr>
            <a:normAutofit fontScale="90000"/>
          </a:bodyPr>
          <a:lstStyle/>
          <a:p>
            <a:r>
              <a:rPr lang="en-US" b="1" dirty="0" err="1"/>
              <a:t>Rețele</a:t>
            </a:r>
            <a:r>
              <a:rPr lang="en-US" b="1" dirty="0"/>
              <a:t> locale (Local Area Network)</a:t>
            </a:r>
          </a:p>
        </p:txBody>
      </p:sp>
      <p:sp>
        <p:nvSpPr>
          <p:cNvPr id="5" name="Content Placeholder 4"/>
          <p:cNvSpPr>
            <a:spLocks noGrp="1"/>
          </p:cNvSpPr>
          <p:nvPr>
            <p:ph idx="1"/>
          </p:nvPr>
        </p:nvSpPr>
        <p:spPr>
          <a:xfrm>
            <a:off x="143555" y="1350110"/>
            <a:ext cx="4886560" cy="3511061"/>
          </a:xfrm>
        </p:spPr>
        <p:txBody>
          <a:bodyPr>
            <a:normAutofit lnSpcReduction="10000"/>
          </a:bodyPr>
          <a:lstStyle/>
          <a:p>
            <a:pPr marL="0" indent="0">
              <a:buNone/>
            </a:pPr>
            <a:r>
              <a:rPr lang="en-US" sz="1000" dirty="0"/>
              <a:t>Un LAN </a:t>
            </a:r>
            <a:r>
              <a:rPr lang="en-US" sz="1000" dirty="0" err="1"/>
              <a:t>este</a:t>
            </a:r>
            <a:r>
              <a:rPr lang="en-US" sz="1000" dirty="0"/>
              <a:t> o </a:t>
            </a:r>
            <a:r>
              <a:rPr lang="en-US" sz="1000" dirty="0" err="1"/>
              <a:t>rețea</a:t>
            </a:r>
            <a:r>
              <a:rPr lang="en-US" sz="1000" dirty="0"/>
              <a:t> care </a:t>
            </a:r>
            <a:r>
              <a:rPr lang="en-US" sz="1000" dirty="0" err="1"/>
              <a:t>acoperă</a:t>
            </a:r>
            <a:r>
              <a:rPr lang="en-US" sz="1000" dirty="0"/>
              <a:t> o </a:t>
            </a:r>
            <a:r>
              <a:rPr lang="en-US" sz="1000" dirty="0" err="1"/>
              <a:t>zonă</a:t>
            </a:r>
            <a:r>
              <a:rPr lang="en-US" sz="1000" dirty="0"/>
              <a:t> </a:t>
            </a:r>
            <a:r>
              <a:rPr lang="en-US" sz="1000" dirty="0" err="1"/>
              <a:t>geografică</a:t>
            </a:r>
            <a:r>
              <a:rPr lang="en-US" sz="1000" dirty="0"/>
              <a:t> </a:t>
            </a:r>
            <a:r>
              <a:rPr lang="en-US" sz="1000" dirty="0" err="1"/>
              <a:t>restrânsă</a:t>
            </a:r>
            <a:r>
              <a:rPr lang="en-US" sz="1000" dirty="0"/>
              <a:t>, cum </a:t>
            </a:r>
            <a:r>
              <a:rPr lang="en-US" sz="1000" dirty="0" err="1"/>
              <a:t>ar</a:t>
            </a:r>
            <a:r>
              <a:rPr lang="en-US" sz="1000" dirty="0"/>
              <a:t> fi la </a:t>
            </a:r>
            <a:r>
              <a:rPr lang="en-US" sz="1000" dirty="0" err="1"/>
              <a:t>domiciliu</a:t>
            </a:r>
            <a:r>
              <a:rPr lang="en-US" sz="1000" dirty="0"/>
              <a:t>, </a:t>
            </a:r>
            <a:r>
              <a:rPr lang="en-US" sz="1000" dirty="0" err="1"/>
              <a:t>birou</a:t>
            </a:r>
            <a:r>
              <a:rPr lang="en-US" sz="1000" dirty="0"/>
              <a:t>, </a:t>
            </a:r>
            <a:r>
              <a:rPr lang="en-US" sz="1000" dirty="0" err="1"/>
              <a:t>sau</a:t>
            </a:r>
            <a:r>
              <a:rPr lang="en-US" sz="1000" dirty="0"/>
              <a:t> o </a:t>
            </a:r>
            <a:r>
              <a:rPr lang="en-US" sz="1000" dirty="0" err="1"/>
              <a:t>clădire</a:t>
            </a:r>
            <a:r>
              <a:rPr lang="en-US" sz="1000" dirty="0"/>
              <a:t>. </a:t>
            </a:r>
            <a:r>
              <a:rPr lang="en-US" sz="1000" dirty="0" err="1"/>
              <a:t>Rețelele</a:t>
            </a:r>
            <a:r>
              <a:rPr lang="en-US" sz="1000" dirty="0"/>
              <a:t> LAN </a:t>
            </a:r>
            <a:r>
              <a:rPr lang="en-US" sz="1000" dirty="0" err="1"/>
              <a:t>curente</a:t>
            </a:r>
            <a:r>
              <a:rPr lang="en-US" sz="1000" dirty="0"/>
              <a:t> sunt </a:t>
            </a:r>
            <a:r>
              <a:rPr lang="en-US" sz="1000" dirty="0" err="1"/>
              <a:t>bazate</a:t>
            </a:r>
            <a:r>
              <a:rPr lang="en-US" sz="1000" dirty="0"/>
              <a:t> pe </a:t>
            </a:r>
            <a:r>
              <a:rPr lang="en-US" sz="1000" dirty="0" err="1"/>
              <a:t>tehnologia</a:t>
            </a:r>
            <a:r>
              <a:rPr lang="en-US" sz="1000" dirty="0"/>
              <a:t> Ethernet. De </a:t>
            </a:r>
            <a:r>
              <a:rPr lang="en-US" sz="1000" dirty="0" err="1"/>
              <a:t>exemplu</a:t>
            </a:r>
            <a:r>
              <a:rPr lang="en-US" sz="1000" dirty="0"/>
              <a:t>, o </a:t>
            </a:r>
            <a:r>
              <a:rPr lang="en-US" sz="1000" dirty="0" err="1"/>
              <a:t>bibliotecă</a:t>
            </a:r>
            <a:r>
              <a:rPr lang="en-US" sz="1000" dirty="0"/>
              <a:t> </a:t>
            </a:r>
            <a:r>
              <a:rPr lang="en-US" sz="1000" dirty="0" err="1"/>
              <a:t>va</a:t>
            </a:r>
            <a:r>
              <a:rPr lang="en-US" sz="1000" dirty="0"/>
              <a:t> </a:t>
            </a:r>
            <a:r>
              <a:rPr lang="en-US" sz="1000" dirty="0" err="1"/>
              <a:t>avea</a:t>
            </a:r>
            <a:r>
              <a:rPr lang="en-US" sz="1000" dirty="0"/>
              <a:t> o </a:t>
            </a:r>
            <a:r>
              <a:rPr lang="en-US" sz="1000" dirty="0" err="1"/>
              <a:t>conexiune</a:t>
            </a:r>
            <a:r>
              <a:rPr lang="en-US" sz="1000" dirty="0"/>
              <a:t> </a:t>
            </a:r>
            <a:r>
              <a:rPr lang="en-US" sz="1000" dirty="0" err="1"/>
              <a:t>prin</a:t>
            </a:r>
            <a:r>
              <a:rPr lang="en-US" sz="1000" dirty="0"/>
              <a:t> fir </a:t>
            </a:r>
            <a:r>
              <a:rPr lang="en-US" sz="1000" dirty="0" err="1"/>
              <a:t>sau</a:t>
            </a:r>
            <a:r>
              <a:rPr lang="en-US" sz="1000" dirty="0"/>
              <a:t> de tip Wireless LAN </a:t>
            </a:r>
            <a:r>
              <a:rPr lang="en-US" sz="1000" dirty="0" err="1"/>
              <a:t>pentru</a:t>
            </a:r>
            <a:r>
              <a:rPr lang="en-US" sz="1000" dirty="0"/>
              <a:t> a </a:t>
            </a:r>
            <a:r>
              <a:rPr lang="en-US" sz="1000" dirty="0" err="1"/>
              <a:t>interconecta</a:t>
            </a:r>
            <a:r>
              <a:rPr lang="en-US" sz="1000" dirty="0"/>
              <a:t> </a:t>
            </a:r>
            <a:r>
              <a:rPr lang="en-US" sz="1000" dirty="0" err="1"/>
              <a:t>dispozitive</a:t>
            </a:r>
            <a:r>
              <a:rPr lang="en-US" sz="1000" dirty="0"/>
              <a:t> locale (ex.: </a:t>
            </a:r>
            <a:r>
              <a:rPr lang="en-US" sz="1000" dirty="0" err="1"/>
              <a:t>imprimante</a:t>
            </a:r>
            <a:r>
              <a:rPr lang="en-US" sz="1000" dirty="0"/>
              <a:t>, </a:t>
            </a:r>
            <a:r>
              <a:rPr lang="en-US" sz="1000" dirty="0" err="1"/>
              <a:t>servere</a:t>
            </a:r>
            <a:r>
              <a:rPr lang="en-US" sz="1000" dirty="0"/>
              <a:t>) </a:t>
            </a:r>
            <a:r>
              <a:rPr lang="en-US" sz="1000" dirty="0" err="1"/>
              <a:t>și</a:t>
            </a:r>
            <a:r>
              <a:rPr lang="en-US" sz="1000" dirty="0"/>
              <a:t> </a:t>
            </a:r>
            <a:r>
              <a:rPr lang="en-US" sz="1000" dirty="0" err="1"/>
              <a:t>pentru</a:t>
            </a:r>
            <a:r>
              <a:rPr lang="en-US" sz="1000" dirty="0"/>
              <a:t> a </a:t>
            </a:r>
            <a:r>
              <a:rPr lang="en-US" sz="1000" dirty="0" err="1"/>
              <a:t>accesa</a:t>
            </a:r>
            <a:r>
              <a:rPr lang="en-US" sz="1000" dirty="0"/>
              <a:t> </a:t>
            </a:r>
            <a:r>
              <a:rPr lang="en-US" sz="1000" dirty="0" err="1">
                <a:hlinkClick r:id="rId2" tooltip="Internet">
                  <a:extLst>
                    <a:ext uri="{A12FA001-AC4F-418D-AE19-62706E023703}">
                      <ahyp:hlinkClr xmlns:ahyp="http://schemas.microsoft.com/office/drawing/2018/hyperlinkcolor" val="tx"/>
                    </a:ext>
                  </a:extLst>
                </a:hlinkClick>
              </a:rPr>
              <a:t>Internetul</a:t>
            </a:r>
            <a:r>
              <a:rPr lang="en-US" sz="1000" dirty="0"/>
              <a:t>. </a:t>
            </a:r>
            <a:r>
              <a:rPr lang="en-US" sz="1000" dirty="0" err="1"/>
              <a:t>Toate</a:t>
            </a:r>
            <a:r>
              <a:rPr lang="en-US" sz="1000" dirty="0"/>
              <a:t> </a:t>
            </a:r>
            <a:r>
              <a:rPr lang="en-US" sz="1000" dirty="0" err="1"/>
              <a:t>calculatoarele</a:t>
            </a:r>
            <a:r>
              <a:rPr lang="en-US" sz="1000" dirty="0"/>
              <a:t> din </a:t>
            </a:r>
            <a:r>
              <a:rPr lang="en-US" sz="1000" dirty="0" err="1"/>
              <a:t>bibliotecă</a:t>
            </a:r>
            <a:r>
              <a:rPr lang="en-US" sz="1000" dirty="0"/>
              <a:t> sunt </a:t>
            </a:r>
            <a:r>
              <a:rPr lang="en-US" sz="1000" dirty="0" err="1"/>
              <a:t>conectate</a:t>
            </a:r>
            <a:r>
              <a:rPr lang="en-US" sz="1000" dirty="0"/>
              <a:t> </a:t>
            </a:r>
            <a:r>
              <a:rPr lang="en-US" sz="1000" dirty="0" err="1"/>
              <a:t>prin</a:t>
            </a:r>
            <a:r>
              <a:rPr lang="en-US" sz="1000" dirty="0"/>
              <a:t> fir de </a:t>
            </a:r>
            <a:r>
              <a:rPr lang="en-US" sz="1000" dirty="0" err="1"/>
              <a:t>rețea</a:t>
            </a:r>
            <a:r>
              <a:rPr lang="en-US" sz="1000" dirty="0"/>
              <a:t> de </a:t>
            </a:r>
            <a:r>
              <a:rPr lang="en-US" sz="1000" dirty="0" err="1"/>
              <a:t>categoria</a:t>
            </a:r>
            <a:r>
              <a:rPr lang="en-US" sz="1000" dirty="0"/>
              <a:t> 5, </a:t>
            </a:r>
            <a:r>
              <a:rPr lang="en-US" sz="1000" dirty="0" err="1"/>
              <a:t>numit</a:t>
            </a:r>
            <a:r>
              <a:rPr lang="en-US" sz="1000" dirty="0"/>
              <a:t> </a:t>
            </a:r>
            <a:r>
              <a:rPr lang="en-US" sz="1000" i="1" dirty="0"/>
              <a:t>UTP CAT5 cable</a:t>
            </a:r>
            <a:r>
              <a:rPr lang="en-US" sz="1000" dirty="0"/>
              <a:t>, </a:t>
            </a:r>
            <a:r>
              <a:rPr lang="en-US" sz="1000" dirty="0" err="1"/>
              <a:t>rulează</a:t>
            </a:r>
            <a:r>
              <a:rPr lang="en-US" sz="1000" dirty="0"/>
              <a:t> </a:t>
            </a:r>
            <a:r>
              <a:rPr lang="en-US" sz="1000" dirty="0" err="1"/>
              <a:t>protocolul</a:t>
            </a:r>
            <a:r>
              <a:rPr lang="en-US" sz="1000" dirty="0"/>
              <a:t> IEEE 802.3 </a:t>
            </a:r>
            <a:r>
              <a:rPr lang="en-US" sz="1000" dirty="0" err="1"/>
              <a:t>printr</a:t>
            </a:r>
            <a:r>
              <a:rPr lang="en-US" sz="1000" dirty="0"/>
              <a:t>-un </a:t>
            </a:r>
            <a:r>
              <a:rPr lang="en-US" sz="1000" dirty="0" err="1"/>
              <a:t>sistem</a:t>
            </a:r>
            <a:r>
              <a:rPr lang="en-US" sz="1000" dirty="0"/>
              <a:t> de </a:t>
            </a:r>
            <a:r>
              <a:rPr lang="en-US" sz="1000" dirty="0" err="1"/>
              <a:t>dispozitive</a:t>
            </a:r>
            <a:r>
              <a:rPr lang="en-US" sz="1000" dirty="0"/>
              <a:t> </a:t>
            </a:r>
            <a:r>
              <a:rPr lang="en-US" sz="1000" dirty="0" err="1"/>
              <a:t>interconectate</a:t>
            </a:r>
            <a:r>
              <a:rPr lang="en-US" sz="1000" dirty="0"/>
              <a:t> care eventual se </a:t>
            </a:r>
            <a:r>
              <a:rPr lang="en-US" sz="1000" dirty="0" err="1"/>
              <a:t>conectează</a:t>
            </a:r>
            <a:r>
              <a:rPr lang="en-US" sz="1000" dirty="0"/>
              <a:t> </a:t>
            </a:r>
            <a:r>
              <a:rPr lang="en-US" sz="1000" dirty="0" err="1"/>
              <a:t>și</a:t>
            </a:r>
            <a:r>
              <a:rPr lang="en-US" sz="1000" dirty="0"/>
              <a:t> la Internet. </a:t>
            </a:r>
            <a:r>
              <a:rPr lang="en-US" sz="1000" dirty="0" err="1"/>
              <a:t>Cablurile</a:t>
            </a:r>
            <a:r>
              <a:rPr lang="en-US" sz="1000" dirty="0"/>
              <a:t> care </a:t>
            </a:r>
            <a:r>
              <a:rPr lang="en-US" sz="1000" dirty="0" err="1"/>
              <a:t>duc</a:t>
            </a:r>
            <a:r>
              <a:rPr lang="en-US" sz="1000" dirty="0"/>
              <a:t> </a:t>
            </a:r>
            <a:r>
              <a:rPr lang="en-US" sz="1000" dirty="0" err="1"/>
              <a:t>spre</a:t>
            </a:r>
            <a:r>
              <a:rPr lang="en-US" sz="1000" dirty="0"/>
              <a:t> server sunt de </a:t>
            </a:r>
            <a:r>
              <a:rPr lang="en-US" sz="1000" dirty="0" err="1"/>
              <a:t>tipul</a:t>
            </a:r>
            <a:r>
              <a:rPr lang="en-US" sz="1000" dirty="0"/>
              <a:t> </a:t>
            </a:r>
            <a:r>
              <a:rPr lang="en-US" sz="1000" dirty="0" err="1"/>
              <a:t>numit</a:t>
            </a:r>
            <a:r>
              <a:rPr lang="en-US" sz="1000" dirty="0"/>
              <a:t> </a:t>
            </a:r>
            <a:r>
              <a:rPr lang="en-US" sz="1000" i="1" dirty="0"/>
              <a:t>UTP CAT5e enhanced cable</a:t>
            </a:r>
            <a:r>
              <a:rPr lang="en-US" sz="1000" dirty="0"/>
              <a:t>; </a:t>
            </a:r>
            <a:r>
              <a:rPr lang="en-US" sz="1000" dirty="0" err="1"/>
              <a:t>ele</a:t>
            </a:r>
            <a:r>
              <a:rPr lang="en-US" sz="1000" dirty="0"/>
              <a:t> </a:t>
            </a:r>
            <a:r>
              <a:rPr lang="en-US" sz="1000" dirty="0" err="1"/>
              <a:t>suportă</a:t>
            </a:r>
            <a:r>
              <a:rPr lang="en-US" sz="1000" dirty="0"/>
              <a:t> </a:t>
            </a:r>
            <a:r>
              <a:rPr lang="en-US" sz="1000" dirty="0" err="1"/>
              <a:t>protocolul</a:t>
            </a:r>
            <a:r>
              <a:rPr lang="en-US" sz="1000" dirty="0"/>
              <a:t> IEEE 802.3 la o </a:t>
            </a:r>
            <a:r>
              <a:rPr lang="en-US" sz="1000" dirty="0" err="1"/>
              <a:t>viteză</a:t>
            </a:r>
            <a:r>
              <a:rPr lang="en-US" sz="1000" dirty="0"/>
              <a:t> de 1 Gbit/s. </a:t>
            </a:r>
            <a:r>
              <a:rPr lang="en-US" sz="1000" dirty="0" err="1"/>
              <a:t>În</a:t>
            </a:r>
            <a:r>
              <a:rPr lang="en-US" sz="1000" dirty="0"/>
              <a:t> </a:t>
            </a:r>
            <a:r>
              <a:rPr lang="en-US" sz="1000" dirty="0" err="1"/>
              <a:t>exemplul</a:t>
            </a:r>
            <a:r>
              <a:rPr lang="en-US" sz="1000" dirty="0"/>
              <a:t> din </a:t>
            </a:r>
            <a:r>
              <a:rPr lang="en-US" sz="1000" dirty="0" err="1"/>
              <a:t>dreapta</a:t>
            </a:r>
            <a:r>
              <a:rPr lang="en-US" sz="1000" dirty="0"/>
              <a:t> </a:t>
            </a:r>
            <a:r>
              <a:rPr lang="en-US" sz="1000" dirty="0" err="1"/>
              <a:t>rețeaua</a:t>
            </a:r>
            <a:r>
              <a:rPr lang="en-US" sz="1000" dirty="0"/>
              <a:t> a </a:t>
            </a:r>
            <a:r>
              <a:rPr lang="en-US" sz="1000" dirty="0" err="1"/>
              <a:t>fost</a:t>
            </a:r>
            <a:r>
              <a:rPr lang="en-US" sz="1000" dirty="0"/>
              <a:t> </a:t>
            </a:r>
            <a:r>
              <a:rPr lang="en-US" sz="1000" dirty="0" err="1"/>
              <a:t>construită</a:t>
            </a:r>
            <a:r>
              <a:rPr lang="en-US" sz="1000" dirty="0"/>
              <a:t> </a:t>
            </a:r>
            <a:r>
              <a:rPr lang="en-US" sz="1000" dirty="0" err="1"/>
              <a:t>în</a:t>
            </a:r>
            <a:r>
              <a:rPr lang="en-US" sz="1000" dirty="0"/>
              <a:t> </a:t>
            </a:r>
            <a:r>
              <a:rPr lang="en-US" sz="1000" dirty="0" err="1"/>
              <a:t>așa</a:t>
            </a:r>
            <a:r>
              <a:rPr lang="en-US" sz="1000" dirty="0"/>
              <a:t> </a:t>
            </a:r>
            <a:r>
              <a:rPr lang="en-US" sz="1000" dirty="0" err="1"/>
              <a:t>fel</a:t>
            </a:r>
            <a:r>
              <a:rPr lang="en-US" sz="1000" dirty="0"/>
              <a:t> </a:t>
            </a:r>
            <a:r>
              <a:rPr lang="en-US" sz="1000" dirty="0" err="1"/>
              <a:t>încât</a:t>
            </a:r>
            <a:r>
              <a:rPr lang="en-US" sz="1000" dirty="0"/>
              <a:t> </a:t>
            </a:r>
            <a:r>
              <a:rPr lang="en-US" sz="1000" dirty="0" err="1"/>
              <a:t>calculatoarele</a:t>
            </a:r>
            <a:r>
              <a:rPr lang="en-US" sz="1000" dirty="0"/>
              <a:t> </a:t>
            </a:r>
            <a:r>
              <a:rPr lang="en-US" sz="1000" dirty="0" err="1"/>
              <a:t>angajaților</a:t>
            </a:r>
            <a:r>
              <a:rPr lang="en-US" sz="1000" dirty="0"/>
              <a:t> </a:t>
            </a:r>
            <a:r>
              <a:rPr lang="en-US" sz="1000" dirty="0" err="1"/>
              <a:t>bibliotecii</a:t>
            </a:r>
            <a:r>
              <a:rPr lang="en-US" sz="1000" dirty="0"/>
              <a:t> din </a:t>
            </a:r>
            <a:r>
              <a:rPr lang="en-US" sz="1000" dirty="0" err="1"/>
              <a:t>partea</a:t>
            </a:r>
            <a:r>
              <a:rPr lang="en-US" sz="1000" dirty="0"/>
              <a:t> </a:t>
            </a:r>
            <a:r>
              <a:rPr lang="en-US" sz="1000" dirty="0" err="1"/>
              <a:t>dreptă</a:t>
            </a:r>
            <a:r>
              <a:rPr lang="en-US" sz="1000" dirty="0"/>
              <a:t> a </a:t>
            </a:r>
            <a:r>
              <a:rPr lang="en-US" sz="1000" dirty="0" err="1"/>
              <a:t>imaginii</a:t>
            </a:r>
            <a:r>
              <a:rPr lang="en-US" sz="1000" dirty="0"/>
              <a:t> pot </a:t>
            </a:r>
            <a:r>
              <a:rPr lang="en-US" sz="1000" dirty="0" err="1"/>
              <a:t>accesa</a:t>
            </a:r>
            <a:r>
              <a:rPr lang="en-US" sz="1000" dirty="0"/>
              <a:t> </a:t>
            </a:r>
            <a:r>
              <a:rPr lang="en-US" sz="1000" dirty="0" err="1"/>
              <a:t>imprimanta</a:t>
            </a:r>
            <a:r>
              <a:rPr lang="en-US" sz="1000" dirty="0"/>
              <a:t> color, </a:t>
            </a:r>
            <a:r>
              <a:rPr lang="en-US" sz="1000" dirty="0" err="1"/>
              <a:t>înregistrările</a:t>
            </a:r>
            <a:r>
              <a:rPr lang="en-US" sz="1000" dirty="0"/>
              <a:t> </a:t>
            </a:r>
            <a:r>
              <a:rPr lang="en-US" sz="1000" dirty="0" err="1"/>
              <a:t>despre</a:t>
            </a:r>
            <a:r>
              <a:rPr lang="en-US" sz="1000" dirty="0"/>
              <a:t> </a:t>
            </a:r>
            <a:r>
              <a:rPr lang="en-US" sz="1000" dirty="0" err="1"/>
              <a:t>cărțile</a:t>
            </a:r>
            <a:r>
              <a:rPr lang="en-US" sz="1000" dirty="0"/>
              <a:t> </a:t>
            </a:r>
            <a:r>
              <a:rPr lang="en-US" sz="1000" dirty="0" err="1"/>
              <a:t>împrumutate</a:t>
            </a:r>
            <a:r>
              <a:rPr lang="en-US" sz="1000" dirty="0"/>
              <a:t>, </a:t>
            </a:r>
            <a:r>
              <a:rPr lang="en-US" sz="1000" dirty="0" err="1"/>
              <a:t>rețeaua</a:t>
            </a:r>
            <a:r>
              <a:rPr lang="en-US" sz="1000" dirty="0"/>
              <a:t> </a:t>
            </a:r>
            <a:r>
              <a:rPr lang="en-US" sz="1000" dirty="0" err="1"/>
              <a:t>academică</a:t>
            </a:r>
            <a:r>
              <a:rPr lang="en-US" sz="1000" dirty="0"/>
              <a:t> </a:t>
            </a:r>
            <a:r>
              <a:rPr lang="en-US" sz="1000" dirty="0" err="1"/>
              <a:t>și</a:t>
            </a:r>
            <a:r>
              <a:rPr lang="en-US" sz="1000" dirty="0"/>
              <a:t> </a:t>
            </a:r>
            <a:r>
              <a:rPr lang="en-US" sz="1000" dirty="0" err="1"/>
              <a:t>Internetul</a:t>
            </a:r>
            <a:r>
              <a:rPr lang="en-US" sz="1000" dirty="0"/>
              <a:t>. </a:t>
            </a:r>
            <a:r>
              <a:rPr lang="en-US" sz="1000" dirty="0" err="1"/>
              <a:t>Toți</a:t>
            </a:r>
            <a:r>
              <a:rPr lang="en-US" sz="1000" dirty="0"/>
              <a:t> </a:t>
            </a:r>
            <a:r>
              <a:rPr lang="en-US" sz="1000" dirty="0" err="1"/>
              <a:t>utilizatorii</a:t>
            </a:r>
            <a:r>
              <a:rPr lang="en-US" sz="1000" dirty="0"/>
              <a:t> pot </a:t>
            </a:r>
            <a:r>
              <a:rPr lang="en-US" sz="1000" dirty="0" err="1"/>
              <a:t>accesa</a:t>
            </a:r>
            <a:r>
              <a:rPr lang="en-US" sz="1000" dirty="0"/>
              <a:t> </a:t>
            </a:r>
            <a:r>
              <a:rPr lang="en-US" sz="1000" dirty="0" err="1"/>
              <a:t>Internetul</a:t>
            </a:r>
            <a:r>
              <a:rPr lang="en-US" sz="1000" dirty="0"/>
              <a:t>, </a:t>
            </a:r>
            <a:r>
              <a:rPr lang="en-US" sz="1000" dirty="0" err="1"/>
              <a:t>și</a:t>
            </a:r>
            <a:r>
              <a:rPr lang="en-US" sz="1000" dirty="0"/>
              <a:t> </a:t>
            </a:r>
            <a:r>
              <a:rPr lang="en-US" sz="1000" dirty="0" err="1"/>
              <a:t>catalogul</a:t>
            </a:r>
            <a:r>
              <a:rPr lang="en-US" sz="1000" dirty="0"/>
              <a:t> </a:t>
            </a:r>
            <a:r>
              <a:rPr lang="en-US" sz="1000" dirty="0" err="1"/>
              <a:t>bibliotecii</a:t>
            </a:r>
            <a:r>
              <a:rPr lang="en-US" sz="1000" dirty="0"/>
              <a:t>. </a:t>
            </a:r>
            <a:r>
              <a:rPr lang="en-US" sz="1000" dirty="0" err="1"/>
              <a:t>Fiecare</a:t>
            </a:r>
            <a:r>
              <a:rPr lang="en-US" sz="1000" dirty="0"/>
              <a:t> </a:t>
            </a:r>
            <a:r>
              <a:rPr lang="en-US" sz="1000" dirty="0" err="1"/>
              <a:t>grup</a:t>
            </a:r>
            <a:r>
              <a:rPr lang="en-US" sz="1000" dirty="0"/>
              <a:t> din </a:t>
            </a:r>
            <a:r>
              <a:rPr lang="en-US" sz="1000" dirty="0" err="1"/>
              <a:t>rețea</a:t>
            </a:r>
            <a:r>
              <a:rPr lang="en-US" sz="1000" dirty="0"/>
              <a:t> </a:t>
            </a:r>
            <a:r>
              <a:rPr lang="en-US" sz="1000" dirty="0" err="1"/>
              <a:t>poate</a:t>
            </a:r>
            <a:r>
              <a:rPr lang="en-US" sz="1000" dirty="0"/>
              <a:t> </a:t>
            </a:r>
            <a:r>
              <a:rPr lang="en-US" sz="1000" dirty="0" err="1"/>
              <a:t>accesa</a:t>
            </a:r>
            <a:r>
              <a:rPr lang="en-US" sz="1000" dirty="0"/>
              <a:t> </a:t>
            </a:r>
            <a:r>
              <a:rPr lang="en-US" sz="1000" dirty="0" err="1"/>
              <a:t>imprimanta</a:t>
            </a:r>
            <a:r>
              <a:rPr lang="en-US" sz="1000" dirty="0"/>
              <a:t> </a:t>
            </a:r>
            <a:r>
              <a:rPr lang="en-US" sz="1000" dirty="0" err="1"/>
              <a:t>sa</a:t>
            </a:r>
            <a:r>
              <a:rPr lang="en-US" sz="1000" dirty="0"/>
              <a:t> </a:t>
            </a:r>
            <a:r>
              <a:rPr lang="en-US" sz="1000" dirty="0" err="1"/>
              <a:t>locală</a:t>
            </a:r>
            <a:r>
              <a:rPr lang="en-US" sz="1000" dirty="0"/>
              <a:t>. </a:t>
            </a:r>
            <a:r>
              <a:rPr lang="en-US" sz="1000" dirty="0" err="1"/>
              <a:t>În</a:t>
            </a:r>
            <a:r>
              <a:rPr lang="en-US" sz="1000" dirty="0"/>
              <a:t> rest, </a:t>
            </a:r>
            <a:r>
              <a:rPr lang="en-US" sz="1000" dirty="0" err="1"/>
              <a:t>imprimantele</a:t>
            </a:r>
            <a:r>
              <a:rPr lang="en-US" sz="1000" dirty="0"/>
              <a:t> nu sunt </a:t>
            </a:r>
            <a:r>
              <a:rPr lang="en-US" sz="1000" dirty="0" err="1"/>
              <a:t>accesibile</a:t>
            </a:r>
            <a:r>
              <a:rPr lang="en-US" sz="1000" dirty="0"/>
              <a:t> din afara </a:t>
            </a:r>
            <a:r>
              <a:rPr lang="en-US" sz="1000" dirty="0" err="1"/>
              <a:t>grupului</a:t>
            </a:r>
            <a:r>
              <a:rPr lang="en-US" sz="1000" dirty="0"/>
              <a:t> </a:t>
            </a:r>
            <a:r>
              <a:rPr lang="en-US" sz="1000" dirty="0" err="1"/>
              <a:t>respectiv</a:t>
            </a:r>
            <a:r>
              <a:rPr lang="en-US" sz="1000" dirty="0"/>
              <a:t>. </a:t>
            </a:r>
            <a:r>
              <a:rPr lang="en-US" sz="1000" dirty="0" err="1"/>
              <a:t>Toate</a:t>
            </a:r>
            <a:r>
              <a:rPr lang="en-US" sz="1000" dirty="0"/>
              <a:t> </a:t>
            </a:r>
            <a:r>
              <a:rPr lang="en-US" sz="1000" dirty="0" err="1"/>
              <a:t>dispozitivele</a:t>
            </a:r>
            <a:r>
              <a:rPr lang="en-US" sz="1000" dirty="0"/>
              <a:t> </a:t>
            </a:r>
            <a:r>
              <a:rPr lang="en-US" sz="1000" dirty="0" err="1"/>
              <a:t>interconectate</a:t>
            </a:r>
            <a:r>
              <a:rPr lang="en-US" sz="1000" dirty="0"/>
              <a:t> </a:t>
            </a:r>
            <a:r>
              <a:rPr lang="en-US" sz="1000" dirty="0" err="1"/>
              <a:t>trebuie</a:t>
            </a:r>
            <a:r>
              <a:rPr lang="en-US" sz="1000" dirty="0"/>
              <a:t> </a:t>
            </a:r>
            <a:r>
              <a:rPr lang="en-US" sz="1000" dirty="0" err="1"/>
              <a:t>să</a:t>
            </a:r>
            <a:r>
              <a:rPr lang="en-US" sz="1000" dirty="0"/>
              <a:t> </a:t>
            </a:r>
            <a:r>
              <a:rPr lang="en-US" sz="1000" dirty="0" err="1"/>
              <a:t>folosească</a:t>
            </a:r>
            <a:r>
              <a:rPr lang="en-US" sz="1000" dirty="0"/>
              <a:t> </a:t>
            </a:r>
            <a:r>
              <a:rPr lang="en-US" sz="1000" dirty="0" err="1"/>
              <a:t>nivelul</a:t>
            </a:r>
            <a:r>
              <a:rPr lang="en-US" sz="1000" dirty="0"/>
              <a:t> 3 </a:t>
            </a:r>
            <a:r>
              <a:rPr lang="en-US" sz="1000" i="1" dirty="0"/>
              <a:t>network layer</a:t>
            </a:r>
            <a:r>
              <a:rPr lang="en-US" sz="1000" dirty="0"/>
              <a:t> din </a:t>
            </a:r>
            <a:r>
              <a:rPr lang="en-US" sz="1000" dirty="0" err="1"/>
              <a:t>modelul</a:t>
            </a:r>
            <a:r>
              <a:rPr lang="en-US" sz="1000" dirty="0"/>
              <a:t> de </a:t>
            </a:r>
            <a:r>
              <a:rPr lang="en-US" sz="1000" dirty="0" err="1"/>
              <a:t>referință</a:t>
            </a:r>
            <a:r>
              <a:rPr lang="en-US" sz="1000" dirty="0"/>
              <a:t> </a:t>
            </a:r>
            <a:r>
              <a:rPr lang="en-US" sz="1000" dirty="0">
                <a:hlinkClick r:id="rId3" tooltip="OSI">
                  <a:extLst>
                    <a:ext uri="{A12FA001-AC4F-418D-AE19-62706E023703}">
                      <ahyp:hlinkClr xmlns:ahyp="http://schemas.microsoft.com/office/drawing/2018/hyperlinkcolor" val="tx"/>
                    </a:ext>
                  </a:extLst>
                </a:hlinkClick>
              </a:rPr>
              <a:t>OSI</a:t>
            </a:r>
            <a:r>
              <a:rPr lang="en-US" sz="1000" dirty="0"/>
              <a:t>, </a:t>
            </a:r>
            <a:r>
              <a:rPr lang="en-US" sz="1000" dirty="0" err="1"/>
              <a:t>fiindcă</a:t>
            </a:r>
            <a:r>
              <a:rPr lang="en-US" sz="1000" dirty="0"/>
              <a:t> </a:t>
            </a:r>
            <a:r>
              <a:rPr lang="en-US" sz="1000" dirty="0" err="1"/>
              <a:t>în</a:t>
            </a:r>
            <a:r>
              <a:rPr lang="en-US" sz="1000" dirty="0"/>
              <a:t> </a:t>
            </a:r>
            <a:r>
              <a:rPr lang="en-US" sz="1000" dirty="0" err="1"/>
              <a:t>acest</a:t>
            </a:r>
            <a:r>
              <a:rPr lang="en-US" sz="1000" dirty="0"/>
              <a:t> </a:t>
            </a:r>
            <a:r>
              <a:rPr lang="en-US" sz="1000" dirty="0" err="1"/>
              <a:t>exemplu</a:t>
            </a:r>
            <a:r>
              <a:rPr lang="en-US" sz="1000" dirty="0"/>
              <a:t> </a:t>
            </a:r>
            <a:r>
              <a:rPr lang="en-US" sz="1000" dirty="0" err="1"/>
              <a:t>este</a:t>
            </a:r>
            <a:r>
              <a:rPr lang="en-US" sz="1000" dirty="0"/>
              <a:t> </a:t>
            </a:r>
            <a:r>
              <a:rPr lang="en-US" sz="1000" dirty="0" err="1"/>
              <a:t>vorba</a:t>
            </a:r>
            <a:r>
              <a:rPr lang="en-US" sz="1000" dirty="0"/>
              <a:t> de </a:t>
            </a:r>
            <a:r>
              <a:rPr lang="en-US" sz="1000" dirty="0" err="1"/>
              <a:t>mai</a:t>
            </a:r>
            <a:r>
              <a:rPr lang="en-US" sz="1000" dirty="0"/>
              <a:t> </a:t>
            </a:r>
            <a:r>
              <a:rPr lang="en-US" sz="1000" dirty="0" err="1"/>
              <a:t>multe</a:t>
            </a:r>
            <a:r>
              <a:rPr lang="en-US" sz="1000" dirty="0"/>
              <a:t> </a:t>
            </a:r>
            <a:r>
              <a:rPr lang="en-US" sz="1000" dirty="0" err="1"/>
              <a:t>subrețele</a:t>
            </a:r>
            <a:r>
              <a:rPr lang="en-US" sz="1000" dirty="0"/>
              <a:t> (cu </a:t>
            </a:r>
            <a:r>
              <a:rPr lang="en-US" sz="1000" dirty="0" err="1"/>
              <a:t>culori</a:t>
            </a:r>
            <a:r>
              <a:rPr lang="en-US" sz="1000" dirty="0"/>
              <a:t> </a:t>
            </a:r>
            <a:r>
              <a:rPr lang="en-US" sz="1000" dirty="0" err="1"/>
              <a:t>diferite</a:t>
            </a:r>
            <a:r>
              <a:rPr lang="en-US" sz="1000" dirty="0"/>
              <a:t>). </a:t>
            </a:r>
            <a:r>
              <a:rPr lang="en-US" sz="1000" dirty="0" err="1"/>
              <a:t>Subrețelele</a:t>
            </a:r>
            <a:r>
              <a:rPr lang="en-US" sz="1000" dirty="0"/>
              <a:t> din </a:t>
            </a:r>
            <a:r>
              <a:rPr lang="en-US" sz="1000" dirty="0" err="1"/>
              <a:t>interiorul</a:t>
            </a:r>
            <a:r>
              <a:rPr lang="en-US" sz="1000" dirty="0"/>
              <a:t> </a:t>
            </a:r>
            <a:r>
              <a:rPr lang="en-US" sz="1000" dirty="0" err="1"/>
              <a:t>bibliotecii</a:t>
            </a:r>
            <a:r>
              <a:rPr lang="en-US" sz="1000" dirty="0"/>
              <a:t> au </a:t>
            </a:r>
            <a:r>
              <a:rPr lang="en-US" sz="1000" dirty="0" err="1"/>
              <a:t>viteza</a:t>
            </a:r>
            <a:r>
              <a:rPr lang="en-US" sz="1000" dirty="0"/>
              <a:t> de </a:t>
            </a:r>
            <a:r>
              <a:rPr lang="en-US" sz="1000" dirty="0" err="1"/>
              <a:t>numai</a:t>
            </a:r>
            <a:r>
              <a:rPr lang="en-US" sz="1000" dirty="0"/>
              <a:t> 10/100 Mbit/s, </a:t>
            </a:r>
            <a:r>
              <a:rPr lang="en-US" sz="1000" dirty="0" err="1"/>
              <a:t>conexiune</a:t>
            </a:r>
            <a:r>
              <a:rPr lang="en-US" sz="1000" dirty="0"/>
              <a:t> Ethernet </a:t>
            </a:r>
            <a:r>
              <a:rPr lang="en-US" sz="1000" dirty="0" err="1"/>
              <a:t>pînă</a:t>
            </a:r>
            <a:r>
              <a:rPr lang="en-US" sz="1000" dirty="0"/>
              <a:t> la </a:t>
            </a:r>
            <a:r>
              <a:rPr lang="en-US" sz="1000" dirty="0" err="1"/>
              <a:t>utilizatorul</a:t>
            </a:r>
            <a:r>
              <a:rPr lang="en-US" sz="1000" dirty="0"/>
              <a:t> final, </a:t>
            </a:r>
            <a:r>
              <a:rPr lang="en-US" sz="1000" dirty="0" err="1"/>
              <a:t>și</a:t>
            </a:r>
            <a:r>
              <a:rPr lang="en-US" sz="1000" dirty="0"/>
              <a:t> Gigabit Ethernet </a:t>
            </a:r>
            <a:r>
              <a:rPr lang="en-US" sz="1000" dirty="0" err="1"/>
              <a:t>către</a:t>
            </a:r>
            <a:r>
              <a:rPr lang="en-US" sz="1000" dirty="0"/>
              <a:t> </a:t>
            </a:r>
            <a:r>
              <a:rPr lang="en-US" sz="1000" dirty="0" err="1">
                <a:hlinkClick r:id="rId4" tooltip="Ruter">
                  <a:extLst>
                    <a:ext uri="{A12FA001-AC4F-418D-AE19-62706E023703}">
                      <ahyp:hlinkClr xmlns:ahyp="http://schemas.microsoft.com/office/drawing/2018/hyperlinkcolor" val="tx"/>
                    </a:ext>
                  </a:extLst>
                </a:hlinkClick>
              </a:rPr>
              <a:t>ruter</a:t>
            </a:r>
            <a:r>
              <a:rPr lang="en-US" sz="1000" dirty="0" err="1"/>
              <a:t>-ul</a:t>
            </a:r>
            <a:r>
              <a:rPr lang="en-US" sz="1000" dirty="0"/>
              <a:t> principal, care </a:t>
            </a:r>
            <a:r>
              <a:rPr lang="en-US" sz="1000" dirty="0" err="1"/>
              <a:t>poate</a:t>
            </a:r>
            <a:r>
              <a:rPr lang="en-US" sz="1000" dirty="0"/>
              <a:t> fi </a:t>
            </a:r>
            <a:r>
              <a:rPr lang="en-US" sz="1000" dirty="0" err="1"/>
              <a:t>numit</a:t>
            </a:r>
            <a:r>
              <a:rPr lang="en-US" sz="1000" dirty="0"/>
              <a:t> </a:t>
            </a:r>
            <a:r>
              <a:rPr lang="en-US" sz="1000" dirty="0" err="1"/>
              <a:t>și</a:t>
            </a:r>
            <a:r>
              <a:rPr lang="en-US" sz="1000" dirty="0"/>
              <a:t> "</a:t>
            </a:r>
            <a:r>
              <a:rPr lang="en-US" sz="1000" i="1" dirty="0"/>
              <a:t>layer 3 switch</a:t>
            </a:r>
            <a:r>
              <a:rPr lang="en-US" sz="1000" dirty="0"/>
              <a:t>", </a:t>
            </a:r>
            <a:r>
              <a:rPr lang="en-US" sz="1000" dirty="0" err="1"/>
              <a:t>fiindcă</a:t>
            </a:r>
            <a:r>
              <a:rPr lang="en-US" sz="1000" dirty="0"/>
              <a:t> </a:t>
            </a:r>
            <a:r>
              <a:rPr lang="en-US" sz="1000" dirty="0" err="1"/>
              <a:t>el</a:t>
            </a:r>
            <a:r>
              <a:rPr lang="en-US" sz="1000" dirty="0"/>
              <a:t> are </a:t>
            </a:r>
            <a:r>
              <a:rPr lang="en-US" sz="1000" dirty="0" err="1"/>
              <a:t>numai</a:t>
            </a:r>
            <a:r>
              <a:rPr lang="en-US" sz="1000" dirty="0"/>
              <a:t> </a:t>
            </a:r>
            <a:r>
              <a:rPr lang="en-US" sz="1000" dirty="0" err="1"/>
              <a:t>interfață</a:t>
            </a:r>
            <a:r>
              <a:rPr lang="en-US" sz="1000" dirty="0"/>
              <a:t> Ethernet </a:t>
            </a:r>
            <a:r>
              <a:rPr lang="en-US" sz="1000" dirty="0" err="1"/>
              <a:t>și</a:t>
            </a:r>
            <a:r>
              <a:rPr lang="en-US" sz="1000" dirty="0"/>
              <a:t> </a:t>
            </a:r>
            <a:r>
              <a:rPr lang="en-US" sz="1000" dirty="0" err="1"/>
              <a:t>trebuie</a:t>
            </a:r>
            <a:r>
              <a:rPr lang="en-US" sz="1000" dirty="0"/>
              <a:t> </a:t>
            </a:r>
            <a:r>
              <a:rPr lang="en-US" sz="1000" dirty="0" err="1"/>
              <a:t>să</a:t>
            </a:r>
            <a:r>
              <a:rPr lang="en-US" sz="1000" dirty="0"/>
              <a:t> "</a:t>
            </a:r>
            <a:r>
              <a:rPr lang="en-US" sz="1000" dirty="0" err="1"/>
              <a:t>înțeleagă</a:t>
            </a:r>
            <a:r>
              <a:rPr lang="en-US" sz="1000" dirty="0"/>
              <a:t>" </a:t>
            </a:r>
            <a:r>
              <a:rPr lang="en-US" sz="1000" dirty="0">
                <a:hlinkClick r:id="rId5" tooltip="IP">
                  <a:extLst>
                    <a:ext uri="{A12FA001-AC4F-418D-AE19-62706E023703}">
                      <ahyp:hlinkClr xmlns:ahyp="http://schemas.microsoft.com/office/drawing/2018/hyperlinkcolor" val="tx"/>
                    </a:ext>
                  </a:extLst>
                </a:hlinkClick>
              </a:rPr>
              <a:t>IP</a:t>
            </a:r>
            <a:r>
              <a:rPr lang="en-US" sz="1000" dirty="0"/>
              <a:t>. Mai </a:t>
            </a:r>
            <a:r>
              <a:rPr lang="en-US" sz="1000" dirty="0" err="1"/>
              <a:t>corect</a:t>
            </a:r>
            <a:r>
              <a:rPr lang="en-US" sz="1000" dirty="0"/>
              <a:t> </a:t>
            </a:r>
            <a:r>
              <a:rPr lang="en-US" sz="1000" dirty="0" err="1"/>
              <a:t>ruterele</a:t>
            </a:r>
            <a:r>
              <a:rPr lang="en-US" sz="1000" dirty="0"/>
              <a:t> se </a:t>
            </a:r>
            <a:r>
              <a:rPr lang="en-US" sz="1000" dirty="0" err="1"/>
              <a:t>numesc</a:t>
            </a:r>
            <a:r>
              <a:rPr lang="en-US" sz="1000" dirty="0"/>
              <a:t>: "</a:t>
            </a:r>
            <a:r>
              <a:rPr lang="en-US" sz="1000" dirty="0" err="1"/>
              <a:t>ruter</a:t>
            </a:r>
            <a:r>
              <a:rPr lang="en-US" sz="1000" dirty="0"/>
              <a:t> de </a:t>
            </a:r>
            <a:r>
              <a:rPr lang="en-US" sz="1000" dirty="0" err="1"/>
              <a:t>acces</a:t>
            </a:r>
            <a:r>
              <a:rPr lang="en-US" sz="1000" dirty="0"/>
              <a:t>" (</a:t>
            </a:r>
            <a:r>
              <a:rPr lang="en-US" sz="1000" dirty="0" err="1"/>
              <a:t>ruterul</a:t>
            </a:r>
            <a:r>
              <a:rPr lang="en-US" sz="1000" dirty="0"/>
              <a:t> de sus </a:t>
            </a:r>
            <a:r>
              <a:rPr lang="en-US" sz="1000" dirty="0" err="1"/>
              <a:t>este</a:t>
            </a:r>
            <a:r>
              <a:rPr lang="en-US" sz="1000" dirty="0"/>
              <a:t> un </a:t>
            </a:r>
            <a:r>
              <a:rPr lang="en-US" sz="1000" dirty="0" err="1"/>
              <a:t>ruter</a:t>
            </a:r>
            <a:r>
              <a:rPr lang="en-US" sz="1000" dirty="0"/>
              <a:t> de </a:t>
            </a:r>
            <a:r>
              <a:rPr lang="en-US" sz="1000" dirty="0" err="1"/>
              <a:t>distribuire</a:t>
            </a:r>
            <a:r>
              <a:rPr lang="en-US" sz="1000" dirty="0"/>
              <a:t> care </a:t>
            </a:r>
            <a:r>
              <a:rPr lang="en-US" sz="1000" dirty="0" err="1"/>
              <a:t>conectează</a:t>
            </a:r>
            <a:r>
              <a:rPr lang="en-US" sz="1000" dirty="0"/>
              <a:t> la Internet), </a:t>
            </a:r>
            <a:r>
              <a:rPr lang="en-US" sz="1000" dirty="0" err="1"/>
              <a:t>și</a:t>
            </a:r>
            <a:r>
              <a:rPr lang="en-US" sz="1000" dirty="0"/>
              <a:t> "</a:t>
            </a:r>
            <a:r>
              <a:rPr lang="en-US" sz="1000" dirty="0" err="1"/>
              <a:t>ruter</a:t>
            </a:r>
            <a:r>
              <a:rPr lang="en-US" sz="1000" dirty="0"/>
              <a:t> al </a:t>
            </a:r>
            <a:r>
              <a:rPr lang="en-US" sz="1000" dirty="0" err="1"/>
              <a:t>rețelei</a:t>
            </a:r>
            <a:r>
              <a:rPr lang="en-US" sz="1000" dirty="0"/>
              <a:t> </a:t>
            </a:r>
            <a:r>
              <a:rPr lang="en-US" sz="1000" dirty="0" err="1"/>
              <a:t>academice</a:t>
            </a:r>
            <a:r>
              <a:rPr lang="en-US" sz="1000" dirty="0"/>
              <a:t>" - </a:t>
            </a:r>
            <a:r>
              <a:rPr lang="en-US" sz="1000" dirty="0" err="1"/>
              <a:t>accesat</a:t>
            </a:r>
            <a:r>
              <a:rPr lang="en-US" sz="1000" dirty="0"/>
              <a:t> de </a:t>
            </a:r>
            <a:r>
              <a:rPr lang="en-US" sz="1000" dirty="0" err="1"/>
              <a:t>utilizator</a:t>
            </a:r>
            <a:r>
              <a:rPr lang="en-US" sz="1000" dirty="0"/>
              <a:t>. </a:t>
            </a:r>
            <a:endParaRPr lang="ro-RO" sz="1000" dirty="0"/>
          </a:p>
          <a:p>
            <a:pPr marL="0" indent="0">
              <a:buNone/>
            </a:pPr>
            <a:endParaRPr lang="en-US" sz="1000" dirty="0"/>
          </a:p>
          <a:p>
            <a:pPr marL="0" indent="0">
              <a:buNone/>
            </a:pPr>
            <a:r>
              <a:rPr lang="en-US" sz="1000" dirty="0" err="1"/>
              <a:t>În</a:t>
            </a:r>
            <a:r>
              <a:rPr lang="en-US" sz="1000" dirty="0"/>
              <a:t> </a:t>
            </a:r>
            <a:r>
              <a:rPr lang="en-US" sz="1000" dirty="0" err="1"/>
              <a:t>prezent</a:t>
            </a:r>
            <a:r>
              <a:rPr lang="en-US" sz="1000" dirty="0"/>
              <a:t> </a:t>
            </a:r>
            <a:r>
              <a:rPr lang="en-US" sz="1000" dirty="0" err="1"/>
              <a:t>tehnologia</a:t>
            </a:r>
            <a:r>
              <a:rPr lang="en-US" sz="1000" dirty="0"/>
              <a:t> Ethernet </a:t>
            </a:r>
            <a:r>
              <a:rPr lang="en-US" sz="1000" dirty="0" err="1"/>
              <a:t>sau</a:t>
            </a:r>
            <a:r>
              <a:rPr lang="en-US" sz="1000" dirty="0"/>
              <a:t> </a:t>
            </a:r>
            <a:r>
              <a:rPr lang="en-US" sz="1000" dirty="0" err="1"/>
              <a:t>și</a:t>
            </a:r>
            <a:r>
              <a:rPr lang="en-US" sz="1000" dirty="0"/>
              <a:t> </a:t>
            </a:r>
            <a:r>
              <a:rPr lang="en-US" sz="1000" dirty="0" err="1"/>
              <a:t>alte</a:t>
            </a:r>
            <a:r>
              <a:rPr lang="en-US" sz="1000" dirty="0"/>
              <a:t> </a:t>
            </a:r>
            <a:r>
              <a:rPr lang="en-US" sz="1000" dirty="0" err="1"/>
              <a:t>tehnologii</a:t>
            </a:r>
            <a:r>
              <a:rPr lang="en-US" sz="1000" dirty="0"/>
              <a:t> LAN </a:t>
            </a:r>
            <a:r>
              <a:rPr lang="en-US" sz="1000" dirty="0" err="1"/>
              <a:t>conforme</a:t>
            </a:r>
            <a:r>
              <a:rPr lang="en-US" sz="1000" dirty="0"/>
              <a:t> </a:t>
            </a:r>
            <a:r>
              <a:rPr lang="en-US" sz="1000" dirty="0" err="1"/>
              <a:t>standardului</a:t>
            </a:r>
            <a:r>
              <a:rPr lang="en-US" sz="1000" dirty="0"/>
              <a:t> </a:t>
            </a:r>
            <a:r>
              <a:rPr lang="en-US" sz="1000" dirty="0">
                <a:hlinkClick r:id="rId6" tooltip="IEEE">
                  <a:extLst>
                    <a:ext uri="{A12FA001-AC4F-418D-AE19-62706E023703}">
                      <ahyp:hlinkClr xmlns:ahyp="http://schemas.microsoft.com/office/drawing/2018/hyperlinkcolor" val="tx"/>
                    </a:ext>
                  </a:extLst>
                </a:hlinkClick>
              </a:rPr>
              <a:t>IEEE</a:t>
            </a:r>
            <a:r>
              <a:rPr lang="en-US" sz="1000" dirty="0"/>
              <a:t> 802.3 </a:t>
            </a:r>
            <a:r>
              <a:rPr lang="en-US" sz="1000" dirty="0" err="1"/>
              <a:t>operează</a:t>
            </a:r>
            <a:r>
              <a:rPr lang="en-US" sz="1000" dirty="0"/>
              <a:t> la </a:t>
            </a:r>
            <a:r>
              <a:rPr lang="en-US" sz="1000" dirty="0" err="1"/>
              <a:t>viteze</a:t>
            </a:r>
            <a:r>
              <a:rPr lang="en-US" sz="1000" dirty="0"/>
              <a:t> de </a:t>
            </a:r>
            <a:r>
              <a:rPr lang="en-US" sz="1000" dirty="0" err="1"/>
              <a:t>peste</a:t>
            </a:r>
            <a:r>
              <a:rPr lang="en-US" sz="1000" dirty="0"/>
              <a:t> 10 Mbit/s. </a:t>
            </a:r>
            <a:r>
              <a:rPr lang="en-US" sz="1000" dirty="0" err="1"/>
              <a:t>Aceasta</a:t>
            </a:r>
            <a:r>
              <a:rPr lang="en-US" sz="1000" dirty="0"/>
              <a:t> </a:t>
            </a:r>
            <a:r>
              <a:rPr lang="en-US" sz="1000" dirty="0" err="1"/>
              <a:t>este</a:t>
            </a:r>
            <a:r>
              <a:rPr lang="en-US" sz="1000" dirty="0"/>
              <a:t> rata de transfer </a:t>
            </a:r>
            <a:r>
              <a:rPr lang="en-US" sz="1000" dirty="0" err="1"/>
              <a:t>teoretică</a:t>
            </a:r>
            <a:r>
              <a:rPr lang="en-US" sz="1000" dirty="0"/>
              <a:t> </a:t>
            </a:r>
            <a:r>
              <a:rPr lang="en-US" sz="1000" dirty="0" err="1"/>
              <a:t>maximă</a:t>
            </a:r>
            <a:r>
              <a:rPr lang="en-US" sz="1000" dirty="0"/>
              <a:t>. IEEE are </a:t>
            </a:r>
            <a:r>
              <a:rPr lang="en-US" sz="1000" dirty="0" err="1"/>
              <a:t>însă</a:t>
            </a:r>
            <a:r>
              <a:rPr lang="en-US" sz="1000" dirty="0"/>
              <a:t> </a:t>
            </a:r>
            <a:r>
              <a:rPr lang="en-US" sz="1000" dirty="0" err="1"/>
              <a:t>proiecte</a:t>
            </a:r>
            <a:r>
              <a:rPr lang="en-US" sz="1000" dirty="0"/>
              <a:t> de </a:t>
            </a:r>
            <a:r>
              <a:rPr lang="en-US" sz="1000" dirty="0" err="1"/>
              <a:t>dezvoltare</a:t>
            </a:r>
            <a:r>
              <a:rPr lang="en-US" sz="1000" dirty="0"/>
              <a:t> a </a:t>
            </a:r>
            <a:r>
              <a:rPr lang="en-US" sz="1000" dirty="0" err="1"/>
              <a:t>standardelor</a:t>
            </a:r>
            <a:r>
              <a:rPr lang="en-US" sz="1000" dirty="0"/>
              <a:t> de 40 </a:t>
            </a:r>
            <a:r>
              <a:rPr lang="en-US" sz="1000" dirty="0" err="1"/>
              <a:t>și</a:t>
            </a:r>
            <a:r>
              <a:rPr lang="en-US" sz="1000" dirty="0"/>
              <a:t> </a:t>
            </a:r>
            <a:r>
              <a:rPr lang="en-US" sz="1000" dirty="0" err="1"/>
              <a:t>chiar</a:t>
            </a:r>
            <a:r>
              <a:rPr lang="en-US" sz="1000" dirty="0"/>
              <a:t> 100 Gbit/s. </a:t>
            </a:r>
          </a:p>
          <a:p>
            <a:pPr marL="0" indent="0">
              <a:buNone/>
            </a:pPr>
            <a:endParaRPr lang="en-US" sz="1200" dirty="0"/>
          </a:p>
        </p:txBody>
      </p:sp>
      <p:pic>
        <p:nvPicPr>
          <p:cNvPr id="3" name="Picture 2">
            <a:extLst>
              <a:ext uri="{FF2B5EF4-FFF2-40B4-BE49-F238E27FC236}">
                <a16:creationId xmlns:a16="http://schemas.microsoft.com/office/drawing/2014/main" id="{BF604ACF-3153-5349-5448-40251FA72F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2820" y="1502815"/>
            <a:ext cx="3817625" cy="2320226"/>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b="1" dirty="0"/>
              <a:t>Care sunt </a:t>
            </a:r>
            <a:r>
              <a:rPr lang="en-US" sz="2400" b="1" dirty="0" err="1"/>
              <a:t>avantajele</a:t>
            </a:r>
            <a:r>
              <a:rPr lang="en-US" sz="2400" b="1" dirty="0"/>
              <a:t> </a:t>
            </a:r>
            <a:r>
              <a:rPr lang="en-US" sz="2400" b="1" dirty="0" err="1"/>
              <a:t>și</a:t>
            </a:r>
            <a:r>
              <a:rPr lang="en-US" sz="2400" b="1" dirty="0"/>
              <a:t> </a:t>
            </a:r>
            <a:r>
              <a:rPr lang="en-US" sz="2400" b="1" dirty="0" err="1"/>
              <a:t>dezavantajele</a:t>
            </a:r>
            <a:r>
              <a:rPr lang="en-US" sz="2400" b="1" dirty="0"/>
              <a:t> </a:t>
            </a:r>
            <a:r>
              <a:rPr lang="en-US" sz="2400" b="1" dirty="0" err="1"/>
              <a:t>rețelei</a:t>
            </a:r>
            <a:r>
              <a:rPr lang="en-US" sz="2400" b="1" dirty="0"/>
              <a:t> LAN?</a:t>
            </a:r>
          </a:p>
        </p:txBody>
      </p:sp>
      <p:sp>
        <p:nvSpPr>
          <p:cNvPr id="8" name="Content Placeholder 7"/>
          <p:cNvSpPr>
            <a:spLocks noGrp="1"/>
          </p:cNvSpPr>
          <p:nvPr>
            <p:ph sz="quarter" idx="4"/>
          </p:nvPr>
        </p:nvSpPr>
        <p:spPr>
          <a:xfrm>
            <a:off x="377519" y="1655520"/>
            <a:ext cx="8164810" cy="3054100"/>
          </a:xfrm>
        </p:spPr>
        <p:txBody>
          <a:bodyPr>
            <a:normAutofit fontScale="55000" lnSpcReduction="20000"/>
          </a:bodyPr>
          <a:lstStyle/>
          <a:p>
            <a:pPr algn="l"/>
            <a:r>
              <a:rPr lang="en-US" b="1" dirty="0" err="1"/>
              <a:t>Rețelele</a:t>
            </a:r>
            <a:r>
              <a:rPr lang="en-US" b="1" dirty="0"/>
              <a:t> locale </a:t>
            </a:r>
            <a:r>
              <a:rPr lang="en-US" b="1" dirty="0" err="1"/>
              <a:t>îi</a:t>
            </a:r>
            <a:r>
              <a:rPr lang="en-US" b="1" dirty="0"/>
              <a:t> permit </a:t>
            </a:r>
            <a:r>
              <a:rPr lang="en-US" b="1" dirty="0" err="1"/>
              <a:t>familiilor</a:t>
            </a:r>
            <a:r>
              <a:rPr lang="en-US" b="1" dirty="0"/>
              <a:t>, </a:t>
            </a:r>
            <a:r>
              <a:rPr lang="en-US" b="1" dirty="0" err="1"/>
              <a:t>școlilor</a:t>
            </a:r>
            <a:r>
              <a:rPr lang="en-US" b="1" dirty="0"/>
              <a:t>, </a:t>
            </a:r>
            <a:r>
              <a:rPr lang="en-US" b="1" dirty="0" err="1"/>
              <a:t>companiilor</a:t>
            </a:r>
            <a:r>
              <a:rPr lang="en-US" b="1" dirty="0"/>
              <a:t> </a:t>
            </a:r>
            <a:r>
              <a:rPr lang="en-US" b="1" dirty="0" err="1"/>
              <a:t>și</a:t>
            </a:r>
            <a:r>
              <a:rPr lang="en-US" b="1" dirty="0"/>
              <a:t> </a:t>
            </a:r>
            <a:r>
              <a:rPr lang="en-US" b="1" dirty="0" err="1"/>
              <a:t>altor</a:t>
            </a:r>
            <a:r>
              <a:rPr lang="en-US" b="1" dirty="0"/>
              <a:t> </a:t>
            </a:r>
            <a:r>
              <a:rPr lang="en-US" b="1" dirty="0" err="1"/>
              <a:t>entități</a:t>
            </a:r>
            <a:r>
              <a:rPr lang="en-US" b="1" dirty="0"/>
              <a:t> </a:t>
            </a:r>
            <a:r>
              <a:rPr lang="en-US" b="1" dirty="0" err="1"/>
              <a:t>să</a:t>
            </a:r>
            <a:r>
              <a:rPr lang="en-US" b="1" dirty="0"/>
              <a:t> le </a:t>
            </a:r>
            <a:r>
              <a:rPr lang="en-US" b="1" dirty="0" err="1"/>
              <a:t>conecteze</a:t>
            </a:r>
            <a:r>
              <a:rPr lang="en-US" b="1" dirty="0"/>
              <a:t> </a:t>
            </a:r>
            <a:r>
              <a:rPr lang="en-US" b="1" dirty="0" err="1"/>
              <a:t>computerele</a:t>
            </a:r>
            <a:r>
              <a:rPr lang="en-US" b="1" dirty="0"/>
              <a:t>, </a:t>
            </a:r>
            <a:r>
              <a:rPr lang="en-US" b="1" dirty="0" err="1"/>
              <a:t>dar</a:t>
            </a:r>
            <a:r>
              <a:rPr lang="en-US" b="1" dirty="0"/>
              <a:t> sunt </a:t>
            </a:r>
            <a:r>
              <a:rPr lang="en-US" b="1" dirty="0" err="1"/>
              <a:t>complexe</a:t>
            </a:r>
            <a:r>
              <a:rPr lang="en-US" b="1" dirty="0"/>
              <a:t>. </a:t>
            </a:r>
            <a:r>
              <a:rPr lang="en-US" dirty="0" err="1"/>
              <a:t>Ele</a:t>
            </a:r>
            <a:r>
              <a:rPr lang="en-US" dirty="0"/>
              <a:t> fac </a:t>
            </a:r>
            <a:r>
              <a:rPr lang="en-US" dirty="0" err="1"/>
              <a:t>administrarea</a:t>
            </a:r>
            <a:r>
              <a:rPr lang="en-US" dirty="0"/>
              <a:t> </a:t>
            </a:r>
            <a:r>
              <a:rPr lang="en-US" dirty="0" err="1"/>
              <a:t>simplă</a:t>
            </a:r>
            <a:r>
              <a:rPr lang="en-US" dirty="0"/>
              <a:t> </a:t>
            </a:r>
            <a:r>
              <a:rPr lang="en-US" dirty="0" err="1"/>
              <a:t>și</a:t>
            </a:r>
            <a:r>
              <a:rPr lang="en-US" dirty="0"/>
              <a:t> sunt </a:t>
            </a:r>
            <a:r>
              <a:rPr lang="en-US" dirty="0" err="1"/>
              <a:t>personalizabile</a:t>
            </a:r>
            <a:r>
              <a:rPr lang="en-US" dirty="0"/>
              <a:t>. Cu </a:t>
            </a:r>
            <a:r>
              <a:rPr lang="en-US" dirty="0" err="1"/>
              <a:t>toate</a:t>
            </a:r>
            <a:r>
              <a:rPr lang="en-US" dirty="0"/>
              <a:t> </a:t>
            </a:r>
            <a:r>
              <a:rPr lang="en-US" dirty="0" err="1"/>
              <a:t>acestea</a:t>
            </a:r>
            <a:r>
              <a:rPr lang="en-US" dirty="0"/>
              <a:t>, </a:t>
            </a:r>
            <a:r>
              <a:rPr lang="en-US" dirty="0" err="1"/>
              <a:t>ele</a:t>
            </a:r>
            <a:r>
              <a:rPr lang="en-US" dirty="0"/>
              <a:t> pot fi </a:t>
            </a:r>
            <a:r>
              <a:rPr lang="en-US" dirty="0" err="1"/>
              <a:t>dificil</a:t>
            </a:r>
            <a:r>
              <a:rPr lang="en-US" dirty="0"/>
              <a:t> de </a:t>
            </a:r>
            <a:r>
              <a:rPr lang="en-US" dirty="0" err="1"/>
              <a:t>asigurat</a:t>
            </a:r>
            <a:r>
              <a:rPr lang="en-US" dirty="0"/>
              <a:t> </a:t>
            </a:r>
            <a:r>
              <a:rPr lang="en-US" dirty="0" err="1"/>
              <a:t>în</a:t>
            </a:r>
            <a:r>
              <a:rPr lang="en-US" dirty="0"/>
              <a:t> mod </a:t>
            </a:r>
            <a:r>
              <a:rPr lang="en-US" dirty="0" err="1"/>
              <a:t>corespunzător</a:t>
            </a:r>
            <a:r>
              <a:rPr lang="en-US" dirty="0"/>
              <a:t>. </a:t>
            </a:r>
          </a:p>
          <a:p>
            <a:pPr algn="l"/>
            <a:r>
              <a:rPr lang="en-US" dirty="0" err="1"/>
              <a:t>În</a:t>
            </a:r>
            <a:r>
              <a:rPr lang="en-US" dirty="0"/>
              <a:t> </a:t>
            </a:r>
            <a:r>
              <a:rPr lang="en-US" dirty="0" err="1"/>
              <a:t>multe</a:t>
            </a:r>
            <a:r>
              <a:rPr lang="en-US" dirty="0"/>
              <a:t> </a:t>
            </a:r>
            <a:r>
              <a:rPr lang="en-US" dirty="0" err="1"/>
              <a:t>moduri</a:t>
            </a:r>
            <a:r>
              <a:rPr lang="en-US" dirty="0"/>
              <a:t>, LAN-urile sunt </a:t>
            </a:r>
            <a:r>
              <a:rPr lang="en-US" dirty="0" err="1"/>
              <a:t>similare</a:t>
            </a:r>
            <a:r>
              <a:rPr lang="en-US" dirty="0"/>
              <a:t> cu </a:t>
            </a:r>
            <a:r>
              <a:rPr lang="en-US" dirty="0" err="1"/>
              <a:t>Internetul</a:t>
            </a:r>
            <a:r>
              <a:rPr lang="en-US" dirty="0"/>
              <a:t> ca </a:t>
            </a:r>
            <a:r>
              <a:rPr lang="en-US" dirty="0" err="1"/>
              <a:t>întreg</a:t>
            </a:r>
            <a:r>
              <a:rPr lang="en-US" dirty="0"/>
              <a:t>. </a:t>
            </a:r>
            <a:r>
              <a:rPr lang="en-US" dirty="0" err="1"/>
              <a:t>Acestea</a:t>
            </a:r>
            <a:r>
              <a:rPr lang="en-US" dirty="0"/>
              <a:t> sunt </a:t>
            </a:r>
            <a:r>
              <a:rPr lang="en-US" dirty="0" err="1"/>
              <a:t>construite</a:t>
            </a:r>
            <a:r>
              <a:rPr lang="en-US" dirty="0"/>
              <a:t> pe </a:t>
            </a:r>
            <a:r>
              <a:rPr lang="en-US" dirty="0" err="1"/>
              <a:t>baza</a:t>
            </a:r>
            <a:r>
              <a:rPr lang="en-US" dirty="0"/>
              <a:t> </a:t>
            </a:r>
            <a:r>
              <a:rPr lang="en-US" dirty="0" err="1"/>
              <a:t>unor</a:t>
            </a:r>
            <a:r>
              <a:rPr lang="en-US" dirty="0"/>
              <a:t> </a:t>
            </a:r>
            <a:r>
              <a:rPr lang="en-US" dirty="0" err="1"/>
              <a:t>standarde</a:t>
            </a:r>
            <a:r>
              <a:rPr lang="en-US" dirty="0"/>
              <a:t> </a:t>
            </a:r>
            <a:r>
              <a:rPr lang="en-US" dirty="0" err="1"/>
              <a:t>deschise</a:t>
            </a:r>
            <a:r>
              <a:rPr lang="en-US" dirty="0"/>
              <a:t>, </a:t>
            </a:r>
            <a:r>
              <a:rPr lang="en-US" dirty="0" err="1"/>
              <a:t>iar</a:t>
            </a:r>
            <a:r>
              <a:rPr lang="en-US" dirty="0"/>
              <a:t> </a:t>
            </a:r>
            <a:r>
              <a:rPr lang="en-US" dirty="0" err="1"/>
              <a:t>lipsa</a:t>
            </a:r>
            <a:r>
              <a:rPr lang="en-US" dirty="0"/>
              <a:t> </a:t>
            </a:r>
            <a:r>
              <a:rPr lang="en-US" dirty="0" err="1"/>
              <a:t>standardelor</a:t>
            </a:r>
            <a:r>
              <a:rPr lang="en-US" dirty="0"/>
              <a:t> de software </a:t>
            </a:r>
            <a:r>
              <a:rPr lang="en-US" dirty="0" err="1"/>
              <a:t>și</a:t>
            </a:r>
            <a:r>
              <a:rPr lang="en-US" dirty="0"/>
              <a:t> a </a:t>
            </a:r>
            <a:r>
              <a:rPr lang="en-US" dirty="0" err="1"/>
              <a:t>standardelor</a:t>
            </a:r>
            <a:r>
              <a:rPr lang="en-US" dirty="0"/>
              <a:t> de </a:t>
            </a:r>
            <a:r>
              <a:rPr lang="en-US" dirty="0" err="1"/>
              <a:t>comunicare</a:t>
            </a:r>
            <a:r>
              <a:rPr lang="en-US" dirty="0"/>
              <a:t> </a:t>
            </a:r>
            <a:r>
              <a:rPr lang="en-US" dirty="0" err="1"/>
              <a:t>proprietare</a:t>
            </a:r>
            <a:r>
              <a:rPr lang="en-US" dirty="0"/>
              <a:t> </a:t>
            </a:r>
            <a:r>
              <a:rPr lang="en-US" dirty="0" err="1"/>
              <a:t>înseamnă</a:t>
            </a:r>
            <a:r>
              <a:rPr lang="en-US" dirty="0"/>
              <a:t> </a:t>
            </a:r>
            <a:r>
              <a:rPr lang="en-US" dirty="0" err="1"/>
              <a:t>că</a:t>
            </a:r>
            <a:r>
              <a:rPr lang="en-US" dirty="0"/>
              <a:t> </a:t>
            </a:r>
            <a:r>
              <a:rPr lang="en-US" dirty="0" err="1"/>
              <a:t>licențele</a:t>
            </a:r>
            <a:r>
              <a:rPr lang="en-US" dirty="0"/>
              <a:t> </a:t>
            </a:r>
            <a:r>
              <a:rPr lang="en-US" dirty="0" err="1"/>
              <a:t>și</a:t>
            </a:r>
            <a:r>
              <a:rPr lang="en-US" dirty="0"/>
              <a:t> </a:t>
            </a:r>
            <a:r>
              <a:rPr lang="en-US" dirty="0" err="1"/>
              <a:t>alte</a:t>
            </a:r>
            <a:r>
              <a:rPr lang="en-US" dirty="0"/>
              <a:t> </a:t>
            </a:r>
            <a:r>
              <a:rPr lang="en-US" dirty="0" err="1"/>
              <a:t>costuri</a:t>
            </a:r>
            <a:r>
              <a:rPr lang="en-US" dirty="0"/>
              <a:t> nu sunt </a:t>
            </a:r>
            <a:r>
              <a:rPr lang="en-US" dirty="0" err="1"/>
              <a:t>necesare</a:t>
            </a:r>
            <a:r>
              <a:rPr lang="en-US" dirty="0"/>
              <a:t>. </a:t>
            </a:r>
            <a:r>
              <a:rPr lang="en-US" dirty="0" err="1"/>
              <a:t>Tehnologia</a:t>
            </a:r>
            <a:r>
              <a:rPr lang="en-US" dirty="0"/>
              <a:t> lor </a:t>
            </a:r>
            <a:r>
              <a:rPr lang="en-US" dirty="0" err="1"/>
              <a:t>sa</a:t>
            </a:r>
            <a:r>
              <a:rPr lang="en-US" dirty="0"/>
              <a:t> </a:t>
            </a:r>
            <a:r>
              <a:rPr lang="en-US" dirty="0" err="1"/>
              <a:t>dovedit</a:t>
            </a:r>
            <a:r>
              <a:rPr lang="en-US" dirty="0"/>
              <a:t> a fi </a:t>
            </a:r>
            <a:r>
              <a:rPr lang="en-US" dirty="0" err="1"/>
              <a:t>scalabilă</a:t>
            </a:r>
            <a:r>
              <a:rPr lang="en-US" dirty="0"/>
              <a:t> </a:t>
            </a:r>
            <a:r>
              <a:rPr lang="en-US" dirty="0" err="1"/>
              <a:t>și</a:t>
            </a:r>
            <a:r>
              <a:rPr lang="en-US" dirty="0"/>
              <a:t> </a:t>
            </a:r>
            <a:r>
              <a:rPr lang="en-US" dirty="0" err="1"/>
              <a:t>durabilă</a:t>
            </a:r>
            <a:r>
              <a:rPr lang="en-US" dirty="0"/>
              <a:t>, </a:t>
            </a:r>
            <a:r>
              <a:rPr lang="en-US" dirty="0" err="1"/>
              <a:t>iar</a:t>
            </a:r>
            <a:r>
              <a:rPr lang="en-US" dirty="0"/>
              <a:t> </a:t>
            </a:r>
            <a:r>
              <a:rPr lang="en-US" dirty="0" err="1"/>
              <a:t>puțini</a:t>
            </a:r>
            <a:r>
              <a:rPr lang="en-US" dirty="0"/>
              <a:t> cred </a:t>
            </a:r>
            <a:r>
              <a:rPr lang="en-US" dirty="0" err="1"/>
              <a:t>că</a:t>
            </a:r>
            <a:r>
              <a:rPr lang="en-US" dirty="0"/>
              <a:t> </a:t>
            </a:r>
            <a:r>
              <a:rPr lang="en-US" dirty="0" err="1"/>
              <a:t>vor</a:t>
            </a:r>
            <a:r>
              <a:rPr lang="en-US" dirty="0"/>
              <a:t> fi </a:t>
            </a:r>
            <a:r>
              <a:rPr lang="en-US" dirty="0" err="1"/>
              <a:t>înlocuiți</a:t>
            </a:r>
            <a:r>
              <a:rPr lang="en-US" dirty="0"/>
              <a:t> de </a:t>
            </a:r>
            <a:r>
              <a:rPr lang="en-US" dirty="0" err="1"/>
              <a:t>alte</a:t>
            </a:r>
            <a:r>
              <a:rPr lang="en-US" dirty="0"/>
              <a:t> </a:t>
            </a:r>
            <a:r>
              <a:rPr lang="en-US" dirty="0" err="1"/>
              <a:t>tehnologii</a:t>
            </a:r>
            <a:r>
              <a:rPr lang="en-US" dirty="0"/>
              <a:t>. </a:t>
            </a:r>
          </a:p>
          <a:p>
            <a:pPr algn="l"/>
            <a:r>
              <a:rPr lang="en-US" dirty="0" err="1"/>
              <a:t>Flexibilitatea</a:t>
            </a:r>
            <a:r>
              <a:rPr lang="en-US" dirty="0"/>
              <a:t> </a:t>
            </a:r>
            <a:r>
              <a:rPr lang="en-US" dirty="0" err="1"/>
              <a:t>acestora</a:t>
            </a:r>
            <a:r>
              <a:rPr lang="en-US" dirty="0"/>
              <a:t>, de </a:t>
            </a:r>
            <a:r>
              <a:rPr lang="en-US" dirty="0" err="1"/>
              <a:t>asemenea</a:t>
            </a:r>
            <a:r>
              <a:rPr lang="en-US" dirty="0"/>
              <a:t>, le face </a:t>
            </a:r>
            <a:r>
              <a:rPr lang="en-US" dirty="0" err="1"/>
              <a:t>complexe</a:t>
            </a:r>
            <a:r>
              <a:rPr lang="en-US" dirty="0"/>
              <a:t>, </a:t>
            </a:r>
            <a:r>
              <a:rPr lang="en-US" dirty="0" err="1"/>
              <a:t>iar</a:t>
            </a:r>
            <a:r>
              <a:rPr lang="en-US" dirty="0"/>
              <a:t> </a:t>
            </a:r>
            <a:r>
              <a:rPr lang="en-US" dirty="0" err="1"/>
              <a:t>rețelele</a:t>
            </a:r>
            <a:r>
              <a:rPr lang="en-US" dirty="0"/>
              <a:t> </a:t>
            </a:r>
            <a:r>
              <a:rPr lang="en-US" dirty="0" err="1"/>
              <a:t>medii</a:t>
            </a:r>
            <a:r>
              <a:rPr lang="en-US" dirty="0"/>
              <a:t> </a:t>
            </a:r>
            <a:r>
              <a:rPr lang="en-US" dirty="0" err="1"/>
              <a:t>și</a:t>
            </a:r>
            <a:r>
              <a:rPr lang="en-US" dirty="0"/>
              <a:t> </a:t>
            </a:r>
            <a:r>
              <a:rPr lang="en-US" dirty="0" err="1"/>
              <a:t>mari</a:t>
            </a:r>
            <a:r>
              <a:rPr lang="en-US" dirty="0"/>
              <a:t> </a:t>
            </a:r>
            <a:r>
              <a:rPr lang="en-US" dirty="0" err="1"/>
              <a:t>necesită</a:t>
            </a:r>
            <a:r>
              <a:rPr lang="en-US" dirty="0"/>
              <a:t>, </a:t>
            </a:r>
            <a:r>
              <a:rPr lang="en-US" dirty="0" err="1"/>
              <a:t>în</a:t>
            </a:r>
            <a:r>
              <a:rPr lang="en-US" dirty="0"/>
              <a:t> general, </a:t>
            </a:r>
            <a:r>
              <a:rPr lang="en-US" dirty="0" err="1"/>
              <a:t>întreținerea</a:t>
            </a:r>
            <a:r>
              <a:rPr lang="en-US" dirty="0"/>
              <a:t> </a:t>
            </a:r>
            <a:r>
              <a:rPr lang="en-US" dirty="0" err="1"/>
              <a:t>experților</a:t>
            </a:r>
            <a:r>
              <a:rPr lang="en-US" dirty="0"/>
              <a:t>. </a:t>
            </a:r>
            <a:r>
              <a:rPr lang="en-US" dirty="0" err="1"/>
              <a:t>Procesul</a:t>
            </a:r>
            <a:r>
              <a:rPr lang="en-US" dirty="0"/>
              <a:t> de </a:t>
            </a:r>
            <a:r>
              <a:rPr lang="en-US" dirty="0" err="1"/>
              <a:t>instalare</a:t>
            </a:r>
            <a:r>
              <a:rPr lang="en-US" dirty="0"/>
              <a:t>, </a:t>
            </a:r>
            <a:r>
              <a:rPr lang="en-US" dirty="0" err="1"/>
              <a:t>în</a:t>
            </a:r>
            <a:r>
              <a:rPr lang="en-US" dirty="0"/>
              <a:t> special, </a:t>
            </a:r>
            <a:r>
              <a:rPr lang="en-US" dirty="0" err="1"/>
              <a:t>este</a:t>
            </a:r>
            <a:r>
              <a:rPr lang="en-US" dirty="0"/>
              <a:t> </a:t>
            </a:r>
            <a:r>
              <a:rPr lang="en-US" dirty="0" err="1"/>
              <a:t>descurajator</a:t>
            </a:r>
            <a:r>
              <a:rPr lang="en-US" dirty="0"/>
              <a:t>. </a:t>
            </a:r>
            <a:r>
              <a:rPr lang="en-US" dirty="0" err="1"/>
              <a:t>Tehnologia</a:t>
            </a:r>
            <a:r>
              <a:rPr lang="en-US" dirty="0"/>
              <a:t> LAN a </a:t>
            </a:r>
            <a:r>
              <a:rPr lang="en-US" dirty="0" err="1"/>
              <a:t>fost</a:t>
            </a:r>
            <a:r>
              <a:rPr lang="en-US" dirty="0"/>
              <a:t> </a:t>
            </a:r>
            <a:r>
              <a:rPr lang="en-US" dirty="0" err="1"/>
              <a:t>concepută</a:t>
            </a:r>
            <a:r>
              <a:rPr lang="en-US" dirty="0"/>
              <a:t> </a:t>
            </a:r>
            <a:r>
              <a:rPr lang="en-US" dirty="0" err="1"/>
              <a:t>pentru</a:t>
            </a:r>
            <a:r>
              <a:rPr lang="en-US" dirty="0"/>
              <a:t> a se </a:t>
            </a:r>
            <a:r>
              <a:rPr lang="en-US" dirty="0" err="1"/>
              <a:t>adapta</a:t>
            </a:r>
            <a:r>
              <a:rPr lang="en-US" dirty="0"/>
              <a:t> </a:t>
            </a:r>
            <a:r>
              <a:rPr lang="en-US" dirty="0" err="1"/>
              <a:t>rețelelor</a:t>
            </a:r>
            <a:r>
              <a:rPr lang="en-US" dirty="0"/>
              <a:t> </a:t>
            </a:r>
            <a:r>
              <a:rPr lang="en-US" dirty="0" err="1"/>
              <a:t>mari</a:t>
            </a:r>
            <a:r>
              <a:rPr lang="en-US" dirty="0"/>
              <a:t>, </a:t>
            </a:r>
            <a:r>
              <a:rPr lang="en-US" dirty="0" err="1"/>
              <a:t>iar</a:t>
            </a:r>
            <a:r>
              <a:rPr lang="en-US" dirty="0"/>
              <a:t> </a:t>
            </a:r>
            <a:r>
              <a:rPr lang="en-US" dirty="0" err="1"/>
              <a:t>configurarea</a:t>
            </a:r>
            <a:r>
              <a:rPr lang="en-US" dirty="0"/>
              <a:t> </a:t>
            </a:r>
            <a:r>
              <a:rPr lang="en-US" dirty="0" err="1"/>
              <a:t>acesteia</a:t>
            </a:r>
            <a:r>
              <a:rPr lang="en-US" dirty="0"/>
              <a:t> </a:t>
            </a:r>
            <a:r>
              <a:rPr lang="en-US" dirty="0" err="1"/>
              <a:t>necesită</a:t>
            </a:r>
            <a:r>
              <a:rPr lang="en-US" dirty="0"/>
              <a:t> </a:t>
            </a:r>
            <a:r>
              <a:rPr lang="en-US" dirty="0" err="1"/>
              <a:t>cunoașterea</a:t>
            </a:r>
            <a:r>
              <a:rPr lang="en-US" dirty="0"/>
              <a:t> </a:t>
            </a:r>
            <a:r>
              <a:rPr lang="en-US" dirty="0" err="1"/>
              <a:t>unui</a:t>
            </a:r>
            <a:r>
              <a:rPr lang="en-US" dirty="0"/>
              <a:t> </a:t>
            </a:r>
            <a:r>
              <a:rPr lang="en-US" dirty="0" err="1"/>
              <a:t>număr</a:t>
            </a:r>
            <a:r>
              <a:rPr lang="en-US" dirty="0"/>
              <a:t> de </a:t>
            </a:r>
            <a:r>
              <a:rPr lang="en-US" dirty="0" err="1"/>
              <a:t>subiecte</a:t>
            </a:r>
            <a:r>
              <a:rPr lang="en-US" dirty="0"/>
              <a:t> IT care </a:t>
            </a:r>
            <a:r>
              <a:rPr lang="en-US" dirty="0" err="1"/>
              <a:t>necesită</a:t>
            </a:r>
            <a:r>
              <a:rPr lang="en-US" dirty="0"/>
              <a:t> o </a:t>
            </a:r>
            <a:r>
              <a:rPr lang="en-US" dirty="0" err="1"/>
              <a:t>experiență</a:t>
            </a:r>
            <a:r>
              <a:rPr lang="en-US" dirty="0"/>
              <a:t> </a:t>
            </a:r>
            <a:r>
              <a:rPr lang="en-US" dirty="0" err="1"/>
              <a:t>semnificativă</a:t>
            </a:r>
            <a:r>
              <a:rPr lang="en-US" dirty="0"/>
              <a:t>. </a:t>
            </a:r>
            <a:r>
              <a:rPr lang="en-US" dirty="0" err="1"/>
              <a:t>Mulți</a:t>
            </a:r>
            <a:r>
              <a:rPr lang="en-US" dirty="0"/>
              <a:t> </a:t>
            </a:r>
            <a:r>
              <a:rPr lang="en-US" dirty="0" err="1"/>
              <a:t>experți</a:t>
            </a:r>
            <a:r>
              <a:rPr lang="en-US" dirty="0"/>
              <a:t> </a:t>
            </a:r>
            <a:r>
              <a:rPr lang="en-US" dirty="0" err="1"/>
              <a:t>susțin</a:t>
            </a:r>
            <a:r>
              <a:rPr lang="en-US" dirty="0"/>
              <a:t>, </a:t>
            </a:r>
            <a:r>
              <a:rPr lang="en-US" dirty="0" err="1"/>
              <a:t>totuși</a:t>
            </a:r>
            <a:r>
              <a:rPr lang="en-US" dirty="0"/>
              <a:t>, </a:t>
            </a:r>
            <a:r>
              <a:rPr lang="en-US" dirty="0" err="1"/>
              <a:t>că</a:t>
            </a:r>
            <a:r>
              <a:rPr lang="en-US" dirty="0"/>
              <a:t> </a:t>
            </a:r>
            <a:r>
              <a:rPr lang="en-US" dirty="0" err="1"/>
              <a:t>această</a:t>
            </a:r>
            <a:r>
              <a:rPr lang="en-US" dirty="0"/>
              <a:t> </a:t>
            </a:r>
            <a:r>
              <a:rPr lang="en-US" dirty="0" err="1"/>
              <a:t>complexitate</a:t>
            </a:r>
            <a:r>
              <a:rPr lang="en-US" dirty="0"/>
              <a:t> </a:t>
            </a:r>
            <a:r>
              <a:rPr lang="en-US" dirty="0" err="1"/>
              <a:t>este</a:t>
            </a:r>
            <a:r>
              <a:rPr lang="en-US" dirty="0"/>
              <a:t> </a:t>
            </a:r>
            <a:r>
              <a:rPr lang="en-US" dirty="0" err="1"/>
              <a:t>inevitabilă</a:t>
            </a:r>
            <a:r>
              <a:rPr lang="en-US" dirty="0"/>
              <a:t>. </a:t>
            </a:r>
            <a:r>
              <a:rPr lang="en-US" dirty="0" err="1"/>
              <a:t>Există</a:t>
            </a:r>
            <a:r>
              <a:rPr lang="en-US" dirty="0"/>
              <a:t> </a:t>
            </a:r>
            <a:r>
              <a:rPr lang="en-US" dirty="0" err="1"/>
              <a:t>tutoriale</a:t>
            </a:r>
            <a:r>
              <a:rPr lang="en-US" dirty="0"/>
              <a:t> care </a:t>
            </a:r>
            <a:r>
              <a:rPr lang="en-US" dirty="0" err="1"/>
              <a:t>ajută</a:t>
            </a:r>
            <a:r>
              <a:rPr lang="en-US" dirty="0"/>
              <a:t> </a:t>
            </a:r>
            <a:r>
              <a:rPr lang="en-US" dirty="0" err="1"/>
              <a:t>oamenii</a:t>
            </a:r>
            <a:r>
              <a:rPr lang="en-US" dirty="0"/>
              <a:t> </a:t>
            </a:r>
            <a:r>
              <a:rPr lang="en-US" dirty="0" err="1"/>
              <a:t>să</a:t>
            </a:r>
            <a:r>
              <a:rPr lang="en-US" dirty="0"/>
              <a:t> </a:t>
            </a:r>
            <a:r>
              <a:rPr lang="en-US" dirty="0" err="1"/>
              <a:t>stabilească</a:t>
            </a:r>
            <a:r>
              <a:rPr lang="en-US" dirty="0"/>
              <a:t> </a:t>
            </a:r>
            <a:r>
              <a:rPr lang="en-US" dirty="0" err="1"/>
              <a:t>rețele</a:t>
            </a:r>
            <a:r>
              <a:rPr lang="en-US" dirty="0"/>
              <a:t> </a:t>
            </a:r>
            <a:r>
              <a:rPr lang="en-US" dirty="0" err="1"/>
              <a:t>funcționale</a:t>
            </a:r>
            <a:r>
              <a:rPr lang="en-US" dirty="0"/>
              <a:t> de </a:t>
            </a:r>
            <a:r>
              <a:rPr lang="en-US" dirty="0" err="1"/>
              <a:t>bază</a:t>
            </a:r>
            <a:r>
              <a:rPr lang="en-US" dirty="0"/>
              <a:t>. </a:t>
            </a:r>
          </a:p>
          <a:p>
            <a:pPr algn="l"/>
            <a:r>
              <a:rPr lang="en-US" dirty="0" err="1"/>
              <a:t>Tehnologia</a:t>
            </a:r>
            <a:r>
              <a:rPr lang="en-US" dirty="0"/>
              <a:t> </a:t>
            </a:r>
            <a:r>
              <a:rPr lang="en-US" dirty="0" err="1"/>
              <a:t>utilizată</a:t>
            </a:r>
            <a:r>
              <a:rPr lang="en-US" dirty="0"/>
              <a:t> </a:t>
            </a:r>
            <a:r>
              <a:rPr lang="en-US" dirty="0" err="1"/>
              <a:t>în</a:t>
            </a:r>
            <a:r>
              <a:rPr lang="en-US" dirty="0"/>
              <a:t> LAN-</a:t>
            </a:r>
            <a:r>
              <a:rPr lang="en-US" dirty="0" err="1"/>
              <a:t>uri</a:t>
            </a:r>
            <a:r>
              <a:rPr lang="en-US" dirty="0"/>
              <a:t> </a:t>
            </a:r>
            <a:r>
              <a:rPr lang="en-US" dirty="0" err="1"/>
              <a:t>este</a:t>
            </a:r>
            <a:r>
              <a:rPr lang="en-US" dirty="0"/>
              <a:t> </a:t>
            </a:r>
            <a:r>
              <a:rPr lang="en-US" dirty="0" err="1"/>
              <a:t>concepută</a:t>
            </a:r>
            <a:r>
              <a:rPr lang="en-US" dirty="0"/>
              <a:t> </a:t>
            </a:r>
            <a:r>
              <a:rPr lang="en-US" dirty="0" err="1"/>
              <a:t>să</a:t>
            </a:r>
            <a:r>
              <a:rPr lang="en-US" dirty="0"/>
              <a:t> fie </a:t>
            </a:r>
            <a:r>
              <a:rPr lang="en-US" dirty="0" err="1"/>
              <a:t>deschisă</a:t>
            </a:r>
            <a:r>
              <a:rPr lang="en-US" dirty="0"/>
              <a:t>, </a:t>
            </a:r>
            <a:r>
              <a:rPr lang="en-US" dirty="0" err="1"/>
              <a:t>ceea</a:t>
            </a:r>
            <a:r>
              <a:rPr lang="en-US" dirty="0"/>
              <a:t> </a:t>
            </a:r>
            <a:r>
              <a:rPr lang="en-US" dirty="0" err="1"/>
              <a:t>ce</a:t>
            </a:r>
            <a:r>
              <a:rPr lang="en-US" dirty="0"/>
              <a:t> </a:t>
            </a:r>
            <a:r>
              <a:rPr lang="en-US" dirty="0" err="1"/>
              <a:t>uneori</a:t>
            </a:r>
            <a:r>
              <a:rPr lang="en-US" dirty="0"/>
              <a:t> duce la </a:t>
            </a:r>
            <a:r>
              <a:rPr lang="en-US" dirty="0" err="1"/>
              <a:t>probleme</a:t>
            </a:r>
            <a:r>
              <a:rPr lang="en-US" dirty="0"/>
              <a:t> de </a:t>
            </a:r>
            <a:r>
              <a:rPr lang="en-US" dirty="0" err="1"/>
              <a:t>securitate</a:t>
            </a:r>
            <a:r>
              <a:rPr lang="en-US" dirty="0"/>
              <a:t>. Implicit, </a:t>
            </a:r>
            <a:r>
              <a:rPr lang="en-US" dirty="0" err="1"/>
              <a:t>toate</a:t>
            </a:r>
            <a:r>
              <a:rPr lang="en-US" dirty="0"/>
              <a:t> </a:t>
            </a:r>
            <a:r>
              <a:rPr lang="en-US" dirty="0" err="1"/>
              <a:t>solicitările</a:t>
            </a:r>
            <a:r>
              <a:rPr lang="en-US" dirty="0"/>
              <a:t> de </a:t>
            </a:r>
            <a:r>
              <a:rPr lang="en-US" dirty="0" err="1"/>
              <a:t>rețea</a:t>
            </a:r>
            <a:r>
              <a:rPr lang="en-US" dirty="0"/>
              <a:t> sunt </a:t>
            </a:r>
            <a:r>
              <a:rPr lang="en-US" dirty="0" err="1"/>
              <a:t>trimise</a:t>
            </a:r>
            <a:r>
              <a:rPr lang="en-US" dirty="0"/>
              <a:t>, </a:t>
            </a:r>
            <a:r>
              <a:rPr lang="en-US" dirty="0" err="1"/>
              <a:t>iar</a:t>
            </a:r>
            <a:r>
              <a:rPr lang="en-US" dirty="0"/>
              <a:t> </a:t>
            </a:r>
            <a:r>
              <a:rPr lang="en-US" dirty="0" err="1"/>
              <a:t>computerele</a:t>
            </a:r>
            <a:r>
              <a:rPr lang="en-US" dirty="0"/>
              <a:t> </a:t>
            </a:r>
            <a:r>
              <a:rPr lang="en-US" dirty="0" err="1"/>
              <a:t>vulnerabile</a:t>
            </a:r>
            <a:r>
              <a:rPr lang="en-US" dirty="0"/>
              <a:t> sunt </a:t>
            </a:r>
            <a:r>
              <a:rPr lang="en-US" dirty="0" err="1"/>
              <a:t>ușor</a:t>
            </a:r>
            <a:r>
              <a:rPr lang="en-US" dirty="0"/>
              <a:t> de </a:t>
            </a:r>
            <a:r>
              <a:rPr lang="en-US" dirty="0" err="1"/>
              <a:t>țintit</a:t>
            </a:r>
            <a:r>
              <a:rPr lang="en-US" dirty="0"/>
              <a:t>. </a:t>
            </a:r>
            <a:r>
              <a:rPr lang="en-US" dirty="0" err="1"/>
              <a:t>Dacă</a:t>
            </a:r>
            <a:r>
              <a:rPr lang="en-US" dirty="0"/>
              <a:t> un </a:t>
            </a:r>
            <a:r>
              <a:rPr lang="en-US" dirty="0" err="1"/>
              <a:t>anumit</a:t>
            </a:r>
            <a:r>
              <a:rPr lang="en-US" dirty="0"/>
              <a:t> computer </a:t>
            </a:r>
            <a:r>
              <a:rPr lang="en-US" dirty="0" err="1"/>
              <a:t>dintr</a:t>
            </a:r>
            <a:r>
              <a:rPr lang="en-US" dirty="0"/>
              <a:t>-o </a:t>
            </a:r>
            <a:r>
              <a:rPr lang="en-US" dirty="0" err="1"/>
              <a:t>rețea</a:t>
            </a:r>
            <a:r>
              <a:rPr lang="en-US" dirty="0"/>
              <a:t> LAN nu </a:t>
            </a:r>
            <a:r>
              <a:rPr lang="en-US" dirty="0" err="1"/>
              <a:t>este</a:t>
            </a:r>
            <a:r>
              <a:rPr lang="en-US" dirty="0"/>
              <a:t> </a:t>
            </a:r>
            <a:r>
              <a:rPr lang="en-US" dirty="0" err="1"/>
              <a:t>protejat</a:t>
            </a:r>
            <a:r>
              <a:rPr lang="en-US" dirty="0"/>
              <a:t> </a:t>
            </a:r>
            <a:r>
              <a:rPr lang="en-US" dirty="0" err="1"/>
              <a:t>în</a:t>
            </a:r>
            <a:r>
              <a:rPr lang="en-US" dirty="0"/>
              <a:t> mod </a:t>
            </a:r>
            <a:r>
              <a:rPr lang="en-US" dirty="0" err="1"/>
              <a:t>adecvat</a:t>
            </a:r>
            <a:r>
              <a:rPr lang="en-US" dirty="0"/>
              <a:t>, </a:t>
            </a:r>
            <a:r>
              <a:rPr lang="en-US" dirty="0" err="1"/>
              <a:t>infrastructura</a:t>
            </a:r>
            <a:r>
              <a:rPr lang="en-US" dirty="0"/>
              <a:t> de </a:t>
            </a:r>
            <a:r>
              <a:rPr lang="en-US" dirty="0" err="1"/>
              <a:t>rețea</a:t>
            </a:r>
            <a:r>
              <a:rPr lang="en-US" dirty="0"/>
              <a:t> nu </a:t>
            </a:r>
            <a:r>
              <a:rPr lang="en-US" dirty="0" err="1"/>
              <a:t>poate</a:t>
            </a:r>
            <a:r>
              <a:rPr lang="en-US" dirty="0"/>
              <a:t> face </a:t>
            </a:r>
            <a:r>
              <a:rPr lang="en-US" dirty="0" err="1"/>
              <a:t>prea</a:t>
            </a:r>
            <a:r>
              <a:rPr lang="en-US" dirty="0"/>
              <a:t> </a:t>
            </a:r>
            <a:r>
              <a:rPr lang="en-US" dirty="0" err="1"/>
              <a:t>multe</a:t>
            </a:r>
            <a:r>
              <a:rPr lang="en-US" dirty="0"/>
              <a:t> </a:t>
            </a:r>
            <a:r>
              <a:rPr lang="en-US" dirty="0" err="1"/>
              <a:t>pentru</a:t>
            </a:r>
            <a:r>
              <a:rPr lang="en-US" dirty="0"/>
              <a:t> </a:t>
            </a:r>
            <a:r>
              <a:rPr lang="en-US" dirty="0" err="1"/>
              <a:t>ao</a:t>
            </a:r>
            <a:r>
              <a:rPr lang="en-US" dirty="0"/>
              <a:t> </a:t>
            </a:r>
            <a:r>
              <a:rPr lang="en-US" dirty="0" err="1"/>
              <a:t>proteja</a:t>
            </a:r>
            <a:r>
              <a:rPr lang="en-US" dirty="0"/>
              <a:t>. </a:t>
            </a:r>
          </a:p>
          <a:p>
            <a:pPr algn="l"/>
            <a:endParaRPr lang="en-US" dirty="0"/>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6879" y="277487"/>
            <a:ext cx="4035121" cy="763525"/>
          </a:xfrm>
        </p:spPr>
        <p:txBody>
          <a:bodyPr>
            <a:noAutofit/>
          </a:bodyPr>
          <a:lstStyle/>
          <a:p>
            <a:r>
              <a:rPr lang="en-US" b="1" dirty="0" err="1"/>
              <a:t>Tipurile</a:t>
            </a:r>
            <a:r>
              <a:rPr lang="en-US" b="1" dirty="0"/>
              <a:t> de </a:t>
            </a:r>
            <a:r>
              <a:rPr lang="en-US" b="1" dirty="0" err="1"/>
              <a:t>topologii</a:t>
            </a:r>
            <a:endParaRPr lang="en-US" b="1" dirty="0"/>
          </a:p>
        </p:txBody>
      </p:sp>
      <p:sp>
        <p:nvSpPr>
          <p:cNvPr id="8" name="Content Placeholder 7"/>
          <p:cNvSpPr>
            <a:spLocks noGrp="1"/>
          </p:cNvSpPr>
          <p:nvPr>
            <p:ph sz="quarter" idx="4"/>
          </p:nvPr>
        </p:nvSpPr>
        <p:spPr>
          <a:xfrm>
            <a:off x="377519" y="1350110"/>
            <a:ext cx="4805301" cy="3515903"/>
          </a:xfrm>
        </p:spPr>
        <p:txBody>
          <a:bodyPr>
            <a:normAutofit fontScale="70000" lnSpcReduction="20000"/>
          </a:bodyPr>
          <a:lstStyle/>
          <a:p>
            <a:pPr algn="l">
              <a:buFont typeface="Arial" panose="020B0604020202020204" pitchFamily="34" charset="0"/>
              <a:buChar char="•"/>
            </a:pPr>
            <a:r>
              <a:rPr lang="ro-RO" b="1" i="1" dirty="0">
                <a:solidFill>
                  <a:schemeClr val="accent3">
                    <a:lumMod val="60000"/>
                    <a:lumOff val="40000"/>
                  </a:schemeClr>
                </a:solidFill>
              </a:rPr>
              <a:t>t</a:t>
            </a:r>
            <a:r>
              <a:rPr lang="en-US" b="1" i="1" dirty="0" err="1">
                <a:solidFill>
                  <a:schemeClr val="accent3">
                    <a:lumMod val="60000"/>
                    <a:lumOff val="40000"/>
                  </a:schemeClr>
                </a:solidFill>
              </a:rPr>
              <a:t>opologii</a:t>
            </a:r>
            <a:r>
              <a:rPr lang="en-US" b="1" i="1" dirty="0">
                <a:solidFill>
                  <a:schemeClr val="accent3">
                    <a:lumMod val="60000"/>
                    <a:lumOff val="40000"/>
                  </a:schemeClr>
                </a:solidFill>
              </a:rPr>
              <a:t> </a:t>
            </a:r>
            <a:r>
              <a:rPr lang="en-US" b="1" i="1" dirty="0" err="1">
                <a:solidFill>
                  <a:schemeClr val="accent3">
                    <a:lumMod val="60000"/>
                    <a:lumOff val="40000"/>
                  </a:schemeClr>
                </a:solidFill>
              </a:rPr>
              <a:t>fizice</a:t>
            </a:r>
            <a:r>
              <a:rPr lang="en-US" b="1" i="1" dirty="0">
                <a:solidFill>
                  <a:schemeClr val="accent3">
                    <a:lumMod val="60000"/>
                    <a:lumOff val="40000"/>
                  </a:schemeClr>
                </a:solidFill>
              </a:rPr>
              <a:t> </a:t>
            </a:r>
            <a:r>
              <a:rPr lang="en-US" dirty="0"/>
              <a:t>- </a:t>
            </a:r>
            <a:r>
              <a:rPr lang="en-US" dirty="0" err="1"/>
              <a:t>tratează</a:t>
            </a:r>
            <a:r>
              <a:rPr lang="en-US" dirty="0"/>
              <a:t> </a:t>
            </a:r>
            <a:r>
              <a:rPr lang="en-US" dirty="0" err="1"/>
              <a:t>aspectul</a:t>
            </a:r>
            <a:r>
              <a:rPr lang="en-US" dirty="0"/>
              <a:t> </a:t>
            </a:r>
            <a:r>
              <a:rPr lang="en-US" dirty="0" err="1"/>
              <a:t>spațial</a:t>
            </a:r>
            <a:r>
              <a:rPr lang="en-US" dirty="0"/>
              <a:t> </a:t>
            </a:r>
            <a:r>
              <a:rPr lang="en-US" dirty="0" err="1"/>
              <a:t>și</a:t>
            </a:r>
            <a:r>
              <a:rPr lang="en-US" dirty="0"/>
              <a:t> </a:t>
            </a:r>
            <a:r>
              <a:rPr lang="en-US" dirty="0" err="1"/>
              <a:t>organizarea</a:t>
            </a:r>
            <a:r>
              <a:rPr lang="en-US" dirty="0"/>
              <a:t> </a:t>
            </a:r>
            <a:r>
              <a:rPr lang="en-US" dirty="0" err="1"/>
              <a:t>fizică</a:t>
            </a:r>
            <a:r>
              <a:rPr lang="en-US" dirty="0"/>
              <a:t> a </a:t>
            </a:r>
            <a:r>
              <a:rPr lang="en-US" dirty="0" err="1"/>
              <a:t>stațiilor</a:t>
            </a:r>
            <a:r>
              <a:rPr lang="en-US" dirty="0"/>
              <a:t> din </a:t>
            </a:r>
            <a:r>
              <a:rPr lang="en-US" dirty="0" err="1"/>
              <a:t>rețea</a:t>
            </a:r>
            <a:r>
              <a:rPr lang="en-US" dirty="0"/>
              <a:t> </a:t>
            </a:r>
            <a:r>
              <a:rPr lang="en-US" dirty="0" err="1"/>
              <a:t>și</a:t>
            </a:r>
            <a:r>
              <a:rPr lang="en-US" dirty="0"/>
              <a:t> a </a:t>
            </a:r>
            <a:r>
              <a:rPr lang="en-US" dirty="0" err="1"/>
              <a:t>cablurilor</a:t>
            </a:r>
            <a:endParaRPr lang="en-US" dirty="0"/>
          </a:p>
          <a:p>
            <a:pPr algn="l">
              <a:buFont typeface="Arial" panose="020B0604020202020204" pitchFamily="34" charset="0"/>
              <a:buChar char="•"/>
            </a:pPr>
            <a:r>
              <a:rPr lang="en-US" b="1" i="1" dirty="0" err="1">
                <a:solidFill>
                  <a:schemeClr val="accent3">
                    <a:lumMod val="60000"/>
                    <a:lumOff val="40000"/>
                  </a:schemeClr>
                </a:solidFill>
              </a:rPr>
              <a:t>topologii</a:t>
            </a:r>
            <a:r>
              <a:rPr lang="en-US" b="1" i="1" dirty="0">
                <a:solidFill>
                  <a:schemeClr val="accent3">
                    <a:lumMod val="60000"/>
                    <a:lumOff val="40000"/>
                  </a:schemeClr>
                </a:solidFill>
              </a:rPr>
              <a:t> de </a:t>
            </a:r>
            <a:r>
              <a:rPr lang="en-US" b="1" i="1" dirty="0" err="1">
                <a:solidFill>
                  <a:schemeClr val="accent3">
                    <a:lumMod val="60000"/>
                    <a:lumOff val="40000"/>
                  </a:schemeClr>
                </a:solidFill>
              </a:rPr>
              <a:t>semnal</a:t>
            </a:r>
            <a:endParaRPr lang="en-US" b="1" i="1" dirty="0">
              <a:solidFill>
                <a:schemeClr val="accent3">
                  <a:lumMod val="60000"/>
                  <a:lumOff val="40000"/>
                </a:schemeClr>
              </a:solidFill>
            </a:endParaRPr>
          </a:p>
          <a:p>
            <a:pPr algn="l">
              <a:buFont typeface="Arial" panose="020B0604020202020204" pitchFamily="34" charset="0"/>
              <a:buChar char="•"/>
            </a:pPr>
            <a:r>
              <a:rPr lang="en-US" b="1" i="1" dirty="0" err="1">
                <a:solidFill>
                  <a:schemeClr val="accent3">
                    <a:lumMod val="60000"/>
                    <a:lumOff val="40000"/>
                  </a:schemeClr>
                </a:solidFill>
              </a:rPr>
              <a:t>topologii</a:t>
            </a:r>
            <a:r>
              <a:rPr lang="en-US" b="1" i="1" dirty="0">
                <a:solidFill>
                  <a:schemeClr val="accent3">
                    <a:lumMod val="60000"/>
                    <a:lumOff val="40000"/>
                  </a:schemeClr>
                </a:solidFill>
              </a:rPr>
              <a:t> </a:t>
            </a:r>
            <a:r>
              <a:rPr lang="en-US" b="1" i="1" dirty="0" err="1">
                <a:solidFill>
                  <a:schemeClr val="accent3">
                    <a:lumMod val="60000"/>
                    <a:lumOff val="40000"/>
                  </a:schemeClr>
                </a:solidFill>
              </a:rPr>
              <a:t>logice</a:t>
            </a:r>
            <a:r>
              <a:rPr lang="en-US" b="1" i="1" dirty="0">
                <a:solidFill>
                  <a:schemeClr val="accent3">
                    <a:lumMod val="60000"/>
                    <a:lumOff val="40000"/>
                  </a:schemeClr>
                </a:solidFill>
              </a:rPr>
              <a:t> </a:t>
            </a:r>
            <a:r>
              <a:rPr lang="en-US" dirty="0"/>
              <a:t>- se </a:t>
            </a:r>
            <a:r>
              <a:rPr lang="en-US" dirty="0" err="1"/>
              <a:t>referă</a:t>
            </a:r>
            <a:r>
              <a:rPr lang="en-US" dirty="0"/>
              <a:t> la </a:t>
            </a:r>
            <a:r>
              <a:rPr lang="en-US" dirty="0" err="1"/>
              <a:t>modul</a:t>
            </a:r>
            <a:r>
              <a:rPr lang="en-US" dirty="0"/>
              <a:t> </a:t>
            </a:r>
            <a:r>
              <a:rPr lang="en-US" dirty="0" err="1"/>
              <a:t>în</a:t>
            </a:r>
            <a:r>
              <a:rPr lang="en-US" dirty="0"/>
              <a:t> care se </a:t>
            </a:r>
            <a:r>
              <a:rPr lang="en-US" dirty="0" err="1"/>
              <a:t>realizează</a:t>
            </a:r>
            <a:r>
              <a:rPr lang="en-US" dirty="0"/>
              <a:t> </a:t>
            </a:r>
            <a:r>
              <a:rPr lang="en-US" dirty="0" err="1"/>
              <a:t>comunicarea</a:t>
            </a:r>
            <a:r>
              <a:rPr lang="en-US" dirty="0"/>
              <a:t> </a:t>
            </a:r>
            <a:r>
              <a:rPr lang="en-US" dirty="0" err="1"/>
              <a:t>în</a:t>
            </a:r>
            <a:r>
              <a:rPr lang="en-US" dirty="0"/>
              <a:t> </a:t>
            </a:r>
            <a:r>
              <a:rPr lang="en-US" dirty="0" err="1"/>
              <a:t>rețea</a:t>
            </a:r>
            <a:r>
              <a:rPr lang="en-US" dirty="0"/>
              <a:t>, la </a:t>
            </a:r>
            <a:r>
              <a:rPr lang="en-US" dirty="0" err="1"/>
              <a:t>modul</a:t>
            </a:r>
            <a:r>
              <a:rPr lang="en-US" dirty="0"/>
              <a:t> </a:t>
            </a:r>
            <a:r>
              <a:rPr lang="en-US" dirty="0" err="1"/>
              <a:t>în</a:t>
            </a:r>
            <a:r>
              <a:rPr lang="en-US" dirty="0"/>
              <a:t> care </a:t>
            </a:r>
            <a:r>
              <a:rPr lang="en-US" dirty="0" err="1"/>
              <a:t>datele</a:t>
            </a:r>
            <a:r>
              <a:rPr lang="en-US" dirty="0"/>
              <a:t> </a:t>
            </a:r>
            <a:r>
              <a:rPr lang="en-US" dirty="0" err="1"/>
              <a:t>circulă</a:t>
            </a:r>
            <a:r>
              <a:rPr lang="en-US" dirty="0"/>
              <a:t> </a:t>
            </a:r>
            <a:r>
              <a:rPr lang="en-US" dirty="0" err="1"/>
              <a:t>între</a:t>
            </a:r>
            <a:r>
              <a:rPr lang="en-US" dirty="0"/>
              <a:t> </a:t>
            </a:r>
            <a:r>
              <a:rPr lang="en-US" dirty="0" err="1"/>
              <a:t>stații</a:t>
            </a:r>
            <a:endParaRPr lang="en-US" dirty="0"/>
          </a:p>
          <a:p>
            <a:pPr algn="l"/>
            <a:r>
              <a:rPr lang="en-US" dirty="0" err="1"/>
              <a:t>Topologia</a:t>
            </a:r>
            <a:r>
              <a:rPr lang="en-US" dirty="0"/>
              <a:t> </a:t>
            </a:r>
            <a:r>
              <a:rPr lang="en-US" dirty="0" err="1"/>
              <a:t>unei</a:t>
            </a:r>
            <a:r>
              <a:rPr lang="en-US" dirty="0"/>
              <a:t> </a:t>
            </a:r>
            <a:r>
              <a:rPr lang="en-US" dirty="0" err="1"/>
              <a:t>rețele</a:t>
            </a:r>
            <a:r>
              <a:rPr lang="en-US" dirty="0"/>
              <a:t> </a:t>
            </a:r>
            <a:r>
              <a:rPr lang="en-US" dirty="0" err="1"/>
              <a:t>afectează</a:t>
            </a:r>
            <a:r>
              <a:rPr lang="en-US" dirty="0"/>
              <a:t> direct </a:t>
            </a:r>
            <a:r>
              <a:rPr lang="en-US" dirty="0" err="1"/>
              <a:t>performanțele</a:t>
            </a:r>
            <a:r>
              <a:rPr lang="en-US" dirty="0"/>
              <a:t> </a:t>
            </a:r>
            <a:r>
              <a:rPr lang="en-US" dirty="0" err="1"/>
              <a:t>acesteia</a:t>
            </a:r>
            <a:r>
              <a:rPr lang="en-US" dirty="0"/>
              <a:t>, </a:t>
            </a:r>
            <a:r>
              <a:rPr lang="en-US" dirty="0" err="1"/>
              <a:t>alegerea</a:t>
            </a:r>
            <a:r>
              <a:rPr lang="en-US" dirty="0"/>
              <a:t> </a:t>
            </a:r>
            <a:r>
              <a:rPr lang="en-US" dirty="0" err="1"/>
              <a:t>unei</a:t>
            </a:r>
            <a:r>
              <a:rPr lang="en-US" dirty="0"/>
              <a:t> </a:t>
            </a:r>
            <a:r>
              <a:rPr lang="en-US" dirty="0" err="1"/>
              <a:t>topologii</a:t>
            </a:r>
            <a:r>
              <a:rPr lang="en-US" dirty="0"/>
              <a:t> </a:t>
            </a:r>
            <a:r>
              <a:rPr lang="en-US" dirty="0" err="1"/>
              <a:t>în</a:t>
            </a:r>
            <a:r>
              <a:rPr lang="en-US" dirty="0"/>
              <a:t> </a:t>
            </a:r>
            <a:r>
              <a:rPr lang="en-US" dirty="0" err="1"/>
              <a:t>detrimentul</a:t>
            </a:r>
            <a:r>
              <a:rPr lang="en-US" dirty="0"/>
              <a:t> </a:t>
            </a:r>
            <a:r>
              <a:rPr lang="en-US" dirty="0" err="1"/>
              <a:t>alteia</a:t>
            </a:r>
            <a:r>
              <a:rPr lang="en-US" dirty="0"/>
              <a:t> </a:t>
            </a:r>
            <a:r>
              <a:rPr lang="en-US" dirty="0" err="1"/>
              <a:t>influențează</a:t>
            </a:r>
            <a:r>
              <a:rPr lang="en-US" dirty="0"/>
              <a:t>: </a:t>
            </a:r>
          </a:p>
          <a:p>
            <a:pPr algn="l">
              <a:buFont typeface="Arial" panose="020B0604020202020204" pitchFamily="34" charset="0"/>
              <a:buChar char="•"/>
            </a:pPr>
            <a:r>
              <a:rPr lang="en-US" dirty="0" err="1"/>
              <a:t>tipul</a:t>
            </a:r>
            <a:r>
              <a:rPr lang="en-US" dirty="0"/>
              <a:t> de </a:t>
            </a:r>
            <a:r>
              <a:rPr lang="en-US" dirty="0" err="1"/>
              <a:t>echipament</a:t>
            </a:r>
            <a:r>
              <a:rPr lang="en-US" dirty="0"/>
              <a:t> </a:t>
            </a:r>
            <a:r>
              <a:rPr lang="en-US" dirty="0" err="1"/>
              <a:t>necesar</a:t>
            </a:r>
            <a:endParaRPr lang="en-US" dirty="0"/>
          </a:p>
          <a:p>
            <a:pPr algn="l">
              <a:buFont typeface="Arial" panose="020B0604020202020204" pitchFamily="34" charset="0"/>
              <a:buChar char="•"/>
            </a:pPr>
            <a:r>
              <a:rPr lang="en-US" dirty="0" err="1"/>
              <a:t>caracteristicile</a:t>
            </a:r>
            <a:r>
              <a:rPr lang="en-US" dirty="0"/>
              <a:t> </a:t>
            </a:r>
            <a:r>
              <a:rPr lang="en-US" dirty="0" err="1"/>
              <a:t>necesare</a:t>
            </a:r>
            <a:r>
              <a:rPr lang="en-US" dirty="0"/>
              <a:t> ale </a:t>
            </a:r>
            <a:r>
              <a:rPr lang="en-US" dirty="0" err="1"/>
              <a:t>echipamentului</a:t>
            </a:r>
            <a:endParaRPr lang="en-US" dirty="0"/>
          </a:p>
          <a:p>
            <a:pPr algn="l">
              <a:buFont typeface="Arial" panose="020B0604020202020204" pitchFamily="34" charset="0"/>
              <a:buChar char="•"/>
            </a:pPr>
            <a:r>
              <a:rPr lang="en-US" dirty="0" err="1"/>
              <a:t>posibilitățile</a:t>
            </a:r>
            <a:r>
              <a:rPr lang="en-US" dirty="0"/>
              <a:t> de </a:t>
            </a:r>
            <a:r>
              <a:rPr lang="en-US" dirty="0" err="1"/>
              <a:t>extindere</a:t>
            </a:r>
            <a:r>
              <a:rPr lang="en-US" dirty="0"/>
              <a:t> a </a:t>
            </a:r>
            <a:r>
              <a:rPr lang="en-US" dirty="0" err="1"/>
              <a:t>rețelei</a:t>
            </a:r>
            <a:endParaRPr lang="en-US" dirty="0"/>
          </a:p>
          <a:p>
            <a:pPr algn="l">
              <a:buFont typeface="Arial" panose="020B0604020202020204" pitchFamily="34" charset="0"/>
              <a:buChar char="•"/>
            </a:pPr>
            <a:r>
              <a:rPr lang="en-US" dirty="0" err="1"/>
              <a:t>modul</a:t>
            </a:r>
            <a:r>
              <a:rPr lang="en-US" dirty="0"/>
              <a:t> de </a:t>
            </a:r>
            <a:r>
              <a:rPr lang="en-US" dirty="0" err="1"/>
              <a:t>administrare</a:t>
            </a:r>
            <a:r>
              <a:rPr lang="en-US" dirty="0"/>
              <a:t> a </a:t>
            </a:r>
            <a:r>
              <a:rPr lang="en-US" dirty="0" err="1"/>
              <a:t>rețelei</a:t>
            </a:r>
            <a:endParaRPr lang="en-US" dirty="0"/>
          </a:p>
          <a:p>
            <a:pPr marL="0" indent="0" algn="l">
              <a:buNone/>
            </a:pPr>
            <a:endParaRPr lang="en-US" dirty="0"/>
          </a:p>
        </p:txBody>
      </p:sp>
      <p:pic>
        <p:nvPicPr>
          <p:cNvPr id="3" name="Picture 2">
            <a:extLst>
              <a:ext uri="{FF2B5EF4-FFF2-40B4-BE49-F238E27FC236}">
                <a16:creationId xmlns:a16="http://schemas.microsoft.com/office/drawing/2014/main" id="{9FA150B1-81B9-D25D-FEF0-7700A5B99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820" y="1502815"/>
            <a:ext cx="3728608" cy="2958029"/>
          </a:xfrm>
          <a:prstGeom prst="rect">
            <a:avLst/>
          </a:prstGeom>
        </p:spPr>
      </p:pic>
    </p:spTree>
    <p:extLst>
      <p:ext uri="{BB962C8B-B14F-4D97-AF65-F5344CB8AC3E}">
        <p14:creationId xmlns:p14="http://schemas.microsoft.com/office/powerpoint/2010/main" val="403597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8065" y="158868"/>
            <a:ext cx="4061230" cy="763525"/>
          </a:xfrm>
        </p:spPr>
        <p:txBody>
          <a:bodyPr>
            <a:noAutofit/>
          </a:bodyPr>
          <a:lstStyle/>
          <a:p>
            <a:r>
              <a:rPr lang="ro-RO" sz="3200" b="1" dirty="0"/>
              <a:t>Topologii de conectare</a:t>
            </a:r>
            <a:endParaRPr lang="en-US" sz="3200" b="1" dirty="0"/>
          </a:p>
        </p:txBody>
      </p:sp>
      <p:sp>
        <p:nvSpPr>
          <p:cNvPr id="8" name="Content Placeholder 7"/>
          <p:cNvSpPr>
            <a:spLocks noGrp="1"/>
          </p:cNvSpPr>
          <p:nvPr>
            <p:ph sz="quarter" idx="4"/>
          </p:nvPr>
        </p:nvSpPr>
        <p:spPr>
          <a:xfrm>
            <a:off x="377518" y="1287407"/>
            <a:ext cx="3889071" cy="1679755"/>
          </a:xfrm>
        </p:spPr>
        <p:txBody>
          <a:bodyPr>
            <a:normAutofit/>
          </a:bodyPr>
          <a:lstStyle/>
          <a:p>
            <a:pPr marL="0" indent="0" algn="l">
              <a:buNone/>
            </a:pPr>
            <a:r>
              <a:rPr lang="en-US" b="1" dirty="0" err="1"/>
              <a:t>Topologia</a:t>
            </a:r>
            <a:r>
              <a:rPr lang="en-US" b="1" dirty="0"/>
              <a:t> </a:t>
            </a:r>
            <a:r>
              <a:rPr lang="en-US" b="1" dirty="0" err="1"/>
              <a:t>Magistrală</a:t>
            </a:r>
            <a:r>
              <a:rPr lang="en-US" b="1" dirty="0"/>
              <a:t> (</a:t>
            </a:r>
            <a:r>
              <a:rPr lang="en-US" b="1" i="1" dirty="0"/>
              <a:t>Bus</a:t>
            </a:r>
            <a:r>
              <a:rPr lang="en-US" b="1" dirty="0"/>
              <a:t>)</a:t>
            </a:r>
          </a:p>
          <a:p>
            <a:pPr marL="0" indent="0" algn="l">
              <a:buNone/>
            </a:pPr>
            <a:r>
              <a:rPr lang="en-US" sz="1050" dirty="0" err="1"/>
              <a:t>Tipul</a:t>
            </a:r>
            <a:r>
              <a:rPr lang="en-US" sz="1050" dirty="0"/>
              <a:t> de </a:t>
            </a:r>
            <a:r>
              <a:rPr lang="en-US" sz="1050" dirty="0" err="1"/>
              <a:t>topologie</a:t>
            </a:r>
            <a:r>
              <a:rPr lang="en-US" sz="1050" dirty="0"/>
              <a:t> de </a:t>
            </a:r>
            <a:r>
              <a:rPr lang="en-US" sz="1050" dirty="0" err="1"/>
              <a:t>rețea</a:t>
            </a:r>
            <a:r>
              <a:rPr lang="en-US" sz="1050" dirty="0"/>
              <a:t> </a:t>
            </a:r>
            <a:r>
              <a:rPr lang="en-US" sz="1050" dirty="0" err="1"/>
              <a:t>în</a:t>
            </a:r>
            <a:r>
              <a:rPr lang="en-US" sz="1050" dirty="0"/>
              <a:t> care </a:t>
            </a:r>
            <a:r>
              <a:rPr lang="en-US" sz="1050" dirty="0" err="1"/>
              <a:t>toate</a:t>
            </a:r>
            <a:r>
              <a:rPr lang="en-US" sz="1050" dirty="0"/>
              <a:t> </a:t>
            </a:r>
            <a:r>
              <a:rPr lang="en-US" sz="1050" dirty="0" err="1"/>
              <a:t>nodurile</a:t>
            </a:r>
            <a:r>
              <a:rPr lang="en-US" sz="1050" dirty="0"/>
              <a:t> </a:t>
            </a:r>
            <a:r>
              <a:rPr lang="en-US" sz="1050" dirty="0" err="1"/>
              <a:t>rețelei</a:t>
            </a:r>
            <a:r>
              <a:rPr lang="en-US" sz="1050" dirty="0"/>
              <a:t> sunt </a:t>
            </a:r>
            <a:r>
              <a:rPr lang="en-US" sz="1050" dirty="0" err="1"/>
              <a:t>conectate</a:t>
            </a:r>
            <a:r>
              <a:rPr lang="en-US" sz="1050" dirty="0"/>
              <a:t> la un </a:t>
            </a:r>
            <a:r>
              <a:rPr lang="en-US" sz="1050" dirty="0" err="1"/>
              <a:t>mediu</a:t>
            </a:r>
            <a:r>
              <a:rPr lang="en-US" sz="1050" dirty="0"/>
              <a:t> </a:t>
            </a:r>
            <a:r>
              <a:rPr lang="en-US" sz="1050" dirty="0" err="1"/>
              <a:t>comun</a:t>
            </a:r>
            <a:r>
              <a:rPr lang="en-US" sz="1050" dirty="0"/>
              <a:t> de </a:t>
            </a:r>
            <a:r>
              <a:rPr lang="en-US" sz="1050" dirty="0" err="1"/>
              <a:t>transmisie</a:t>
            </a:r>
            <a:r>
              <a:rPr lang="en-US" sz="1050" dirty="0"/>
              <a:t> care are exact </a:t>
            </a:r>
            <a:r>
              <a:rPr lang="en-US" sz="1050" dirty="0" err="1"/>
              <a:t>două</a:t>
            </a:r>
            <a:r>
              <a:rPr lang="en-US" sz="1050" dirty="0"/>
              <a:t> </a:t>
            </a:r>
            <a:r>
              <a:rPr lang="en-US" sz="1050" dirty="0" err="1"/>
              <a:t>terminații</a:t>
            </a:r>
            <a:r>
              <a:rPr lang="en-US" sz="1050" dirty="0"/>
              <a:t> (</a:t>
            </a:r>
            <a:r>
              <a:rPr lang="en-US" sz="1050" dirty="0" err="1"/>
              <a:t>engleză</a:t>
            </a:r>
            <a:r>
              <a:rPr lang="en-US" sz="1050" dirty="0"/>
              <a:t>: </a:t>
            </a:r>
            <a:r>
              <a:rPr lang="en-US" sz="1050" i="1" dirty="0"/>
              <a:t>endpoints</a:t>
            </a:r>
            <a:r>
              <a:rPr lang="en-US" sz="1050" dirty="0"/>
              <a:t>), </a:t>
            </a:r>
            <a:r>
              <a:rPr lang="en-US" sz="1050" dirty="0" err="1"/>
              <a:t>toate</a:t>
            </a:r>
            <a:r>
              <a:rPr lang="en-US" sz="1050" dirty="0"/>
              <a:t> </a:t>
            </a:r>
            <a:r>
              <a:rPr lang="en-US" sz="1050" dirty="0" err="1"/>
              <a:t>datele</a:t>
            </a:r>
            <a:r>
              <a:rPr lang="en-US" sz="1050" dirty="0"/>
              <a:t> care sunt </a:t>
            </a:r>
            <a:r>
              <a:rPr lang="en-US" sz="1050" dirty="0" err="1"/>
              <a:t>transmise</a:t>
            </a:r>
            <a:r>
              <a:rPr lang="en-US" sz="1050" dirty="0"/>
              <a:t> </a:t>
            </a:r>
            <a:r>
              <a:rPr lang="en-US" sz="1050" dirty="0" err="1"/>
              <a:t>între</a:t>
            </a:r>
            <a:r>
              <a:rPr lang="en-US" sz="1050" dirty="0"/>
              <a:t> </a:t>
            </a:r>
            <a:r>
              <a:rPr lang="en-US" sz="1050" dirty="0" err="1"/>
              <a:t>noduri</a:t>
            </a:r>
            <a:r>
              <a:rPr lang="en-US" sz="1050" dirty="0"/>
              <a:t> </a:t>
            </a:r>
            <a:r>
              <a:rPr lang="en-US" sz="1050" dirty="0" err="1"/>
              <a:t>în</a:t>
            </a:r>
            <a:r>
              <a:rPr lang="en-US" sz="1050" dirty="0"/>
              <a:t> </a:t>
            </a:r>
            <a:r>
              <a:rPr lang="en-US" sz="1050" dirty="0" err="1"/>
              <a:t>rețea</a:t>
            </a:r>
            <a:r>
              <a:rPr lang="en-US" sz="1050" dirty="0"/>
              <a:t> </a:t>
            </a:r>
            <a:r>
              <a:rPr lang="en-US" sz="1050" dirty="0" err="1"/>
              <a:t>este</a:t>
            </a:r>
            <a:r>
              <a:rPr lang="en-US" sz="1050" dirty="0"/>
              <a:t> </a:t>
            </a:r>
            <a:r>
              <a:rPr lang="en-US" sz="1050" dirty="0" err="1"/>
              <a:t>transmis</a:t>
            </a:r>
            <a:r>
              <a:rPr lang="en-US" sz="1050" dirty="0"/>
              <a:t> </a:t>
            </a:r>
            <a:r>
              <a:rPr lang="en-US" sz="1050" dirty="0" err="1"/>
              <a:t>în</a:t>
            </a:r>
            <a:r>
              <a:rPr lang="en-US" sz="1050" dirty="0"/>
              <a:t> </a:t>
            </a:r>
            <a:r>
              <a:rPr lang="en-US" sz="1050" dirty="0" err="1"/>
              <a:t>cursul</a:t>
            </a:r>
            <a:r>
              <a:rPr lang="en-US" sz="1050" dirty="0"/>
              <a:t> </a:t>
            </a:r>
            <a:r>
              <a:rPr lang="en-US" sz="1050" dirty="0" err="1"/>
              <a:t>acestei</a:t>
            </a:r>
            <a:r>
              <a:rPr lang="en-US" sz="1050" dirty="0"/>
              <a:t> parti </a:t>
            </a:r>
            <a:r>
              <a:rPr lang="en-US" sz="1050" dirty="0" err="1"/>
              <a:t>comune</a:t>
            </a:r>
            <a:r>
              <a:rPr lang="en-US" sz="1050" dirty="0"/>
              <a:t> de transport </a:t>
            </a:r>
            <a:r>
              <a:rPr lang="en-US" sz="1050" dirty="0" err="1"/>
              <a:t>și</a:t>
            </a:r>
            <a:r>
              <a:rPr lang="en-US" sz="1050" dirty="0"/>
              <a:t> de </a:t>
            </a:r>
            <a:r>
              <a:rPr lang="en-US" sz="1050" dirty="0" err="1"/>
              <a:t>mediu</a:t>
            </a:r>
            <a:r>
              <a:rPr lang="en-US" sz="1050" dirty="0"/>
              <a:t> </a:t>
            </a:r>
            <a:r>
              <a:rPr lang="en-US" sz="1050" dirty="0" err="1"/>
              <a:t>în</a:t>
            </a:r>
            <a:r>
              <a:rPr lang="en-US" sz="1050" dirty="0"/>
              <a:t> </a:t>
            </a:r>
            <a:r>
              <a:rPr lang="en-US" sz="1050" dirty="0" err="1"/>
              <a:t>așa</a:t>
            </a:r>
            <a:r>
              <a:rPr lang="en-US" sz="1050" dirty="0"/>
              <a:t> </a:t>
            </a:r>
            <a:r>
              <a:rPr lang="en-US" sz="1050" dirty="0" err="1"/>
              <a:t>măsură</a:t>
            </a:r>
            <a:r>
              <a:rPr lang="en-US" sz="1050" dirty="0"/>
              <a:t> ca </a:t>
            </a:r>
            <a:r>
              <a:rPr lang="en-US" sz="1050" dirty="0" err="1"/>
              <a:t>să</a:t>
            </a:r>
            <a:r>
              <a:rPr lang="en-US" sz="1050" dirty="0"/>
              <a:t> fie </a:t>
            </a:r>
            <a:r>
              <a:rPr lang="en-US" sz="1050" dirty="0" err="1"/>
              <a:t>primite</a:t>
            </a:r>
            <a:r>
              <a:rPr lang="en-US" sz="1050" dirty="0"/>
              <a:t> de </a:t>
            </a:r>
            <a:r>
              <a:rPr lang="en-US" sz="1050" dirty="0" err="1"/>
              <a:t>către</a:t>
            </a:r>
            <a:r>
              <a:rPr lang="en-US" sz="1050" dirty="0"/>
              <a:t> </a:t>
            </a:r>
            <a:r>
              <a:rPr lang="en-US" sz="1050" dirty="0" err="1"/>
              <a:t>toate</a:t>
            </a:r>
            <a:r>
              <a:rPr lang="en-US" sz="1050" dirty="0"/>
              <a:t> </a:t>
            </a:r>
            <a:r>
              <a:rPr lang="en-US" sz="1050" dirty="0" err="1"/>
              <a:t>nodurile</a:t>
            </a:r>
            <a:r>
              <a:rPr lang="en-US" sz="1050" dirty="0"/>
              <a:t> din </a:t>
            </a:r>
            <a:r>
              <a:rPr lang="en-US" sz="1050" dirty="0" err="1"/>
              <a:t>rețea</a:t>
            </a:r>
            <a:r>
              <a:rPr lang="en-US" sz="1050" dirty="0"/>
              <a:t>, </a:t>
            </a:r>
            <a:r>
              <a:rPr lang="en-US" sz="1050" dirty="0" err="1"/>
              <a:t>aproape</a:t>
            </a:r>
            <a:r>
              <a:rPr lang="en-US" sz="1050" dirty="0"/>
              <a:t> </a:t>
            </a:r>
            <a:r>
              <a:rPr lang="en-US" sz="1050" dirty="0" err="1"/>
              <a:t>simultan</a:t>
            </a:r>
            <a:r>
              <a:rPr lang="en-US" sz="1050" dirty="0"/>
              <a:t> (</a:t>
            </a:r>
            <a:r>
              <a:rPr lang="en-US" sz="1050" dirty="0" err="1"/>
              <a:t>fără</a:t>
            </a:r>
            <a:r>
              <a:rPr lang="en-US" sz="1050" dirty="0"/>
              <a:t> a </a:t>
            </a:r>
            <a:r>
              <a:rPr lang="en-US" sz="1050" dirty="0" err="1"/>
              <a:t>ține</a:t>
            </a:r>
            <a:r>
              <a:rPr lang="en-US" sz="1050" dirty="0"/>
              <a:t> </a:t>
            </a:r>
            <a:r>
              <a:rPr lang="en-US" sz="1050" dirty="0" err="1"/>
              <a:t>seama</a:t>
            </a:r>
            <a:r>
              <a:rPr lang="en-US" sz="1050" dirty="0"/>
              <a:t> de </a:t>
            </a:r>
            <a:r>
              <a:rPr lang="en-US" sz="1050" dirty="0" err="1"/>
              <a:t>întârzieri</a:t>
            </a:r>
            <a:r>
              <a:rPr lang="en-US" sz="1050" dirty="0"/>
              <a:t> </a:t>
            </a:r>
            <a:r>
              <a:rPr lang="en-US" sz="1050" dirty="0" err="1"/>
              <a:t>răspîndite</a:t>
            </a:r>
            <a:r>
              <a:rPr lang="en-US" sz="1050" dirty="0"/>
              <a:t>). </a:t>
            </a:r>
            <a:endParaRPr lang="en-US" sz="1200" dirty="0"/>
          </a:p>
        </p:txBody>
      </p:sp>
      <p:sp>
        <p:nvSpPr>
          <p:cNvPr id="2" name="Content Placeholder 7">
            <a:extLst>
              <a:ext uri="{FF2B5EF4-FFF2-40B4-BE49-F238E27FC236}">
                <a16:creationId xmlns:a16="http://schemas.microsoft.com/office/drawing/2014/main" id="{A13EE3ED-16D3-F601-AA72-E7D936BE2838}"/>
              </a:ext>
            </a:extLst>
          </p:cNvPr>
          <p:cNvSpPr txBox="1">
            <a:spLocks/>
          </p:cNvSpPr>
          <p:nvPr/>
        </p:nvSpPr>
        <p:spPr>
          <a:xfrm>
            <a:off x="377519" y="3213557"/>
            <a:ext cx="3889071" cy="1679755"/>
          </a:xfrm>
          <a:prstGeom prst="rect">
            <a:avLst/>
          </a:prstGeom>
        </p:spPr>
        <p:txBody>
          <a:bodyPr vert="horz" lIns="91440" tIns="45720" rIns="91440" bIns="45720" rtlCol="0">
            <a:normAutofit lnSpcReduction="10000"/>
          </a:bodyPr>
          <a:lstStyle>
            <a:lvl1pPr marL="342900" indent="-342900" algn="ctr"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l">
              <a:buFont typeface="Arial" pitchFamily="34" charset="0"/>
              <a:buNone/>
            </a:pPr>
            <a:r>
              <a:rPr lang="ro-RO" b="1" dirty="0"/>
              <a:t>Topologia Star (</a:t>
            </a:r>
            <a:r>
              <a:rPr lang="ro-RO" b="1" i="1" dirty="0"/>
              <a:t>Stea</a:t>
            </a:r>
            <a:r>
              <a:rPr lang="ro-RO" b="1" dirty="0"/>
              <a:t>)</a:t>
            </a:r>
          </a:p>
          <a:p>
            <a:pPr marL="0" indent="0" algn="l">
              <a:buFont typeface="Arial" pitchFamily="34" charset="0"/>
              <a:buNone/>
            </a:pPr>
            <a:r>
              <a:rPr lang="en-US" sz="1050" dirty="0"/>
              <a:t>Este </a:t>
            </a:r>
            <a:r>
              <a:rPr lang="en-US" sz="1050" dirty="0" err="1"/>
              <a:t>tipul</a:t>
            </a:r>
            <a:r>
              <a:rPr lang="en-US" sz="1050" dirty="0"/>
              <a:t> de </a:t>
            </a:r>
            <a:r>
              <a:rPr lang="en-US" sz="1050" dirty="0" err="1"/>
              <a:t>topologie</a:t>
            </a:r>
            <a:r>
              <a:rPr lang="en-US" sz="1050" dirty="0"/>
              <a:t> de </a:t>
            </a:r>
            <a:r>
              <a:rPr lang="en-US" sz="1050" dirty="0" err="1"/>
              <a:t>rețea</a:t>
            </a:r>
            <a:r>
              <a:rPr lang="en-US" sz="1050" dirty="0"/>
              <a:t> </a:t>
            </a:r>
            <a:r>
              <a:rPr lang="en-US" sz="1050" dirty="0" err="1"/>
              <a:t>în</a:t>
            </a:r>
            <a:r>
              <a:rPr lang="en-US" sz="1050" dirty="0"/>
              <a:t> care </a:t>
            </a:r>
            <a:r>
              <a:rPr lang="en-US" sz="1050" dirty="0" err="1"/>
              <a:t>fiecare</a:t>
            </a:r>
            <a:r>
              <a:rPr lang="en-US" sz="1050" dirty="0"/>
              <a:t> din </a:t>
            </a:r>
            <a:r>
              <a:rPr lang="en-US" sz="1050" dirty="0" err="1"/>
              <a:t>nodurile</a:t>
            </a:r>
            <a:r>
              <a:rPr lang="en-US" sz="1050" dirty="0"/>
              <a:t> de </a:t>
            </a:r>
            <a:r>
              <a:rPr lang="en-US" sz="1050" dirty="0" err="1"/>
              <a:t>rețea</a:t>
            </a:r>
            <a:r>
              <a:rPr lang="en-US" sz="1050" dirty="0"/>
              <a:t> </a:t>
            </a:r>
            <a:r>
              <a:rPr lang="en-US" sz="1050" dirty="0" err="1"/>
              <a:t>este</a:t>
            </a:r>
            <a:r>
              <a:rPr lang="en-US" sz="1050" dirty="0"/>
              <a:t> </a:t>
            </a:r>
            <a:r>
              <a:rPr lang="en-US" sz="1050" dirty="0" err="1"/>
              <a:t>conectat</a:t>
            </a:r>
            <a:r>
              <a:rPr lang="en-US" sz="1050" dirty="0"/>
              <a:t> la un nod central, </a:t>
            </a:r>
            <a:r>
              <a:rPr lang="en-US" sz="1050" dirty="0" err="1"/>
              <a:t>numit</a:t>
            </a:r>
            <a:r>
              <a:rPr lang="en-US" sz="1050" dirty="0"/>
              <a:t> </a:t>
            </a:r>
            <a:r>
              <a:rPr lang="en-US" sz="1050" i="1" dirty="0"/>
              <a:t>hub</a:t>
            </a:r>
            <a:r>
              <a:rPr lang="en-US" sz="1050" dirty="0"/>
              <a:t> </a:t>
            </a:r>
            <a:r>
              <a:rPr lang="en-US" sz="1050" dirty="0" err="1"/>
              <a:t>sau</a:t>
            </a:r>
            <a:r>
              <a:rPr lang="en-US" sz="1050" dirty="0"/>
              <a:t> </a:t>
            </a:r>
            <a:r>
              <a:rPr lang="en-US" sz="1050" i="1" dirty="0"/>
              <a:t>switch</a:t>
            </a:r>
            <a:r>
              <a:rPr lang="en-US" sz="1050" dirty="0"/>
              <a:t>. </a:t>
            </a:r>
            <a:r>
              <a:rPr lang="en-US" sz="1050" dirty="0" err="1"/>
              <a:t>Toate</a:t>
            </a:r>
            <a:r>
              <a:rPr lang="en-US" sz="1050" dirty="0"/>
              <a:t> </a:t>
            </a:r>
            <a:r>
              <a:rPr lang="en-US" sz="1050" dirty="0" err="1"/>
              <a:t>datele</a:t>
            </a:r>
            <a:r>
              <a:rPr lang="en-US" sz="1050" dirty="0"/>
              <a:t> care sunt </a:t>
            </a:r>
            <a:r>
              <a:rPr lang="en-US" sz="1050" dirty="0" err="1"/>
              <a:t>transmise</a:t>
            </a:r>
            <a:r>
              <a:rPr lang="en-US" sz="1050" dirty="0"/>
              <a:t> </a:t>
            </a:r>
            <a:r>
              <a:rPr lang="en-US" sz="1050" dirty="0" err="1"/>
              <a:t>între</a:t>
            </a:r>
            <a:r>
              <a:rPr lang="en-US" sz="1050" dirty="0"/>
              <a:t> </a:t>
            </a:r>
            <a:r>
              <a:rPr lang="en-US" sz="1050" dirty="0" err="1"/>
              <a:t>nodurile</a:t>
            </a:r>
            <a:r>
              <a:rPr lang="en-US" sz="1050" dirty="0"/>
              <a:t> din </a:t>
            </a:r>
            <a:r>
              <a:rPr lang="en-US" sz="1050" dirty="0" err="1"/>
              <a:t>rețea</a:t>
            </a:r>
            <a:r>
              <a:rPr lang="en-US" sz="1050" dirty="0"/>
              <a:t> sunt </a:t>
            </a:r>
            <a:r>
              <a:rPr lang="en-US" sz="1050" dirty="0" err="1"/>
              <a:t>întâi</a:t>
            </a:r>
            <a:r>
              <a:rPr lang="en-US" sz="1050" dirty="0"/>
              <a:t> </a:t>
            </a:r>
            <a:r>
              <a:rPr lang="en-US" sz="1050" dirty="0" err="1"/>
              <a:t>transmise</a:t>
            </a:r>
            <a:r>
              <a:rPr lang="en-US" sz="1050" dirty="0"/>
              <a:t> </a:t>
            </a:r>
            <a:r>
              <a:rPr lang="en-US" sz="1050" dirty="0" err="1"/>
              <a:t>în</a:t>
            </a:r>
            <a:r>
              <a:rPr lang="en-US" sz="1050" dirty="0"/>
              <a:t> </a:t>
            </a:r>
            <a:r>
              <a:rPr lang="en-US" sz="1050" dirty="0" err="1"/>
              <a:t>acest</a:t>
            </a:r>
            <a:r>
              <a:rPr lang="en-US" sz="1050" dirty="0"/>
              <a:t> nod central </a:t>
            </a:r>
            <a:r>
              <a:rPr lang="en-US" sz="1050" dirty="0" err="1"/>
              <a:t>și</a:t>
            </a:r>
            <a:r>
              <a:rPr lang="en-US" sz="1050" dirty="0"/>
              <a:t> </a:t>
            </a:r>
            <a:r>
              <a:rPr lang="en-US" sz="1050" dirty="0" err="1"/>
              <a:t>abia</a:t>
            </a:r>
            <a:r>
              <a:rPr lang="en-US" sz="1050" dirty="0"/>
              <a:t> </a:t>
            </a:r>
            <a:r>
              <a:rPr lang="en-US" sz="1050" dirty="0" err="1"/>
              <a:t>apoi</a:t>
            </a:r>
            <a:r>
              <a:rPr lang="en-US" sz="1050" dirty="0"/>
              <a:t> sunt </a:t>
            </a:r>
            <a:r>
              <a:rPr lang="en-US" sz="1050" dirty="0" err="1"/>
              <a:t>retransmise</a:t>
            </a:r>
            <a:r>
              <a:rPr lang="en-US" sz="1050" dirty="0"/>
              <a:t> la </a:t>
            </a:r>
            <a:r>
              <a:rPr lang="en-US" sz="1050" dirty="0" err="1"/>
              <a:t>unele</a:t>
            </a:r>
            <a:r>
              <a:rPr lang="en-US" sz="1050" dirty="0"/>
              <a:t> </a:t>
            </a:r>
            <a:r>
              <a:rPr lang="en-US" sz="1050" dirty="0" err="1"/>
              <a:t>sau</a:t>
            </a:r>
            <a:r>
              <a:rPr lang="en-US" sz="1050" dirty="0"/>
              <a:t> la </a:t>
            </a:r>
            <a:r>
              <a:rPr lang="en-US" sz="1050" dirty="0" err="1"/>
              <a:t>toate</a:t>
            </a:r>
            <a:r>
              <a:rPr lang="en-US" sz="1050" dirty="0"/>
              <a:t> </a:t>
            </a:r>
            <a:r>
              <a:rPr lang="en-US" sz="1050" dirty="0" err="1"/>
              <a:t>celelalte</a:t>
            </a:r>
            <a:r>
              <a:rPr lang="en-US" sz="1050" dirty="0"/>
              <a:t> </a:t>
            </a:r>
            <a:r>
              <a:rPr lang="en-US" sz="1050" dirty="0" err="1"/>
              <a:t>noduri</a:t>
            </a:r>
            <a:r>
              <a:rPr lang="en-US" sz="1050" dirty="0"/>
              <a:t> </a:t>
            </a:r>
            <a:r>
              <a:rPr lang="en-US" sz="1050" dirty="0" err="1"/>
              <a:t>în</a:t>
            </a:r>
            <a:r>
              <a:rPr lang="en-US" sz="1050" dirty="0"/>
              <a:t> </a:t>
            </a:r>
            <a:r>
              <a:rPr lang="en-US" sz="1050" dirty="0" err="1"/>
              <a:t>rețea</a:t>
            </a:r>
            <a:r>
              <a:rPr lang="en-US" sz="1050" dirty="0"/>
              <a:t>. </a:t>
            </a:r>
            <a:r>
              <a:rPr lang="en-US" sz="1050" dirty="0" err="1"/>
              <a:t>Această</a:t>
            </a:r>
            <a:r>
              <a:rPr lang="en-US" sz="1050" dirty="0"/>
              <a:t> </a:t>
            </a:r>
            <a:r>
              <a:rPr lang="en-US" sz="1050" dirty="0" err="1"/>
              <a:t>conexiune</a:t>
            </a:r>
            <a:r>
              <a:rPr lang="en-US" sz="1050" dirty="0"/>
              <a:t> </a:t>
            </a:r>
            <a:r>
              <a:rPr lang="en-US" sz="1050" dirty="0" err="1"/>
              <a:t>centralizată</a:t>
            </a:r>
            <a:r>
              <a:rPr lang="en-US" sz="1050" dirty="0"/>
              <a:t> </a:t>
            </a:r>
            <a:r>
              <a:rPr lang="en-US" sz="1050" dirty="0" err="1"/>
              <a:t>permite</a:t>
            </a:r>
            <a:r>
              <a:rPr lang="en-US" sz="1050" dirty="0"/>
              <a:t> o </a:t>
            </a:r>
            <a:r>
              <a:rPr lang="en-US" sz="1050" dirty="0" err="1"/>
              <a:t>conexiune</a:t>
            </a:r>
            <a:r>
              <a:rPr lang="en-US" sz="1050" dirty="0"/>
              <a:t> </a:t>
            </a:r>
            <a:r>
              <a:rPr lang="en-US" sz="1050" dirty="0" err="1"/>
              <a:t>permanentă</a:t>
            </a:r>
            <a:r>
              <a:rPr lang="en-US" sz="1050" dirty="0"/>
              <a:t> </a:t>
            </a:r>
            <a:r>
              <a:rPr lang="en-US" sz="1050" dirty="0" err="1"/>
              <a:t>chiar</a:t>
            </a:r>
            <a:r>
              <a:rPr lang="en-US" sz="1050" dirty="0"/>
              <a:t> </a:t>
            </a:r>
            <a:r>
              <a:rPr lang="en-US" sz="1050" dirty="0" err="1"/>
              <a:t>dacă</a:t>
            </a:r>
            <a:r>
              <a:rPr lang="en-US" sz="1050" dirty="0"/>
              <a:t> un </a:t>
            </a:r>
            <a:r>
              <a:rPr lang="en-US" sz="1050" dirty="0" err="1"/>
              <a:t>dispozitiv</a:t>
            </a:r>
            <a:r>
              <a:rPr lang="en-US" sz="1050" dirty="0"/>
              <a:t> de </a:t>
            </a:r>
            <a:r>
              <a:rPr lang="en-US" sz="1050" dirty="0" err="1"/>
              <a:t>rețea</a:t>
            </a:r>
            <a:r>
              <a:rPr lang="en-US" sz="1050" dirty="0"/>
              <a:t> </a:t>
            </a:r>
            <a:r>
              <a:rPr lang="en-US" sz="1050" dirty="0" err="1"/>
              <a:t>iese</a:t>
            </a:r>
            <a:r>
              <a:rPr lang="en-US" sz="1050" dirty="0"/>
              <a:t> din </a:t>
            </a:r>
            <a:r>
              <a:rPr lang="en-US" sz="1050" dirty="0" err="1"/>
              <a:t>funcție</a:t>
            </a:r>
            <a:r>
              <a:rPr lang="en-US" sz="1050" dirty="0"/>
              <a:t>. </a:t>
            </a:r>
            <a:r>
              <a:rPr lang="en-US" sz="1050" dirty="0" err="1"/>
              <a:t>Singurul</a:t>
            </a:r>
            <a:r>
              <a:rPr lang="en-US" sz="1050" dirty="0"/>
              <a:t> </a:t>
            </a:r>
            <a:r>
              <a:rPr lang="en-US" sz="1050" dirty="0" err="1"/>
              <a:t>pericol</a:t>
            </a:r>
            <a:r>
              <a:rPr lang="en-US" sz="1050" dirty="0"/>
              <a:t> </a:t>
            </a:r>
            <a:r>
              <a:rPr lang="en-US" sz="1050" dirty="0" err="1"/>
              <a:t>este</a:t>
            </a:r>
            <a:r>
              <a:rPr lang="en-US" sz="1050" dirty="0"/>
              <a:t> </a:t>
            </a:r>
            <a:r>
              <a:rPr lang="en-US" sz="1050" dirty="0" err="1"/>
              <a:t>ieșirea</a:t>
            </a:r>
            <a:r>
              <a:rPr lang="en-US" sz="1050" dirty="0"/>
              <a:t> din </a:t>
            </a:r>
            <a:r>
              <a:rPr lang="en-US" sz="1050" dirty="0" err="1"/>
              <a:t>funcție</a:t>
            </a:r>
            <a:r>
              <a:rPr lang="en-US" sz="1050" dirty="0"/>
              <a:t> a </a:t>
            </a:r>
            <a:r>
              <a:rPr lang="en-US" sz="1050" dirty="0" err="1"/>
              <a:t>nodului</a:t>
            </a:r>
            <a:r>
              <a:rPr lang="en-US" sz="1050" dirty="0"/>
              <a:t> central, care </a:t>
            </a:r>
            <a:r>
              <a:rPr lang="en-US" sz="1050" dirty="0" err="1"/>
              <a:t>ar</a:t>
            </a:r>
            <a:r>
              <a:rPr lang="en-US" sz="1050" dirty="0"/>
              <a:t> duce la </a:t>
            </a:r>
            <a:r>
              <a:rPr lang="en-US" sz="1050" dirty="0" err="1"/>
              <a:t>pierderea</a:t>
            </a:r>
            <a:r>
              <a:rPr lang="en-US" sz="1050" dirty="0"/>
              <a:t> </a:t>
            </a:r>
            <a:r>
              <a:rPr lang="en-US" sz="1050" dirty="0" err="1"/>
              <a:t>legăturii</a:t>
            </a:r>
            <a:r>
              <a:rPr lang="en-US" sz="1050" dirty="0"/>
              <a:t> cu </a:t>
            </a:r>
            <a:r>
              <a:rPr lang="en-US" sz="1050" dirty="0" err="1"/>
              <a:t>toată</a:t>
            </a:r>
            <a:r>
              <a:rPr lang="en-US" sz="1050" dirty="0"/>
              <a:t> </a:t>
            </a:r>
            <a:r>
              <a:rPr lang="en-US" sz="1050" dirty="0" err="1"/>
              <a:t>rețeaua</a:t>
            </a:r>
            <a:endParaRPr lang="en-US" sz="1200" b="1" dirty="0"/>
          </a:p>
          <a:p>
            <a:pPr marL="0" indent="0" algn="l">
              <a:buFont typeface="Arial" pitchFamily="34" charset="0"/>
              <a:buNone/>
            </a:pPr>
            <a:endParaRPr lang="en-US" sz="1200" dirty="0"/>
          </a:p>
        </p:txBody>
      </p:sp>
      <p:pic>
        <p:nvPicPr>
          <p:cNvPr id="5" name="Picture 4">
            <a:extLst>
              <a:ext uri="{FF2B5EF4-FFF2-40B4-BE49-F238E27FC236}">
                <a16:creationId xmlns:a16="http://schemas.microsoft.com/office/drawing/2014/main" id="{EA02F09B-FF60-3127-1E89-54AC45141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525" y="3100500"/>
            <a:ext cx="2595985" cy="1776202"/>
          </a:xfrm>
          <a:prstGeom prst="rect">
            <a:avLst/>
          </a:prstGeom>
        </p:spPr>
      </p:pic>
      <p:pic>
        <p:nvPicPr>
          <p:cNvPr id="7" name="Picture 6">
            <a:extLst>
              <a:ext uri="{FF2B5EF4-FFF2-40B4-BE49-F238E27FC236}">
                <a16:creationId xmlns:a16="http://schemas.microsoft.com/office/drawing/2014/main" id="{C0573DD0-6BD4-4FA6-0405-A9AE0BEBC3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524" y="1293107"/>
            <a:ext cx="2595985" cy="1668353"/>
          </a:xfrm>
          <a:prstGeom prst="rect">
            <a:avLst/>
          </a:prstGeom>
        </p:spPr>
      </p:pic>
    </p:spTree>
    <p:extLst>
      <p:ext uri="{BB962C8B-B14F-4D97-AF65-F5344CB8AC3E}">
        <p14:creationId xmlns:p14="http://schemas.microsoft.com/office/powerpoint/2010/main" val="216837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6108200" cy="763525"/>
          </a:xfrm>
        </p:spPr>
        <p:txBody>
          <a:bodyPr>
            <a:normAutofit fontScale="90000"/>
          </a:bodyPr>
          <a:lstStyle/>
          <a:p>
            <a:r>
              <a:rPr lang="ro-RO" b="1" dirty="0"/>
              <a:t>Conectarea si accesul la internet</a:t>
            </a:r>
            <a:endParaRPr lang="en-US" b="1" dirty="0"/>
          </a:p>
        </p:txBody>
      </p:sp>
      <p:sp>
        <p:nvSpPr>
          <p:cNvPr id="5" name="Content Placeholder 4"/>
          <p:cNvSpPr>
            <a:spLocks noGrp="1"/>
          </p:cNvSpPr>
          <p:nvPr>
            <p:ph idx="1"/>
          </p:nvPr>
        </p:nvSpPr>
        <p:spPr>
          <a:xfrm>
            <a:off x="143554" y="1350110"/>
            <a:ext cx="6871725" cy="3511061"/>
          </a:xfrm>
        </p:spPr>
        <p:txBody>
          <a:bodyPr>
            <a:normAutofit fontScale="92500" lnSpcReduction="10000"/>
          </a:bodyPr>
          <a:lstStyle/>
          <a:p>
            <a:pPr marL="0" indent="0">
              <a:buNone/>
            </a:pPr>
            <a:r>
              <a:rPr lang="en-US" sz="1200" b="1" i="1" u="sng" dirty="0" err="1"/>
              <a:t>Conexiunea</a:t>
            </a:r>
            <a:r>
              <a:rPr lang="en-US" sz="1200" b="1" i="1" u="sng" dirty="0"/>
              <a:t> </a:t>
            </a:r>
            <a:r>
              <a:rPr lang="en-US" sz="1200" b="1" i="1" u="sng" dirty="0" err="1"/>
              <a:t>prin</a:t>
            </a:r>
            <a:r>
              <a:rPr lang="en-US" sz="1200" b="1" i="1" u="sng" dirty="0"/>
              <a:t> </a:t>
            </a:r>
            <a:r>
              <a:rPr lang="en-US" sz="1200" b="1" i="1" u="sng" dirty="0" err="1"/>
              <a:t>linie</a:t>
            </a:r>
            <a:r>
              <a:rPr lang="en-US" sz="1200" b="1" i="1" u="sng" dirty="0"/>
              <a:t> </a:t>
            </a:r>
            <a:r>
              <a:rPr lang="en-US" sz="1200" b="1" i="1" u="sng" dirty="0" err="1"/>
              <a:t>telefonica</a:t>
            </a:r>
            <a:r>
              <a:rPr lang="en-US" sz="1200" b="1" i="1" u="sng" dirty="0"/>
              <a:t> (Dial Up) </a:t>
            </a:r>
            <a:r>
              <a:rPr lang="en-US" sz="1200" dirty="0"/>
              <a:t>face </a:t>
            </a:r>
            <a:r>
              <a:rPr lang="en-US" sz="1200" dirty="0" err="1"/>
              <a:t>posibil</a:t>
            </a:r>
            <a:r>
              <a:rPr lang="en-US" sz="1200" dirty="0"/>
              <a:t> </a:t>
            </a:r>
            <a:r>
              <a:rPr lang="en-US" sz="1200" dirty="0" err="1"/>
              <a:t>accesul</a:t>
            </a:r>
            <a:r>
              <a:rPr lang="en-US" sz="1200" dirty="0"/>
              <a:t> </a:t>
            </a:r>
            <a:r>
              <a:rPr lang="en-US" sz="1200" dirty="0" err="1"/>
              <a:t>calculatorului</a:t>
            </a:r>
            <a:r>
              <a:rPr lang="en-US" sz="1200" dirty="0"/>
              <a:t>  la Internet </a:t>
            </a:r>
            <a:r>
              <a:rPr lang="en-US" sz="1200" dirty="0" err="1"/>
              <a:t>printr</a:t>
            </a:r>
            <a:r>
              <a:rPr lang="en-US" sz="1200" dirty="0"/>
              <a:t>-o « </a:t>
            </a:r>
            <a:r>
              <a:rPr lang="en-US" sz="1200" dirty="0" err="1"/>
              <a:t>poarta</a:t>
            </a:r>
            <a:r>
              <a:rPr lang="en-US" sz="1200" dirty="0"/>
              <a:t> de </a:t>
            </a:r>
            <a:r>
              <a:rPr lang="en-US" sz="1200" dirty="0" err="1"/>
              <a:t>intrare</a:t>
            </a:r>
            <a:r>
              <a:rPr lang="en-US" sz="1200" dirty="0"/>
              <a:t> ». Pe </a:t>
            </a:r>
            <a:r>
              <a:rPr lang="en-US" sz="1200" dirty="0" err="1"/>
              <a:t>linia</a:t>
            </a:r>
            <a:r>
              <a:rPr lang="en-US" sz="1200" dirty="0"/>
              <a:t> </a:t>
            </a:r>
            <a:r>
              <a:rPr lang="en-US" sz="1200" dirty="0" err="1"/>
              <a:t>telefonica</a:t>
            </a:r>
            <a:r>
              <a:rPr lang="en-US" sz="1200" dirty="0"/>
              <a:t> de </a:t>
            </a:r>
            <a:r>
              <a:rPr lang="en-US" sz="1200" dirty="0" err="1"/>
              <a:t>comunicatie</a:t>
            </a:r>
            <a:r>
              <a:rPr lang="en-US" sz="1200" dirty="0"/>
              <a:t>, sunt </a:t>
            </a:r>
            <a:r>
              <a:rPr lang="en-US" sz="1200" dirty="0" err="1"/>
              <a:t>amplasate</a:t>
            </a:r>
            <a:r>
              <a:rPr lang="en-US" sz="1200" dirty="0"/>
              <a:t> </a:t>
            </a:r>
            <a:r>
              <a:rPr lang="en-US" sz="1200" dirty="0" err="1"/>
              <a:t>modemuri.Modemurile</a:t>
            </a:r>
            <a:r>
              <a:rPr lang="en-US" sz="1200" dirty="0"/>
              <a:t> </a:t>
            </a:r>
            <a:r>
              <a:rPr lang="en-US" sz="1200" dirty="0" err="1"/>
              <a:t>moduleaza</a:t>
            </a:r>
            <a:r>
              <a:rPr lang="en-US" sz="1200" dirty="0"/>
              <a:t>/</a:t>
            </a:r>
            <a:r>
              <a:rPr lang="en-US" sz="1200" dirty="0" err="1"/>
              <a:t>demoduleaza</a:t>
            </a:r>
            <a:r>
              <a:rPr lang="en-US" sz="1200" dirty="0"/>
              <a:t> </a:t>
            </a:r>
            <a:r>
              <a:rPr lang="en-US" sz="1200" dirty="0" err="1"/>
              <a:t>semnalele</a:t>
            </a:r>
            <a:r>
              <a:rPr lang="en-US" sz="1200" dirty="0"/>
              <a:t> </a:t>
            </a:r>
            <a:r>
              <a:rPr lang="en-US" sz="1200" dirty="0" err="1"/>
              <a:t>analogice</a:t>
            </a:r>
            <a:r>
              <a:rPr lang="en-US" sz="1200" dirty="0"/>
              <a:t> </a:t>
            </a:r>
            <a:r>
              <a:rPr lang="en-US" sz="1200" dirty="0" err="1"/>
              <a:t>sau</a:t>
            </a:r>
            <a:r>
              <a:rPr lang="en-US" sz="1200" dirty="0"/>
              <a:t> continue, </a:t>
            </a:r>
            <a:r>
              <a:rPr lang="en-US" sz="1200" dirty="0" err="1"/>
              <a:t>specifice</a:t>
            </a:r>
            <a:r>
              <a:rPr lang="en-US" sz="1200" dirty="0"/>
              <a:t> </a:t>
            </a:r>
            <a:r>
              <a:rPr lang="en-US" sz="1200" dirty="0" err="1"/>
              <a:t>liniei</a:t>
            </a:r>
            <a:r>
              <a:rPr lang="en-US" sz="1200" dirty="0"/>
              <a:t> de </a:t>
            </a:r>
            <a:r>
              <a:rPr lang="en-US" sz="1200" dirty="0" err="1"/>
              <a:t>comunicatiei</a:t>
            </a:r>
            <a:r>
              <a:rPr lang="en-US" sz="1200" dirty="0"/>
              <a:t> in </a:t>
            </a:r>
            <a:r>
              <a:rPr lang="en-US" sz="1200" dirty="0" err="1"/>
              <a:t>semnale</a:t>
            </a:r>
            <a:r>
              <a:rPr lang="en-US" sz="1200" dirty="0"/>
              <a:t> </a:t>
            </a:r>
            <a:r>
              <a:rPr lang="en-US" sz="1200" dirty="0" err="1"/>
              <a:t>digitale</a:t>
            </a:r>
            <a:r>
              <a:rPr lang="en-US" sz="1200" dirty="0"/>
              <a:t> </a:t>
            </a:r>
            <a:r>
              <a:rPr lang="en-US" sz="1200" dirty="0" err="1"/>
              <a:t>specifice</a:t>
            </a:r>
            <a:r>
              <a:rPr lang="en-US" sz="1200" dirty="0"/>
              <a:t> </a:t>
            </a:r>
            <a:r>
              <a:rPr lang="en-US" sz="1200" dirty="0" err="1"/>
              <a:t>calculatorului</a:t>
            </a:r>
            <a:r>
              <a:rPr lang="en-US" sz="1200" dirty="0"/>
              <a:t>.</a:t>
            </a:r>
            <a:endParaRPr lang="ro-RO" sz="1200" dirty="0"/>
          </a:p>
          <a:p>
            <a:pPr marL="0" indent="0">
              <a:buNone/>
            </a:pPr>
            <a:endParaRPr lang="ro-RO" sz="1200" dirty="0"/>
          </a:p>
          <a:p>
            <a:pPr marL="0" indent="0">
              <a:buNone/>
            </a:pPr>
            <a:r>
              <a:rPr lang="en-US" sz="1200" b="1" i="1" u="sng" dirty="0" err="1"/>
              <a:t>Conexiunea</a:t>
            </a:r>
            <a:r>
              <a:rPr lang="en-US" sz="1200" b="1" i="1" u="sng" dirty="0"/>
              <a:t> </a:t>
            </a:r>
            <a:r>
              <a:rPr lang="en-US" sz="1200" b="1" i="1" u="sng" dirty="0" err="1"/>
              <a:t>prin</a:t>
            </a:r>
            <a:r>
              <a:rPr lang="en-US" sz="1200" b="1" i="1" u="sng" dirty="0"/>
              <a:t> </a:t>
            </a:r>
            <a:r>
              <a:rPr lang="en-US" sz="1200" b="1" i="1" u="sng" dirty="0" err="1"/>
              <a:t>cablu</a:t>
            </a:r>
            <a:r>
              <a:rPr lang="en-US" sz="1200" b="1" i="1" u="sng" dirty="0"/>
              <a:t> </a:t>
            </a:r>
            <a:r>
              <a:rPr lang="en-US" sz="1200" dirty="0" err="1"/>
              <a:t>este</a:t>
            </a:r>
            <a:r>
              <a:rPr lang="en-US" sz="1200" dirty="0"/>
              <a:t> </a:t>
            </a:r>
            <a:r>
              <a:rPr lang="en-US" sz="1200" dirty="0" err="1"/>
              <a:t>permanenta</a:t>
            </a:r>
            <a:r>
              <a:rPr lang="en-US" sz="1200" dirty="0"/>
              <a:t>. </a:t>
            </a:r>
            <a:r>
              <a:rPr lang="en-US" sz="1200" dirty="0" err="1"/>
              <a:t>Viteza</a:t>
            </a:r>
            <a:r>
              <a:rPr lang="en-US" sz="1200" dirty="0"/>
              <a:t> </a:t>
            </a:r>
            <a:r>
              <a:rPr lang="en-US" sz="1200" dirty="0" err="1"/>
              <a:t>este</a:t>
            </a:r>
            <a:r>
              <a:rPr lang="en-US" sz="1200" dirty="0"/>
              <a:t> </a:t>
            </a:r>
            <a:r>
              <a:rPr lang="en-US" sz="1200" dirty="0" err="1"/>
              <a:t>mai</a:t>
            </a:r>
            <a:r>
              <a:rPr lang="en-US" sz="1200" dirty="0"/>
              <a:t> mare </a:t>
            </a:r>
            <a:r>
              <a:rPr lang="en-US" sz="1200" dirty="0" err="1"/>
              <a:t>decat</a:t>
            </a:r>
            <a:r>
              <a:rPr lang="en-US" sz="1200" dirty="0"/>
              <a:t> </a:t>
            </a:r>
            <a:r>
              <a:rPr lang="en-US" sz="1200" dirty="0" err="1"/>
              <a:t>prin</a:t>
            </a:r>
            <a:r>
              <a:rPr lang="en-US" sz="1200" dirty="0"/>
              <a:t> modem </a:t>
            </a:r>
            <a:r>
              <a:rPr lang="en-US" sz="1200" dirty="0" err="1"/>
              <a:t>si</a:t>
            </a:r>
            <a:r>
              <a:rPr lang="en-US" sz="1200" dirty="0"/>
              <a:t> se </a:t>
            </a:r>
            <a:r>
              <a:rPr lang="en-US" sz="1200" dirty="0" err="1"/>
              <a:t>elimina</a:t>
            </a:r>
            <a:r>
              <a:rPr lang="en-US" sz="1200" dirty="0"/>
              <a:t> </a:t>
            </a:r>
            <a:r>
              <a:rPr lang="en-US" sz="1200" dirty="0" err="1"/>
              <a:t>costul</a:t>
            </a:r>
            <a:r>
              <a:rPr lang="en-US" sz="1200" dirty="0"/>
              <a:t> </a:t>
            </a:r>
            <a:r>
              <a:rPr lang="en-US" sz="1200" dirty="0" err="1"/>
              <a:t>abonamentului</a:t>
            </a:r>
            <a:r>
              <a:rPr lang="en-US" sz="1200" dirty="0"/>
              <a:t> </a:t>
            </a:r>
            <a:r>
              <a:rPr lang="en-US" sz="1200" dirty="0" err="1"/>
              <a:t>telefonic</a:t>
            </a:r>
            <a:r>
              <a:rPr lang="en-US" sz="1200" dirty="0"/>
              <a:t>. Si </a:t>
            </a:r>
            <a:r>
              <a:rPr lang="en-US" sz="1200" dirty="0" err="1"/>
              <a:t>adresa</a:t>
            </a:r>
            <a:r>
              <a:rPr lang="en-US" sz="1200" dirty="0"/>
              <a:t> IP </a:t>
            </a:r>
            <a:r>
              <a:rPr lang="en-US" sz="1200" dirty="0" err="1"/>
              <a:t>este</a:t>
            </a:r>
            <a:r>
              <a:rPr lang="en-US" sz="1200" dirty="0"/>
              <a:t> </a:t>
            </a:r>
            <a:r>
              <a:rPr lang="en-US" sz="1200" dirty="0" err="1"/>
              <a:t>permanenta</a:t>
            </a:r>
            <a:r>
              <a:rPr lang="en-US" sz="1200" dirty="0"/>
              <a:t>. </a:t>
            </a:r>
            <a:r>
              <a:rPr lang="en-US" sz="1200" dirty="0" err="1"/>
              <a:t>Adresa</a:t>
            </a:r>
            <a:r>
              <a:rPr lang="en-US" sz="1200" dirty="0"/>
              <a:t> IP </a:t>
            </a:r>
            <a:r>
              <a:rPr lang="en-US" sz="1200" dirty="0" err="1"/>
              <a:t>este</a:t>
            </a:r>
            <a:r>
              <a:rPr lang="en-US" sz="1200" dirty="0"/>
              <a:t> </a:t>
            </a:r>
            <a:r>
              <a:rPr lang="en-US" sz="1200" dirty="0" err="1"/>
              <a:t>furnizata</a:t>
            </a:r>
            <a:r>
              <a:rPr lang="en-US" sz="1200" dirty="0"/>
              <a:t> de </a:t>
            </a:r>
            <a:r>
              <a:rPr lang="en-US" sz="1200" dirty="0" err="1"/>
              <a:t>firma</a:t>
            </a:r>
            <a:r>
              <a:rPr lang="en-US" sz="1200" dirty="0"/>
              <a:t> care </a:t>
            </a:r>
            <a:r>
              <a:rPr lang="en-US" sz="1200" dirty="0" err="1"/>
              <a:t>distribuie</a:t>
            </a:r>
            <a:r>
              <a:rPr lang="en-US" sz="1200" dirty="0"/>
              <a:t> </a:t>
            </a:r>
            <a:r>
              <a:rPr lang="en-US" sz="1200" dirty="0" err="1"/>
              <a:t>adrese</a:t>
            </a:r>
            <a:r>
              <a:rPr lang="en-US" sz="1200" dirty="0"/>
              <a:t> de Internet; o </a:t>
            </a:r>
            <a:r>
              <a:rPr lang="en-US" sz="1200" dirty="0" err="1"/>
              <a:t>astfel</a:t>
            </a:r>
            <a:r>
              <a:rPr lang="en-US" sz="1200" dirty="0"/>
              <a:t> de </a:t>
            </a:r>
            <a:r>
              <a:rPr lang="en-US" sz="1200" dirty="0" err="1"/>
              <a:t>firma</a:t>
            </a:r>
            <a:r>
              <a:rPr lang="en-US" sz="1200" dirty="0"/>
              <a:t> se </a:t>
            </a:r>
            <a:r>
              <a:rPr lang="en-US" sz="1200" dirty="0" err="1"/>
              <a:t>numeste</a:t>
            </a:r>
            <a:r>
              <a:rPr lang="en-US" sz="1200" dirty="0"/>
              <a:t> provider. </a:t>
            </a:r>
            <a:r>
              <a:rPr lang="en-US" sz="1200" dirty="0" err="1"/>
              <a:t>Adresa</a:t>
            </a:r>
            <a:r>
              <a:rPr lang="en-US" sz="1200" dirty="0"/>
              <a:t> IP </a:t>
            </a:r>
            <a:r>
              <a:rPr lang="en-US" sz="1200" dirty="0" err="1"/>
              <a:t>este</a:t>
            </a:r>
            <a:r>
              <a:rPr lang="en-US" sz="1200" dirty="0"/>
              <a:t> o </a:t>
            </a:r>
            <a:r>
              <a:rPr lang="en-US" sz="1200" dirty="0" err="1"/>
              <a:t>adresa</a:t>
            </a:r>
            <a:r>
              <a:rPr lang="en-US" sz="1200" dirty="0"/>
              <a:t> </a:t>
            </a:r>
            <a:r>
              <a:rPr lang="en-US" sz="1200" dirty="0" err="1"/>
              <a:t>numerica</a:t>
            </a:r>
            <a:r>
              <a:rPr lang="en-US" sz="1200" dirty="0"/>
              <a:t> de forma 135.224.85.62. </a:t>
            </a:r>
            <a:r>
              <a:rPr lang="en-US" sz="1200" dirty="0" err="1"/>
              <a:t>Fiecare</a:t>
            </a:r>
            <a:r>
              <a:rPr lang="en-US" sz="1200" dirty="0"/>
              <a:t> calculator </a:t>
            </a:r>
            <a:r>
              <a:rPr lang="en-US" sz="1200" dirty="0" err="1"/>
              <a:t>primeste</a:t>
            </a:r>
            <a:r>
              <a:rPr lang="en-US" sz="1200" dirty="0"/>
              <a:t> pe </a:t>
            </a:r>
            <a:r>
              <a:rPr lang="en-US" sz="1200" dirty="0" err="1"/>
              <a:t>langa</a:t>
            </a:r>
            <a:r>
              <a:rPr lang="en-US" sz="1200" dirty="0"/>
              <a:t> IP, ca </a:t>
            </a:r>
            <a:r>
              <a:rPr lang="en-US" sz="1200" dirty="0" err="1"/>
              <a:t>adresa</a:t>
            </a:r>
            <a:r>
              <a:rPr lang="en-US" sz="1200" dirty="0"/>
              <a:t> </a:t>
            </a:r>
            <a:r>
              <a:rPr lang="en-US" sz="1200" dirty="0" err="1"/>
              <a:t>fizica</a:t>
            </a:r>
            <a:r>
              <a:rPr lang="en-US" sz="1200" dirty="0"/>
              <a:t>, </a:t>
            </a:r>
            <a:r>
              <a:rPr lang="en-US" sz="1200" dirty="0" err="1"/>
              <a:t>si</a:t>
            </a:r>
            <a:r>
              <a:rPr lang="en-US" sz="1200" dirty="0"/>
              <a:t> o </a:t>
            </a:r>
            <a:r>
              <a:rPr lang="en-US" sz="1200" dirty="0" err="1"/>
              <a:t>adresa</a:t>
            </a:r>
            <a:r>
              <a:rPr lang="en-US" sz="1200" dirty="0"/>
              <a:t> logic </a:t>
            </a:r>
            <a:r>
              <a:rPr lang="en-US" sz="1200" dirty="0" err="1"/>
              <a:t>construita</a:t>
            </a:r>
            <a:r>
              <a:rPr lang="en-US" sz="1200" dirty="0"/>
              <a:t> </a:t>
            </a:r>
            <a:r>
              <a:rPr lang="en-US" sz="1200" dirty="0" err="1"/>
              <a:t>ierarhic</a:t>
            </a:r>
            <a:r>
              <a:rPr lang="en-US" sz="1200" dirty="0"/>
              <a:t> pe </a:t>
            </a:r>
            <a:r>
              <a:rPr lang="en-US" sz="1200" dirty="0" err="1"/>
              <a:t>domenii</a:t>
            </a:r>
            <a:r>
              <a:rPr lang="en-US" sz="1200" dirty="0"/>
              <a:t> </a:t>
            </a:r>
            <a:r>
              <a:rPr lang="en-US" sz="1200" dirty="0" err="1"/>
              <a:t>si</a:t>
            </a:r>
            <a:r>
              <a:rPr lang="en-US" sz="1200" dirty="0"/>
              <a:t> sub-</a:t>
            </a:r>
            <a:r>
              <a:rPr lang="en-US" sz="1200" dirty="0" err="1"/>
              <a:t>domenii</a:t>
            </a:r>
            <a:r>
              <a:rPr lang="en-US" sz="1200" dirty="0"/>
              <a:t>, de forma </a:t>
            </a:r>
            <a:r>
              <a:rPr lang="en-US" sz="1200" dirty="0" err="1"/>
              <a:t>nume.subdomeniu.domeniu</a:t>
            </a:r>
            <a:r>
              <a:rPr lang="en-US" sz="1200" dirty="0"/>
              <a:t>. </a:t>
            </a:r>
            <a:r>
              <a:rPr lang="en-US" sz="1200" dirty="0" err="1"/>
              <a:t>pentru</a:t>
            </a:r>
            <a:r>
              <a:rPr lang="en-US" sz="1200" dirty="0"/>
              <a:t> </a:t>
            </a:r>
            <a:r>
              <a:rPr lang="en-US" sz="1200" dirty="0" err="1"/>
              <a:t>conexiune</a:t>
            </a:r>
            <a:r>
              <a:rPr lang="en-US" sz="1200" dirty="0"/>
              <a:t> </a:t>
            </a:r>
            <a:r>
              <a:rPr lang="en-US" sz="1200" dirty="0" err="1"/>
              <a:t>prin</a:t>
            </a:r>
            <a:r>
              <a:rPr lang="en-US" sz="1200" dirty="0"/>
              <a:t> </a:t>
            </a:r>
            <a:r>
              <a:rPr lang="en-US" sz="1200" dirty="0" err="1"/>
              <a:t>cablu</a:t>
            </a:r>
            <a:r>
              <a:rPr lang="en-US" sz="1200" dirty="0"/>
              <a:t> </a:t>
            </a:r>
            <a:r>
              <a:rPr lang="en-US" sz="1200" dirty="0" err="1"/>
              <a:t>este</a:t>
            </a:r>
            <a:r>
              <a:rPr lang="en-US" sz="1200" dirty="0"/>
              <a:t> </a:t>
            </a:r>
            <a:r>
              <a:rPr lang="en-US" sz="1200" dirty="0" err="1"/>
              <a:t>necesara</a:t>
            </a:r>
            <a:r>
              <a:rPr lang="en-US" sz="1200" dirty="0"/>
              <a:t> o </a:t>
            </a:r>
            <a:r>
              <a:rPr lang="en-US" sz="1200" dirty="0" err="1"/>
              <a:t>placa</a:t>
            </a:r>
            <a:r>
              <a:rPr lang="en-US" sz="1200" dirty="0"/>
              <a:t> de </a:t>
            </a:r>
            <a:r>
              <a:rPr lang="en-US" sz="1200" dirty="0" err="1"/>
              <a:t>retea</a:t>
            </a:r>
            <a:r>
              <a:rPr lang="en-US" sz="1200" dirty="0"/>
              <a:t>. </a:t>
            </a:r>
            <a:r>
              <a:rPr lang="en-US" sz="1200" dirty="0" err="1"/>
              <a:t>Vitezele</a:t>
            </a:r>
            <a:r>
              <a:rPr lang="en-US" sz="1200" dirty="0"/>
              <a:t> de transfer pot </a:t>
            </a:r>
            <a:r>
              <a:rPr lang="en-US" sz="1200" dirty="0" err="1"/>
              <a:t>ajunge</a:t>
            </a:r>
            <a:r>
              <a:rPr lang="en-US" sz="1200" dirty="0"/>
              <a:t> in general de </a:t>
            </a:r>
            <a:r>
              <a:rPr lang="en-US" sz="1200" dirty="0" err="1"/>
              <a:t>ordinul</a:t>
            </a:r>
            <a:r>
              <a:rPr lang="en-US" sz="1200" dirty="0"/>
              <a:t> </a:t>
            </a:r>
            <a:r>
              <a:rPr lang="en-US" sz="1200" dirty="0" err="1"/>
              <a:t>zecilor</a:t>
            </a:r>
            <a:r>
              <a:rPr lang="en-US" sz="1200" dirty="0"/>
              <a:t> de Mbps.</a:t>
            </a:r>
            <a:endParaRPr lang="ro-RO" sz="1200" dirty="0"/>
          </a:p>
          <a:p>
            <a:pPr marL="0" indent="0">
              <a:buNone/>
            </a:pPr>
            <a:endParaRPr lang="ro-RO" sz="1200" dirty="0"/>
          </a:p>
          <a:p>
            <a:pPr marL="0" indent="0">
              <a:buNone/>
            </a:pPr>
            <a:r>
              <a:rPr lang="en-US" sz="1200" b="1" i="1" u="sng" dirty="0" err="1"/>
              <a:t>Fibra</a:t>
            </a:r>
            <a:r>
              <a:rPr lang="en-US" sz="1200" b="1" i="1" u="sng" dirty="0"/>
              <a:t> </a:t>
            </a:r>
            <a:r>
              <a:rPr lang="en-US" sz="1200" b="1" i="1" u="sng" dirty="0" err="1"/>
              <a:t>optica</a:t>
            </a:r>
            <a:r>
              <a:rPr lang="ro-RO" sz="1200" b="1" i="1" u="sng" dirty="0"/>
              <a:t>. </a:t>
            </a:r>
            <a:r>
              <a:rPr lang="en-US" sz="1200" dirty="0" err="1"/>
              <a:t>Transmisia</a:t>
            </a:r>
            <a:r>
              <a:rPr lang="en-US" sz="1200" dirty="0"/>
              <a:t> </a:t>
            </a:r>
            <a:r>
              <a:rPr lang="en-US" sz="1200" dirty="0" err="1"/>
              <a:t>datelor</a:t>
            </a:r>
            <a:r>
              <a:rPr lang="en-US" sz="1200" dirty="0"/>
              <a:t> </a:t>
            </a:r>
            <a:r>
              <a:rPr lang="en-US" sz="1200" dirty="0" err="1"/>
              <a:t>prin</a:t>
            </a:r>
            <a:r>
              <a:rPr lang="en-US" sz="1200" dirty="0"/>
              <a:t> </a:t>
            </a:r>
            <a:r>
              <a:rPr lang="en-US" sz="1200" dirty="0" err="1"/>
              <a:t>fibra</a:t>
            </a:r>
            <a:r>
              <a:rPr lang="en-US" sz="1200" dirty="0"/>
              <a:t> </a:t>
            </a:r>
            <a:r>
              <a:rPr lang="en-US" sz="1200" dirty="0" err="1"/>
              <a:t>optica</a:t>
            </a:r>
            <a:r>
              <a:rPr lang="en-US" sz="1200" dirty="0"/>
              <a:t> se </a:t>
            </a:r>
            <a:r>
              <a:rPr lang="en-US" sz="1200" dirty="0" err="1"/>
              <a:t>bazeaza</a:t>
            </a:r>
            <a:r>
              <a:rPr lang="en-US" sz="1200" dirty="0"/>
              <a:t> pe </a:t>
            </a:r>
            <a:r>
              <a:rPr lang="en-US" sz="1200" dirty="0" err="1"/>
              <a:t>conversia</a:t>
            </a:r>
            <a:r>
              <a:rPr lang="en-US" sz="1200" dirty="0"/>
              <a:t> </a:t>
            </a:r>
            <a:r>
              <a:rPr lang="en-US" sz="1200" dirty="0" err="1"/>
              <a:t>impulsurilor</a:t>
            </a:r>
            <a:r>
              <a:rPr lang="en-US" sz="1200" dirty="0"/>
              <a:t> </a:t>
            </a:r>
            <a:r>
              <a:rPr lang="en-US" sz="1200" dirty="0" err="1"/>
              <a:t>electrice</a:t>
            </a:r>
            <a:r>
              <a:rPr lang="en-US" sz="1200" dirty="0"/>
              <a:t> in lumina. </a:t>
            </a:r>
            <a:r>
              <a:rPr lang="en-US" sz="1200" dirty="0" err="1"/>
              <a:t>Aceasta</a:t>
            </a:r>
            <a:r>
              <a:rPr lang="en-US" sz="1200" dirty="0"/>
              <a:t> </a:t>
            </a:r>
            <a:r>
              <a:rPr lang="en-US" sz="1200" dirty="0" err="1"/>
              <a:t>este</a:t>
            </a:r>
            <a:r>
              <a:rPr lang="en-US" sz="1200" dirty="0"/>
              <a:t> </a:t>
            </a:r>
            <a:r>
              <a:rPr lang="en-US" sz="1200" dirty="0" err="1"/>
              <a:t>apoi</a:t>
            </a:r>
            <a:r>
              <a:rPr lang="en-US" sz="1200" dirty="0"/>
              <a:t> </a:t>
            </a:r>
            <a:r>
              <a:rPr lang="en-US" sz="1200" dirty="0" err="1"/>
              <a:t>transmisa</a:t>
            </a:r>
            <a:r>
              <a:rPr lang="en-US" sz="1200" dirty="0"/>
              <a:t> </a:t>
            </a:r>
            <a:r>
              <a:rPr lang="en-US" sz="1200" dirty="0" err="1"/>
              <a:t>prin</a:t>
            </a:r>
            <a:r>
              <a:rPr lang="en-US" sz="1200" dirty="0"/>
              <a:t> </a:t>
            </a:r>
            <a:r>
              <a:rPr lang="en-US" sz="1200" dirty="0" err="1"/>
              <a:t>manunchiuri</a:t>
            </a:r>
            <a:r>
              <a:rPr lang="en-US" sz="1200" dirty="0"/>
              <a:t> de </a:t>
            </a:r>
            <a:r>
              <a:rPr lang="en-US" sz="1200" dirty="0" err="1"/>
              <a:t>fibre</a:t>
            </a:r>
            <a:r>
              <a:rPr lang="en-US" sz="1200" dirty="0"/>
              <a:t> </a:t>
            </a:r>
            <a:r>
              <a:rPr lang="en-US" sz="1200" dirty="0" err="1"/>
              <a:t>optice</a:t>
            </a:r>
            <a:r>
              <a:rPr lang="en-US" sz="1200" dirty="0"/>
              <a:t> </a:t>
            </a:r>
            <a:r>
              <a:rPr lang="en-US" sz="1200" dirty="0" err="1"/>
              <a:t>pana</a:t>
            </a:r>
            <a:r>
              <a:rPr lang="en-US" sz="1200" dirty="0"/>
              <a:t> la </a:t>
            </a:r>
            <a:r>
              <a:rPr lang="en-US" sz="1200" dirty="0" err="1"/>
              <a:t>destinatie</a:t>
            </a:r>
            <a:r>
              <a:rPr lang="en-US" sz="1200" dirty="0"/>
              <a:t>, </a:t>
            </a:r>
            <a:r>
              <a:rPr lang="en-US" sz="1200" dirty="0" err="1"/>
              <a:t>unde</a:t>
            </a:r>
            <a:r>
              <a:rPr lang="en-US" sz="1200" dirty="0"/>
              <a:t> </a:t>
            </a:r>
            <a:r>
              <a:rPr lang="en-US" sz="1200" dirty="0" err="1"/>
              <a:t>este</a:t>
            </a:r>
            <a:r>
              <a:rPr lang="en-US" sz="1200" dirty="0"/>
              <a:t> </a:t>
            </a:r>
            <a:r>
              <a:rPr lang="en-US" sz="1200" dirty="0" err="1"/>
              <a:t>reconvertita</a:t>
            </a:r>
            <a:r>
              <a:rPr lang="en-US" sz="1200" dirty="0"/>
              <a:t> in </a:t>
            </a:r>
            <a:r>
              <a:rPr lang="en-US" sz="1200" dirty="0" err="1"/>
              <a:t>impulsuri</a:t>
            </a:r>
            <a:r>
              <a:rPr lang="en-US" sz="1200" dirty="0"/>
              <a:t> </a:t>
            </a:r>
            <a:r>
              <a:rPr lang="en-US" sz="1200" dirty="0" err="1"/>
              <a:t>electrice.Are</a:t>
            </a:r>
            <a:r>
              <a:rPr lang="en-US" sz="1200" dirty="0"/>
              <a:t> ca </a:t>
            </a:r>
            <a:r>
              <a:rPr lang="en-US" sz="1200" dirty="0" err="1"/>
              <a:t>avantaj</a:t>
            </a:r>
            <a:r>
              <a:rPr lang="en-US" sz="1200" dirty="0"/>
              <a:t> rata de transfer </a:t>
            </a:r>
            <a:r>
              <a:rPr lang="en-US" sz="1200" dirty="0" err="1"/>
              <a:t>foarte</a:t>
            </a:r>
            <a:r>
              <a:rPr lang="en-US" sz="1200" dirty="0"/>
              <a:t> mare in </a:t>
            </a:r>
            <a:r>
              <a:rPr lang="en-US" sz="1200" dirty="0" err="1"/>
              <a:t>raport</a:t>
            </a:r>
            <a:r>
              <a:rPr lang="en-US" sz="1200" dirty="0"/>
              <a:t> cu </a:t>
            </a:r>
            <a:r>
              <a:rPr lang="en-US" sz="1200" dirty="0" err="1"/>
              <a:t>celelalte</a:t>
            </a:r>
            <a:r>
              <a:rPr lang="en-US" sz="1200" dirty="0"/>
              <a:t> </a:t>
            </a:r>
            <a:r>
              <a:rPr lang="en-US" sz="1200" dirty="0" err="1"/>
              <a:t>tipuri</a:t>
            </a:r>
            <a:r>
              <a:rPr lang="en-US" sz="1200" dirty="0"/>
              <a:t> de </a:t>
            </a:r>
            <a:r>
              <a:rPr lang="en-US" sz="1200" dirty="0" err="1"/>
              <a:t>conexiune</a:t>
            </a:r>
            <a:r>
              <a:rPr lang="en-US" sz="1200" dirty="0"/>
              <a:t> (</a:t>
            </a:r>
            <a:r>
              <a:rPr lang="en-US" sz="1200" dirty="0" err="1"/>
              <a:t>practic</a:t>
            </a:r>
            <a:r>
              <a:rPr lang="en-US" sz="1200" dirty="0"/>
              <a:t> </a:t>
            </a:r>
            <a:r>
              <a:rPr lang="en-US" sz="1200" dirty="0" err="1"/>
              <a:t>nelimitata</a:t>
            </a:r>
            <a:r>
              <a:rPr lang="en-US" sz="1200" dirty="0"/>
              <a:t>, </a:t>
            </a:r>
            <a:r>
              <a:rPr lang="en-US" sz="1200" dirty="0" err="1"/>
              <a:t>ordinul</a:t>
            </a:r>
            <a:r>
              <a:rPr lang="en-US" sz="1200" dirty="0"/>
              <a:t> </a:t>
            </a:r>
            <a:r>
              <a:rPr lang="en-US" sz="1200" dirty="0" err="1"/>
              <a:t>GBps</a:t>
            </a:r>
            <a:r>
              <a:rPr lang="en-US" sz="1200" dirty="0"/>
              <a:t>, </a:t>
            </a:r>
            <a:r>
              <a:rPr lang="en-US" sz="1200" dirty="0" err="1"/>
              <a:t>si</a:t>
            </a:r>
            <a:r>
              <a:rPr lang="en-US" sz="1200" dirty="0"/>
              <a:t> </a:t>
            </a:r>
            <a:r>
              <a:rPr lang="en-US" sz="1200" dirty="0" err="1"/>
              <a:t>inca</a:t>
            </a:r>
            <a:r>
              <a:rPr lang="en-US" sz="1200" dirty="0"/>
              <a:t> </a:t>
            </a:r>
            <a:r>
              <a:rPr lang="en-US" sz="1200" dirty="0" err="1"/>
              <a:t>imposibil</a:t>
            </a:r>
            <a:r>
              <a:rPr lang="en-US" sz="1200" dirty="0"/>
              <a:t> de </a:t>
            </a:r>
            <a:r>
              <a:rPr lang="en-US" sz="1200" dirty="0" err="1"/>
              <a:t>folosit</a:t>
            </a:r>
            <a:r>
              <a:rPr lang="en-US" sz="1200" dirty="0"/>
              <a:t> la maximum de </a:t>
            </a:r>
            <a:r>
              <a:rPr lang="en-US" sz="1200" dirty="0" err="1"/>
              <a:t>catre</a:t>
            </a:r>
            <a:r>
              <a:rPr lang="en-US" sz="1200" dirty="0"/>
              <a:t> </a:t>
            </a:r>
            <a:r>
              <a:rPr lang="en-US" sz="1200" dirty="0" err="1"/>
              <a:t>aplicatiile</a:t>
            </a:r>
            <a:r>
              <a:rPr lang="en-US" sz="1200" dirty="0"/>
              <a:t> </a:t>
            </a:r>
            <a:r>
              <a:rPr lang="en-US" sz="1200" dirty="0" err="1"/>
              <a:t>existente</a:t>
            </a:r>
            <a:r>
              <a:rPr lang="en-US" sz="1200" dirty="0"/>
              <a:t>);</a:t>
            </a:r>
            <a:endParaRPr lang="ro-RO" sz="1200" dirty="0"/>
          </a:p>
          <a:p>
            <a:pPr marL="0" indent="0">
              <a:buNone/>
            </a:pPr>
            <a:endParaRPr lang="ro-RO" sz="1200" dirty="0"/>
          </a:p>
          <a:p>
            <a:pPr marL="0" indent="0">
              <a:buNone/>
            </a:pPr>
            <a:r>
              <a:rPr lang="en-US" sz="1200" b="1" i="1" u="sng" dirty="0"/>
              <a:t>Wireless (Radio modem)</a:t>
            </a:r>
            <a:r>
              <a:rPr lang="ro-RO" sz="1200" b="1" i="1" u="sng" dirty="0"/>
              <a:t> </a:t>
            </a:r>
            <a:r>
              <a:rPr lang="en-US" sz="1200" dirty="0"/>
              <a:t>Este </a:t>
            </a:r>
            <a:r>
              <a:rPr lang="en-US" sz="1200" dirty="0" err="1"/>
              <a:t>probabil</a:t>
            </a:r>
            <a:r>
              <a:rPr lang="en-US" sz="1200" dirty="0"/>
              <a:t> </a:t>
            </a:r>
            <a:r>
              <a:rPr lang="en-US" sz="1200" dirty="0" err="1"/>
              <a:t>ultimul</a:t>
            </a:r>
            <a:r>
              <a:rPr lang="en-US" sz="1200" dirty="0"/>
              <a:t> </a:t>
            </a:r>
            <a:r>
              <a:rPr lang="en-US" sz="1200" dirty="0" err="1"/>
              <a:t>venit</a:t>
            </a:r>
            <a:r>
              <a:rPr lang="en-US" sz="1200" dirty="0"/>
              <a:t> ca </a:t>
            </a:r>
            <a:r>
              <a:rPr lang="en-US" sz="1200" dirty="0" err="1"/>
              <a:t>tehnologie</a:t>
            </a:r>
            <a:r>
              <a:rPr lang="en-US" sz="1200" dirty="0"/>
              <a:t>. </a:t>
            </a:r>
            <a:r>
              <a:rPr lang="en-US" sz="1200" dirty="0" err="1"/>
              <a:t>Modemurile</a:t>
            </a:r>
            <a:r>
              <a:rPr lang="en-US" sz="1200" dirty="0"/>
              <a:t> radio nu sunt </a:t>
            </a:r>
            <a:r>
              <a:rPr lang="en-US" sz="1200" dirty="0" err="1"/>
              <a:t>tocmai</a:t>
            </a:r>
            <a:r>
              <a:rPr lang="en-US" sz="1200" dirty="0"/>
              <a:t> o </a:t>
            </a:r>
            <a:r>
              <a:rPr lang="en-US" sz="1200" dirty="0" err="1"/>
              <a:t>noutate</a:t>
            </a:r>
            <a:r>
              <a:rPr lang="en-US" sz="1200" dirty="0"/>
              <a:t>, </a:t>
            </a:r>
            <a:r>
              <a:rPr lang="en-US" sz="1200" dirty="0" err="1"/>
              <a:t>dar</a:t>
            </a:r>
            <a:r>
              <a:rPr lang="en-US" sz="1200" dirty="0"/>
              <a:t> </a:t>
            </a:r>
            <a:r>
              <a:rPr lang="en-US" sz="1200" dirty="0" err="1"/>
              <a:t>viteze</a:t>
            </a:r>
            <a:r>
              <a:rPr lang="en-US" sz="1200" dirty="0"/>
              <a:t> cu </a:t>
            </a:r>
            <a:r>
              <a:rPr lang="en-US" sz="1200" dirty="0" err="1"/>
              <a:t>adevarat</a:t>
            </a:r>
            <a:r>
              <a:rPr lang="en-US" sz="1200" dirty="0"/>
              <a:t> </a:t>
            </a:r>
            <a:r>
              <a:rPr lang="en-US" sz="1200" dirty="0" err="1"/>
              <a:t>mari</a:t>
            </a:r>
            <a:r>
              <a:rPr lang="en-US" sz="1200" dirty="0"/>
              <a:t> au </a:t>
            </a:r>
            <a:r>
              <a:rPr lang="en-US" sz="1200" dirty="0" err="1"/>
              <a:t>fost</a:t>
            </a:r>
            <a:r>
              <a:rPr lang="en-US" sz="1200" dirty="0"/>
              <a:t> </a:t>
            </a:r>
            <a:r>
              <a:rPr lang="en-US" sz="1200" dirty="0" err="1"/>
              <a:t>obtinute</a:t>
            </a:r>
            <a:r>
              <a:rPr lang="en-US" sz="1200" dirty="0"/>
              <a:t> </a:t>
            </a:r>
            <a:r>
              <a:rPr lang="en-US" sz="1200" dirty="0" err="1"/>
              <a:t>doar</a:t>
            </a:r>
            <a:r>
              <a:rPr lang="en-US" sz="1200" dirty="0"/>
              <a:t> in ultima </a:t>
            </a:r>
            <a:r>
              <a:rPr lang="en-US" sz="1200" dirty="0" err="1"/>
              <a:t>vreme</a:t>
            </a:r>
            <a:r>
              <a:rPr lang="en-US" sz="1200" dirty="0"/>
              <a:t>. </a:t>
            </a:r>
            <a:r>
              <a:rPr lang="en-US" sz="1200" dirty="0" err="1"/>
              <a:t>Tehnologia</a:t>
            </a:r>
            <a:r>
              <a:rPr lang="en-US" sz="1200" dirty="0"/>
              <a:t> </a:t>
            </a:r>
            <a:r>
              <a:rPr lang="en-US" sz="1200" dirty="0" err="1"/>
              <a:t>necesita</a:t>
            </a:r>
            <a:r>
              <a:rPr lang="en-US" sz="1200" dirty="0"/>
              <a:t> o statie de </a:t>
            </a:r>
            <a:r>
              <a:rPr lang="en-US" sz="1200" dirty="0" err="1"/>
              <a:t>emisie</a:t>
            </a:r>
            <a:r>
              <a:rPr lang="en-US" sz="1200" dirty="0"/>
              <a:t>/</a:t>
            </a:r>
            <a:r>
              <a:rPr lang="en-US" sz="1200" dirty="0" err="1"/>
              <a:t>receptie</a:t>
            </a:r>
            <a:r>
              <a:rPr lang="en-US" sz="1200" dirty="0"/>
              <a:t> la ISP </a:t>
            </a:r>
            <a:r>
              <a:rPr lang="en-US" sz="1200" dirty="0" err="1"/>
              <a:t>iar</a:t>
            </a:r>
            <a:r>
              <a:rPr lang="en-US" sz="1200" dirty="0"/>
              <a:t> rata de transfer </a:t>
            </a:r>
            <a:r>
              <a:rPr lang="en-US" sz="1200" dirty="0" err="1"/>
              <a:t>variaza</a:t>
            </a:r>
            <a:r>
              <a:rPr lang="en-US" sz="1200" dirty="0"/>
              <a:t> </a:t>
            </a:r>
            <a:r>
              <a:rPr lang="en-US" sz="1200" dirty="0" err="1"/>
              <a:t>intre</a:t>
            </a:r>
            <a:r>
              <a:rPr lang="en-US" sz="1200" dirty="0"/>
              <a:t> 1500kbps </a:t>
            </a:r>
            <a:r>
              <a:rPr lang="en-US" sz="1200" dirty="0" err="1"/>
              <a:t>si</a:t>
            </a:r>
            <a:r>
              <a:rPr lang="en-US" sz="1200" dirty="0"/>
              <a:t> 35mbps, cu </a:t>
            </a:r>
            <a:r>
              <a:rPr lang="en-US" sz="1200" dirty="0" err="1"/>
              <a:t>mentiunea</a:t>
            </a:r>
            <a:r>
              <a:rPr lang="en-US" sz="1200" dirty="0"/>
              <a:t> ca </a:t>
            </a:r>
            <a:r>
              <a:rPr lang="en-US" sz="1200" dirty="0" err="1"/>
              <a:t>cele</a:t>
            </a:r>
            <a:r>
              <a:rPr lang="en-US" sz="1200" dirty="0"/>
              <a:t> ultra-</a:t>
            </a:r>
            <a:r>
              <a:rPr lang="en-US" sz="1200" dirty="0" err="1"/>
              <a:t>rapide</a:t>
            </a:r>
            <a:r>
              <a:rPr lang="en-US" sz="1200" dirty="0"/>
              <a:t> </a:t>
            </a:r>
            <a:r>
              <a:rPr lang="en-US" sz="1200" dirty="0" err="1"/>
              <a:t>functioneaza</a:t>
            </a:r>
            <a:r>
              <a:rPr lang="en-US" sz="1200" dirty="0"/>
              <a:t> </a:t>
            </a:r>
            <a:r>
              <a:rPr lang="en-US" sz="1200" dirty="0" err="1"/>
              <a:t>doar</a:t>
            </a:r>
            <a:r>
              <a:rPr lang="en-US" sz="1200" dirty="0"/>
              <a:t> pe </a:t>
            </a:r>
            <a:r>
              <a:rPr lang="en-US" sz="1200" dirty="0" err="1"/>
              <a:t>distante</a:t>
            </a:r>
            <a:r>
              <a:rPr lang="en-US" sz="1200" dirty="0"/>
              <a:t> de 3-4 km. </a:t>
            </a:r>
            <a:r>
              <a:rPr lang="en-US" sz="1200" dirty="0" err="1"/>
              <a:t>Costul</a:t>
            </a:r>
            <a:r>
              <a:rPr lang="en-US" sz="1200" dirty="0"/>
              <a:t> </a:t>
            </a:r>
            <a:r>
              <a:rPr lang="en-US" sz="1200" dirty="0" err="1"/>
              <a:t>unui</a:t>
            </a:r>
            <a:r>
              <a:rPr lang="en-US" sz="1200" dirty="0"/>
              <a:t> radio modem nu </a:t>
            </a:r>
            <a:r>
              <a:rPr lang="en-US" sz="1200" dirty="0" err="1"/>
              <a:t>este</a:t>
            </a:r>
            <a:r>
              <a:rPr lang="en-US" sz="1200" dirty="0"/>
              <a:t> </a:t>
            </a:r>
            <a:r>
              <a:rPr lang="en-US" sz="1200" dirty="0" err="1"/>
              <a:t>tocmai</a:t>
            </a:r>
            <a:r>
              <a:rPr lang="en-US" sz="1200" dirty="0"/>
              <a:t> </a:t>
            </a:r>
            <a:r>
              <a:rPr lang="en-US" sz="1200" dirty="0" err="1"/>
              <a:t>redus</a:t>
            </a:r>
            <a:r>
              <a:rPr lang="en-US" sz="1200" dirty="0"/>
              <a:t>, </a:t>
            </a:r>
            <a:r>
              <a:rPr lang="en-US" sz="1200" dirty="0" err="1"/>
              <a:t>dar</a:t>
            </a:r>
            <a:r>
              <a:rPr lang="en-US" sz="1200" dirty="0"/>
              <a:t> in </a:t>
            </a:r>
            <a:r>
              <a:rPr lang="en-US" sz="1200" dirty="0" err="1"/>
              <a:t>schimb</a:t>
            </a:r>
            <a:r>
              <a:rPr lang="en-US" sz="1200" dirty="0"/>
              <a:t> nu </a:t>
            </a:r>
            <a:r>
              <a:rPr lang="en-US" sz="1200" dirty="0" err="1"/>
              <a:t>necesita</a:t>
            </a:r>
            <a:r>
              <a:rPr lang="en-US" sz="1200" dirty="0"/>
              <a:t> </a:t>
            </a:r>
            <a:r>
              <a:rPr lang="en-US" sz="1200" dirty="0" err="1"/>
              <a:t>infrastructura</a:t>
            </a:r>
            <a:r>
              <a:rPr lang="en-US" sz="1200" dirty="0"/>
              <a:t> in </a:t>
            </a:r>
            <a:r>
              <a:rPr lang="en-US" sz="1200" dirty="0" err="1"/>
              <a:t>raza</a:t>
            </a:r>
            <a:r>
              <a:rPr lang="en-US" sz="1200" dirty="0"/>
              <a:t> de </a:t>
            </a:r>
            <a:r>
              <a:rPr lang="en-US" sz="1200" dirty="0" err="1"/>
              <a:t>actiune</a:t>
            </a:r>
            <a:r>
              <a:rPr lang="en-US" sz="1200" dirty="0"/>
              <a:t> a ISP-</a:t>
            </a:r>
            <a:r>
              <a:rPr lang="en-US" sz="1200" dirty="0" err="1"/>
              <a:t>ului</a:t>
            </a:r>
            <a:r>
              <a:rPr lang="en-US" sz="1200" dirty="0"/>
              <a:t>.</a:t>
            </a:r>
          </a:p>
        </p:txBody>
      </p:sp>
      <p:pic>
        <p:nvPicPr>
          <p:cNvPr id="6" name="Picture 5">
            <a:extLst>
              <a:ext uri="{FF2B5EF4-FFF2-40B4-BE49-F238E27FC236}">
                <a16:creationId xmlns:a16="http://schemas.microsoft.com/office/drawing/2014/main" id="{F740CBB5-1193-728B-7588-886D259A3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3852" y="128470"/>
            <a:ext cx="1938690" cy="1510447"/>
          </a:xfrm>
          <a:prstGeom prst="rect">
            <a:avLst/>
          </a:prstGeom>
        </p:spPr>
      </p:pic>
      <p:pic>
        <p:nvPicPr>
          <p:cNvPr id="8" name="Picture 7">
            <a:extLst>
              <a:ext uri="{FF2B5EF4-FFF2-40B4-BE49-F238E27FC236}">
                <a16:creationId xmlns:a16="http://schemas.microsoft.com/office/drawing/2014/main" id="{41F24FBA-EC7D-75D7-6A9D-994FD981E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852" y="1798070"/>
            <a:ext cx="1938690" cy="1451973"/>
          </a:xfrm>
          <a:prstGeom prst="rect">
            <a:avLst/>
          </a:prstGeom>
        </p:spPr>
      </p:pic>
      <p:pic>
        <p:nvPicPr>
          <p:cNvPr id="10" name="Picture 9">
            <a:extLst>
              <a:ext uri="{FF2B5EF4-FFF2-40B4-BE49-F238E27FC236}">
                <a16:creationId xmlns:a16="http://schemas.microsoft.com/office/drawing/2014/main" id="{1689D127-E98B-76AE-6487-54234CB9B9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3852" y="3521724"/>
            <a:ext cx="1938690" cy="1339447"/>
          </a:xfrm>
          <a:prstGeom prst="rect">
            <a:avLst/>
          </a:prstGeom>
        </p:spPr>
      </p:pic>
    </p:spTree>
    <p:extLst>
      <p:ext uri="{BB962C8B-B14F-4D97-AF65-F5344CB8AC3E}">
        <p14:creationId xmlns:p14="http://schemas.microsoft.com/office/powerpoint/2010/main" val="199050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14" y="128470"/>
            <a:ext cx="8246070" cy="763524"/>
          </a:xfrm>
        </p:spPr>
        <p:txBody>
          <a:bodyPr>
            <a:normAutofit/>
          </a:bodyPr>
          <a:lstStyle/>
          <a:p>
            <a:r>
              <a:rPr lang="ro-RO" sz="2800" b="1" dirty="0"/>
              <a:t>Conectare PAN la internet </a:t>
            </a:r>
            <a:endParaRPr lang="it-IT" sz="2800" b="1" dirty="0"/>
          </a:p>
        </p:txBody>
      </p:sp>
      <p:sp>
        <p:nvSpPr>
          <p:cNvPr id="3" name="Content Placeholder 2"/>
          <p:cNvSpPr>
            <a:spLocks noGrp="1"/>
          </p:cNvSpPr>
          <p:nvPr>
            <p:ph idx="1"/>
          </p:nvPr>
        </p:nvSpPr>
        <p:spPr>
          <a:xfrm>
            <a:off x="448965" y="1350110"/>
            <a:ext cx="8093365" cy="3417153"/>
          </a:xfrm>
        </p:spPr>
        <p:txBody>
          <a:bodyPr>
            <a:normAutofit lnSpcReduction="10000"/>
          </a:bodyPr>
          <a:lstStyle/>
          <a:p>
            <a:pPr marL="0" indent="0">
              <a:buNone/>
            </a:pPr>
            <a:r>
              <a:rPr lang="en-US" sz="1200" dirty="0" err="1"/>
              <a:t>Rețelele</a:t>
            </a:r>
            <a:r>
              <a:rPr lang="en-US" sz="1200" dirty="0"/>
              <a:t> de </a:t>
            </a:r>
            <a:r>
              <a:rPr lang="en-US" sz="1200" dirty="0" err="1"/>
              <a:t>zonă</a:t>
            </a:r>
            <a:r>
              <a:rPr lang="en-US" sz="1200" dirty="0"/>
              <a:t> </a:t>
            </a:r>
            <a:r>
              <a:rPr lang="en-US" sz="1200" dirty="0" err="1"/>
              <a:t>personală</a:t>
            </a:r>
            <a:r>
              <a:rPr lang="en-US" sz="1200" dirty="0"/>
              <a:t> pot fi </a:t>
            </a:r>
            <a:r>
              <a:rPr lang="en-US" sz="1200" b="1" i="1" dirty="0"/>
              <a:t>wireless </a:t>
            </a:r>
            <a:r>
              <a:rPr lang="en-US" sz="1200" dirty="0" err="1"/>
              <a:t>sau</a:t>
            </a:r>
            <a:r>
              <a:rPr lang="en-US" sz="1200" dirty="0"/>
              <a:t> </a:t>
            </a:r>
            <a:r>
              <a:rPr lang="en-US" sz="1200" b="1" i="1" dirty="0" err="1"/>
              <a:t>construite</a:t>
            </a:r>
            <a:r>
              <a:rPr lang="en-US" sz="1200" b="1" i="1" dirty="0"/>
              <a:t> cu </a:t>
            </a:r>
            <a:r>
              <a:rPr lang="en-US" sz="1200" b="1" i="1" dirty="0" err="1"/>
              <a:t>cabluri</a:t>
            </a:r>
            <a:r>
              <a:rPr lang="en-US" sz="1200" b="1" i="1" dirty="0"/>
              <a:t>. USB </a:t>
            </a:r>
            <a:r>
              <a:rPr lang="en-US" sz="1200" b="1" i="1" dirty="0" err="1"/>
              <a:t>și</a:t>
            </a:r>
            <a:r>
              <a:rPr lang="en-US" sz="1200" b="1" i="1" dirty="0"/>
              <a:t> FireWire </a:t>
            </a:r>
            <a:r>
              <a:rPr lang="en-US" sz="1200" dirty="0" err="1"/>
              <a:t>adesea</a:t>
            </a:r>
            <a:r>
              <a:rPr lang="en-US" sz="1200" dirty="0"/>
              <a:t> </a:t>
            </a:r>
            <a:r>
              <a:rPr lang="en-US" sz="1200" dirty="0" err="1"/>
              <a:t>leagă</a:t>
            </a:r>
            <a:r>
              <a:rPr lang="en-US" sz="1200" dirty="0"/>
              <a:t> </a:t>
            </a:r>
            <a:r>
              <a:rPr lang="en-US" sz="1200" dirty="0" err="1"/>
              <a:t>între</a:t>
            </a:r>
            <a:r>
              <a:rPr lang="en-US" sz="1200" dirty="0"/>
              <a:t> </a:t>
            </a:r>
            <a:r>
              <a:rPr lang="en-US" sz="1200" dirty="0" err="1"/>
              <a:t>ele</a:t>
            </a:r>
            <a:r>
              <a:rPr lang="en-US" sz="1200" dirty="0"/>
              <a:t> un PAN cu fir, </a:t>
            </a:r>
            <a:r>
              <a:rPr lang="en-US" sz="1200" dirty="0" err="1"/>
              <a:t>în</a:t>
            </a:r>
            <a:r>
              <a:rPr lang="en-US" sz="1200" dirty="0"/>
              <a:t> </a:t>
            </a:r>
            <a:r>
              <a:rPr lang="en-US" sz="1200" dirty="0" err="1"/>
              <a:t>timp</a:t>
            </a:r>
            <a:r>
              <a:rPr lang="en-US" sz="1200" dirty="0"/>
              <a:t> </a:t>
            </a:r>
            <a:r>
              <a:rPr lang="en-US" sz="1200" dirty="0" err="1"/>
              <a:t>ce</a:t>
            </a:r>
            <a:r>
              <a:rPr lang="en-US" sz="1200" dirty="0"/>
              <a:t> WPAN-urile </a:t>
            </a:r>
            <a:r>
              <a:rPr lang="en-US" sz="1200" dirty="0" err="1"/>
              <a:t>folosesc</a:t>
            </a:r>
            <a:r>
              <a:rPr lang="en-US" sz="1200" dirty="0"/>
              <a:t> de </a:t>
            </a:r>
            <a:r>
              <a:rPr lang="en-US" sz="1200" dirty="0" err="1"/>
              <a:t>obicei</a:t>
            </a:r>
            <a:r>
              <a:rPr lang="en-US" sz="1200" dirty="0"/>
              <a:t> Bluetooth (</a:t>
            </a:r>
            <a:r>
              <a:rPr lang="en-US" sz="1200" dirty="0" err="1"/>
              <a:t>și</a:t>
            </a:r>
            <a:r>
              <a:rPr lang="en-US" sz="1200" dirty="0"/>
              <a:t> se </a:t>
            </a:r>
            <a:r>
              <a:rPr lang="en-US" sz="1200" dirty="0" err="1"/>
              <a:t>numesc</a:t>
            </a:r>
            <a:r>
              <a:rPr lang="en-US" sz="1200" dirty="0"/>
              <a:t> </a:t>
            </a:r>
            <a:r>
              <a:rPr lang="en-US" sz="1200" dirty="0" err="1"/>
              <a:t>piconete</a:t>
            </a:r>
            <a:r>
              <a:rPr lang="en-US" sz="1200" dirty="0"/>
              <a:t>) </a:t>
            </a:r>
            <a:r>
              <a:rPr lang="en-US" sz="1200" dirty="0" err="1"/>
              <a:t>sau</a:t>
            </a:r>
            <a:r>
              <a:rPr lang="en-US" sz="1200" dirty="0"/>
              <a:t> </a:t>
            </a:r>
            <a:r>
              <a:rPr lang="en-US" sz="1200" dirty="0" err="1"/>
              <a:t>uneori</a:t>
            </a:r>
            <a:r>
              <a:rPr lang="en-US" sz="1200" dirty="0"/>
              <a:t> </a:t>
            </a:r>
            <a:r>
              <a:rPr lang="en-US" sz="1200" dirty="0" err="1"/>
              <a:t>conexiuni</a:t>
            </a:r>
            <a:r>
              <a:rPr lang="en-US" sz="1200" dirty="0"/>
              <a:t> cu </a:t>
            </a:r>
            <a:r>
              <a:rPr lang="en-US" sz="1200" dirty="0" err="1"/>
              <a:t>infraroșu</a:t>
            </a:r>
            <a:r>
              <a:rPr lang="en-US" sz="1200" dirty="0"/>
              <a:t>.</a:t>
            </a:r>
          </a:p>
          <a:p>
            <a:pPr marL="0" indent="0">
              <a:buNone/>
            </a:pPr>
            <a:r>
              <a:rPr lang="en-US" sz="1200" dirty="0"/>
              <a:t>Un </a:t>
            </a:r>
            <a:r>
              <a:rPr lang="en-US" sz="1200" dirty="0" err="1"/>
              <a:t>exemplu</a:t>
            </a:r>
            <a:r>
              <a:rPr lang="en-US" sz="1200" dirty="0"/>
              <a:t> de WPAN </a:t>
            </a:r>
            <a:r>
              <a:rPr lang="en-US" sz="1200" dirty="0" err="1"/>
              <a:t>este</a:t>
            </a:r>
            <a:r>
              <a:rPr lang="en-US" sz="1200" dirty="0"/>
              <a:t> </a:t>
            </a:r>
            <a:r>
              <a:rPr lang="en-US" sz="1200" dirty="0" err="1"/>
              <a:t>utilizarea</a:t>
            </a:r>
            <a:r>
              <a:rPr lang="en-US" sz="1200" dirty="0"/>
              <a:t> </a:t>
            </a:r>
            <a:r>
              <a:rPr lang="en-US" sz="1200" dirty="0" err="1"/>
              <a:t>unei</a:t>
            </a:r>
            <a:r>
              <a:rPr lang="en-US" sz="1200" dirty="0"/>
              <a:t> </a:t>
            </a:r>
            <a:r>
              <a:rPr lang="en-US" sz="1200" dirty="0" err="1"/>
              <a:t>tastaturi</a:t>
            </a:r>
            <a:r>
              <a:rPr lang="en-US" sz="1200" dirty="0"/>
              <a:t> Bluetooth pe care </a:t>
            </a:r>
            <a:r>
              <a:rPr lang="en-US" sz="1200" dirty="0" err="1"/>
              <a:t>ați</a:t>
            </a:r>
            <a:r>
              <a:rPr lang="en-US" sz="1200" dirty="0"/>
              <a:t> </a:t>
            </a:r>
            <a:r>
              <a:rPr lang="en-US" sz="1200" dirty="0" err="1"/>
              <a:t>conectat</a:t>
            </a:r>
            <a:r>
              <a:rPr lang="en-US" sz="1200" dirty="0"/>
              <a:t>-o ​​la o </a:t>
            </a:r>
            <a:r>
              <a:rPr lang="en-US" sz="1200" dirty="0" err="1"/>
              <a:t>tabletă</a:t>
            </a:r>
            <a:r>
              <a:rPr lang="en-US" sz="1200" dirty="0"/>
              <a:t> </a:t>
            </a:r>
            <a:r>
              <a:rPr lang="en-US" sz="1200" dirty="0" err="1"/>
              <a:t>pentru</a:t>
            </a:r>
            <a:r>
              <a:rPr lang="en-US" sz="1200" dirty="0"/>
              <a:t> a </a:t>
            </a:r>
            <a:r>
              <a:rPr lang="en-US" sz="1200" dirty="0" err="1"/>
              <a:t>controla</a:t>
            </a:r>
            <a:r>
              <a:rPr lang="en-US" sz="1200" dirty="0"/>
              <a:t> </a:t>
            </a:r>
            <a:r>
              <a:rPr lang="en-US" sz="1200" dirty="0" err="1"/>
              <a:t>interfața</a:t>
            </a:r>
            <a:r>
              <a:rPr lang="en-US" sz="1200" dirty="0"/>
              <a:t> </a:t>
            </a:r>
            <a:r>
              <a:rPr lang="en-US" sz="1200" dirty="0" err="1"/>
              <a:t>pentru</a:t>
            </a:r>
            <a:r>
              <a:rPr lang="en-US" sz="1200" dirty="0"/>
              <a:t> un </a:t>
            </a:r>
            <a:r>
              <a:rPr lang="en-US" sz="1200" dirty="0" err="1"/>
              <a:t>bec</a:t>
            </a:r>
            <a:r>
              <a:rPr lang="en-US" sz="1200" dirty="0"/>
              <a:t> </a:t>
            </a:r>
            <a:r>
              <a:rPr lang="en-US" sz="1200" dirty="0" err="1"/>
              <a:t>inteligent</a:t>
            </a:r>
            <a:r>
              <a:rPr lang="en-US" sz="1200" dirty="0"/>
              <a:t> din </a:t>
            </a:r>
            <a:r>
              <a:rPr lang="en-US" sz="1200" dirty="0" err="1"/>
              <a:t>apropiere</a:t>
            </a:r>
            <a:r>
              <a:rPr lang="en-US" sz="1200" dirty="0"/>
              <a:t>.</a:t>
            </a:r>
          </a:p>
          <a:p>
            <a:pPr marL="0" indent="0">
              <a:buNone/>
            </a:pPr>
            <a:r>
              <a:rPr lang="en-US" sz="1200" dirty="0"/>
              <a:t>O </a:t>
            </a:r>
            <a:r>
              <a:rPr lang="en-US" sz="1200" dirty="0" err="1"/>
              <a:t>imprimantă</a:t>
            </a:r>
            <a:r>
              <a:rPr lang="en-US" sz="1200" dirty="0"/>
              <a:t> </a:t>
            </a:r>
            <a:r>
              <a:rPr lang="en-US" sz="1200" dirty="0" err="1"/>
              <a:t>într</a:t>
            </a:r>
            <a:r>
              <a:rPr lang="en-US" sz="1200" dirty="0"/>
              <a:t>-un </a:t>
            </a:r>
            <a:r>
              <a:rPr lang="en-US" sz="1200" dirty="0" err="1"/>
              <a:t>birou</a:t>
            </a:r>
            <a:r>
              <a:rPr lang="en-US" sz="1200" dirty="0"/>
              <a:t> mic </a:t>
            </a:r>
            <a:r>
              <a:rPr lang="en-US" sz="1200" dirty="0" err="1"/>
              <a:t>sau</a:t>
            </a:r>
            <a:r>
              <a:rPr lang="en-US" sz="1200" dirty="0"/>
              <a:t> </a:t>
            </a:r>
            <a:r>
              <a:rPr lang="en-US" sz="1200" dirty="0" err="1"/>
              <a:t>acasă</a:t>
            </a:r>
            <a:r>
              <a:rPr lang="en-US" sz="1200" dirty="0"/>
              <a:t> care se </a:t>
            </a:r>
            <a:r>
              <a:rPr lang="en-US" sz="1200" dirty="0" err="1"/>
              <a:t>conectează</a:t>
            </a:r>
            <a:r>
              <a:rPr lang="en-US" sz="1200" dirty="0"/>
              <a:t> la un desktop, laptop </a:t>
            </a:r>
            <a:r>
              <a:rPr lang="en-US" sz="1200" dirty="0" err="1"/>
              <a:t>sau</a:t>
            </a:r>
            <a:r>
              <a:rPr lang="en-US" sz="1200" dirty="0"/>
              <a:t> </a:t>
            </a:r>
            <a:r>
              <a:rPr lang="en-US" sz="1200" dirty="0" err="1"/>
              <a:t>telefon</a:t>
            </a:r>
            <a:r>
              <a:rPr lang="en-US" sz="1200" dirty="0"/>
              <a:t> </a:t>
            </a:r>
            <a:r>
              <a:rPr lang="en-US" sz="1200" dirty="0" err="1"/>
              <a:t>în</a:t>
            </a:r>
            <a:r>
              <a:rPr lang="en-US" sz="1200" dirty="0"/>
              <a:t> </a:t>
            </a:r>
            <a:r>
              <a:rPr lang="en-US" sz="1200" dirty="0" err="1"/>
              <a:t>apropiere</a:t>
            </a:r>
            <a:r>
              <a:rPr lang="en-US" sz="1200" dirty="0"/>
              <a:t> </a:t>
            </a:r>
            <a:r>
              <a:rPr lang="en-US" sz="1200" dirty="0" err="1"/>
              <a:t>este</a:t>
            </a:r>
            <a:r>
              <a:rPr lang="en-US" sz="1200" dirty="0"/>
              <a:t>, de </a:t>
            </a:r>
            <a:r>
              <a:rPr lang="en-US" sz="1200" dirty="0" err="1"/>
              <a:t>asemenea</a:t>
            </a:r>
            <a:r>
              <a:rPr lang="en-US" sz="1200" dirty="0"/>
              <a:t>, </a:t>
            </a:r>
            <a:r>
              <a:rPr lang="en-US" sz="1200" dirty="0" err="1"/>
              <a:t>parte</a:t>
            </a:r>
            <a:r>
              <a:rPr lang="en-US" sz="1200" dirty="0"/>
              <a:t> </a:t>
            </a:r>
            <a:r>
              <a:rPr lang="en-US" sz="1200" dirty="0" err="1"/>
              <a:t>dintr</a:t>
            </a:r>
            <a:r>
              <a:rPr lang="en-US" sz="1200" dirty="0"/>
              <a:t>-un PAN. </a:t>
            </a:r>
            <a:r>
              <a:rPr lang="en-US" sz="1200" dirty="0" err="1"/>
              <a:t>Același</a:t>
            </a:r>
            <a:r>
              <a:rPr lang="en-US" sz="1200" dirty="0"/>
              <a:t> </a:t>
            </a:r>
            <a:r>
              <a:rPr lang="en-US" sz="1200" dirty="0" err="1"/>
              <a:t>lucru</a:t>
            </a:r>
            <a:r>
              <a:rPr lang="en-US" sz="1200" dirty="0"/>
              <a:t> </a:t>
            </a:r>
            <a:r>
              <a:rPr lang="en-US" sz="1200" dirty="0" err="1"/>
              <a:t>este</a:t>
            </a:r>
            <a:r>
              <a:rPr lang="en-US" sz="1200" dirty="0"/>
              <a:t> </a:t>
            </a:r>
            <a:r>
              <a:rPr lang="en-US" sz="1200" dirty="0" err="1"/>
              <a:t>valabil</a:t>
            </a:r>
            <a:r>
              <a:rPr lang="en-US" sz="1200" dirty="0"/>
              <a:t> </a:t>
            </a:r>
            <a:r>
              <a:rPr lang="en-US" sz="1200" dirty="0" err="1"/>
              <a:t>și</a:t>
            </a:r>
            <a:r>
              <a:rPr lang="en-US" sz="1200" dirty="0"/>
              <a:t> </a:t>
            </a:r>
            <a:r>
              <a:rPr lang="en-US" sz="1200" dirty="0" err="1"/>
              <a:t>pentru</a:t>
            </a:r>
            <a:r>
              <a:rPr lang="en-US" sz="1200" dirty="0"/>
              <a:t> </a:t>
            </a:r>
            <a:r>
              <a:rPr lang="en-US" sz="1200" dirty="0" err="1"/>
              <a:t>tastaturile</a:t>
            </a:r>
            <a:r>
              <a:rPr lang="en-US" sz="1200" dirty="0"/>
              <a:t> </a:t>
            </a:r>
            <a:r>
              <a:rPr lang="en-US" sz="1200" dirty="0" err="1"/>
              <a:t>și</a:t>
            </a:r>
            <a:r>
              <a:rPr lang="en-US" sz="1200" dirty="0"/>
              <a:t> </a:t>
            </a:r>
            <a:r>
              <a:rPr lang="en-US" sz="1200" dirty="0" err="1"/>
              <a:t>alte</a:t>
            </a:r>
            <a:r>
              <a:rPr lang="en-US" sz="1200" dirty="0"/>
              <a:t> </a:t>
            </a:r>
            <a:r>
              <a:rPr lang="en-US" sz="1200" dirty="0" err="1"/>
              <a:t>dispozitive</a:t>
            </a:r>
            <a:r>
              <a:rPr lang="en-US" sz="1200" dirty="0"/>
              <a:t> care </a:t>
            </a:r>
            <a:r>
              <a:rPr lang="en-US" sz="1200" dirty="0" err="1"/>
              <a:t>utilizează</a:t>
            </a:r>
            <a:r>
              <a:rPr lang="en-US" sz="1200" dirty="0"/>
              <a:t> IrDA (Infrared Data Association).</a:t>
            </a:r>
          </a:p>
          <a:p>
            <a:pPr marL="0" indent="0">
              <a:buNone/>
            </a:pPr>
            <a:r>
              <a:rPr lang="en-US" sz="1200" dirty="0"/>
              <a:t>Un PAN </a:t>
            </a:r>
            <a:r>
              <a:rPr lang="en-US" sz="1200" dirty="0" err="1"/>
              <a:t>poate</a:t>
            </a:r>
            <a:r>
              <a:rPr lang="en-US" sz="1200" dirty="0"/>
              <a:t> </a:t>
            </a:r>
            <a:r>
              <a:rPr lang="en-US" sz="1200" dirty="0" err="1"/>
              <a:t>conține</a:t>
            </a:r>
            <a:r>
              <a:rPr lang="en-US" sz="1200" dirty="0"/>
              <a:t>, de </a:t>
            </a:r>
            <a:r>
              <a:rPr lang="en-US" sz="1200" dirty="0" err="1"/>
              <a:t>asemenea</a:t>
            </a:r>
            <a:r>
              <a:rPr lang="en-US" sz="1200" dirty="0"/>
              <a:t>, </a:t>
            </a:r>
            <a:r>
              <a:rPr lang="en-US" sz="1200" dirty="0" err="1"/>
              <a:t>dispozitive</a:t>
            </a:r>
            <a:r>
              <a:rPr lang="en-US" sz="1200" dirty="0"/>
              <a:t> </a:t>
            </a:r>
            <a:r>
              <a:rPr lang="en-US" sz="1200" dirty="0" err="1"/>
              <a:t>mici</a:t>
            </a:r>
            <a:r>
              <a:rPr lang="en-US" sz="1200" dirty="0"/>
              <a:t>, </a:t>
            </a:r>
            <a:r>
              <a:rPr lang="en-US" sz="1200" dirty="0" err="1"/>
              <a:t>purtabile</a:t>
            </a:r>
            <a:r>
              <a:rPr lang="en-US" sz="1200" dirty="0"/>
              <a:t> </a:t>
            </a:r>
            <a:r>
              <a:rPr lang="en-US" sz="1200" dirty="0" err="1"/>
              <a:t>sau</a:t>
            </a:r>
            <a:r>
              <a:rPr lang="en-US" sz="1200" dirty="0"/>
              <a:t> </a:t>
            </a:r>
            <a:r>
              <a:rPr lang="en-US" sz="1200" dirty="0" err="1"/>
              <a:t>încorporate</a:t>
            </a:r>
            <a:r>
              <a:rPr lang="en-US" sz="1200" dirty="0"/>
              <a:t>, care pot </a:t>
            </a:r>
            <a:r>
              <a:rPr lang="en-US" sz="1200" dirty="0" err="1"/>
              <a:t>comunica</a:t>
            </a:r>
            <a:r>
              <a:rPr lang="en-US" sz="1200" dirty="0"/>
              <a:t> la </a:t>
            </a:r>
            <a:r>
              <a:rPr lang="en-US" sz="1200" dirty="0" err="1"/>
              <a:t>contactul</a:t>
            </a:r>
            <a:r>
              <a:rPr lang="en-US" sz="1200" dirty="0"/>
              <a:t> </a:t>
            </a:r>
            <a:r>
              <a:rPr lang="en-US" sz="1200" dirty="0" err="1"/>
              <a:t>apropiat</a:t>
            </a:r>
            <a:r>
              <a:rPr lang="en-US" sz="1200" dirty="0"/>
              <a:t> cu </a:t>
            </a:r>
            <a:r>
              <a:rPr lang="en-US" sz="1200" dirty="0" err="1"/>
              <a:t>alte</a:t>
            </a:r>
            <a:r>
              <a:rPr lang="en-US" sz="1200" dirty="0"/>
              <a:t> </a:t>
            </a:r>
            <a:r>
              <a:rPr lang="en-US" sz="1200" dirty="0" err="1"/>
              <a:t>dispozitive</a:t>
            </a:r>
            <a:r>
              <a:rPr lang="en-US" sz="1200" dirty="0"/>
              <a:t> wireless. Un </a:t>
            </a:r>
            <a:r>
              <a:rPr lang="en-US" sz="1200" dirty="0" err="1"/>
              <a:t>cip</a:t>
            </a:r>
            <a:r>
              <a:rPr lang="en-US" sz="1200" dirty="0"/>
              <a:t> sub </a:t>
            </a:r>
            <a:r>
              <a:rPr lang="en-US" sz="1200" dirty="0" err="1"/>
              <a:t>pielea</a:t>
            </a:r>
            <a:r>
              <a:rPr lang="en-US" sz="1200" dirty="0"/>
              <a:t> </a:t>
            </a:r>
            <a:r>
              <a:rPr lang="en-US" sz="1200" dirty="0" err="1"/>
              <a:t>unui</a:t>
            </a:r>
            <a:r>
              <a:rPr lang="en-US" sz="1200" dirty="0"/>
              <a:t> </a:t>
            </a:r>
            <a:r>
              <a:rPr lang="en-US" sz="1200" dirty="0" err="1"/>
              <a:t>deget</a:t>
            </a:r>
            <a:r>
              <a:rPr lang="en-US" sz="1200" dirty="0"/>
              <a:t>, de </a:t>
            </a:r>
            <a:r>
              <a:rPr lang="en-US" sz="1200" dirty="0" err="1"/>
              <a:t>exemplu</a:t>
            </a:r>
            <a:r>
              <a:rPr lang="en-US" sz="1200" dirty="0"/>
              <a:t>, care </a:t>
            </a:r>
            <a:r>
              <a:rPr lang="en-US" sz="1200" dirty="0" err="1"/>
              <a:t>conține</a:t>
            </a:r>
            <a:r>
              <a:rPr lang="en-US" sz="1200" dirty="0"/>
              <a:t> </a:t>
            </a:r>
            <a:r>
              <a:rPr lang="en-US" sz="1200" dirty="0" err="1"/>
              <a:t>datele</a:t>
            </a:r>
            <a:r>
              <a:rPr lang="en-US" sz="1200" dirty="0"/>
              <a:t> </a:t>
            </a:r>
            <a:r>
              <a:rPr lang="en-US" sz="1200" dirty="0" err="1"/>
              <a:t>dumneavoastră</a:t>
            </a:r>
            <a:r>
              <a:rPr lang="en-US" sz="1200" dirty="0"/>
              <a:t> </a:t>
            </a:r>
            <a:r>
              <a:rPr lang="en-US" sz="1200" dirty="0" err="1"/>
              <a:t>medicale</a:t>
            </a:r>
            <a:r>
              <a:rPr lang="en-US" sz="1200" dirty="0"/>
              <a:t>, se </a:t>
            </a:r>
            <a:r>
              <a:rPr lang="en-US" sz="1200" dirty="0" err="1"/>
              <a:t>poate</a:t>
            </a:r>
            <a:r>
              <a:rPr lang="en-US" sz="1200" dirty="0"/>
              <a:t> </a:t>
            </a:r>
            <a:r>
              <a:rPr lang="en-US" sz="1200" dirty="0" err="1"/>
              <a:t>conecta</a:t>
            </a:r>
            <a:r>
              <a:rPr lang="en-US" sz="1200" dirty="0"/>
              <a:t> la un computer </a:t>
            </a:r>
            <a:r>
              <a:rPr lang="en-US" sz="1200" dirty="0" err="1"/>
              <a:t>sau</a:t>
            </a:r>
            <a:r>
              <a:rPr lang="en-US" sz="1200" dirty="0"/>
              <a:t> </a:t>
            </a:r>
            <a:r>
              <a:rPr lang="en-US" sz="1200" dirty="0" err="1"/>
              <a:t>cititor</a:t>
            </a:r>
            <a:r>
              <a:rPr lang="en-US" sz="1200" dirty="0"/>
              <a:t> de </a:t>
            </a:r>
            <a:r>
              <a:rPr lang="en-US" sz="1200" dirty="0" err="1"/>
              <a:t>cip</a:t>
            </a:r>
            <a:r>
              <a:rPr lang="en-US" sz="1200" dirty="0"/>
              <a:t> </a:t>
            </a:r>
            <a:r>
              <a:rPr lang="en-US" sz="1200" dirty="0" err="1"/>
              <a:t>pentru</a:t>
            </a:r>
            <a:r>
              <a:rPr lang="en-US" sz="1200" dirty="0"/>
              <a:t> a </a:t>
            </a:r>
            <a:r>
              <a:rPr lang="en-US" sz="1200" dirty="0" err="1"/>
              <a:t>transmite</a:t>
            </a:r>
            <a:r>
              <a:rPr lang="en-US" sz="1200" dirty="0"/>
              <a:t> </a:t>
            </a:r>
            <a:r>
              <a:rPr lang="en-US" sz="1200" dirty="0" err="1"/>
              <a:t>aceste</a:t>
            </a:r>
            <a:r>
              <a:rPr lang="en-US" sz="1200" dirty="0"/>
              <a:t> </a:t>
            </a:r>
            <a:r>
              <a:rPr lang="en-US" sz="1200" dirty="0" err="1"/>
              <a:t>informații</a:t>
            </a:r>
            <a:r>
              <a:rPr lang="en-US" sz="1200" dirty="0"/>
              <a:t> </a:t>
            </a:r>
            <a:r>
              <a:rPr lang="en-US" sz="1200" dirty="0" err="1"/>
              <a:t>unui</a:t>
            </a:r>
            <a:r>
              <a:rPr lang="en-US" sz="1200" dirty="0"/>
              <a:t> medic.</a:t>
            </a:r>
          </a:p>
          <a:p>
            <a:pPr marL="0" indent="0">
              <a:buNone/>
            </a:pPr>
            <a:r>
              <a:rPr lang="en-US" sz="1200" dirty="0" err="1"/>
              <a:t>Cât</a:t>
            </a:r>
            <a:r>
              <a:rPr lang="en-US" sz="1200" dirty="0"/>
              <a:t> de mare </a:t>
            </a:r>
            <a:r>
              <a:rPr lang="en-US" sz="1200" dirty="0" err="1"/>
              <a:t>este</a:t>
            </a:r>
            <a:r>
              <a:rPr lang="en-US" sz="1200" dirty="0"/>
              <a:t> un PAN?</a:t>
            </a:r>
          </a:p>
          <a:p>
            <a:pPr marL="0" indent="0">
              <a:buNone/>
            </a:pPr>
            <a:r>
              <a:rPr lang="en-US" sz="1200" dirty="0" err="1"/>
              <a:t>Rețelele</a:t>
            </a:r>
            <a:r>
              <a:rPr lang="en-US" sz="1200" dirty="0"/>
              <a:t> wireless </a:t>
            </a:r>
            <a:r>
              <a:rPr lang="en-US" sz="1200" dirty="0" err="1"/>
              <a:t>pentru</a:t>
            </a:r>
            <a:r>
              <a:rPr lang="en-US" sz="1200" dirty="0"/>
              <a:t> </a:t>
            </a:r>
            <a:r>
              <a:rPr lang="en-US" sz="1200" dirty="0" err="1"/>
              <a:t>zonă</a:t>
            </a:r>
            <a:r>
              <a:rPr lang="en-US" sz="1200" dirty="0"/>
              <a:t> </a:t>
            </a:r>
            <a:r>
              <a:rPr lang="en-US" sz="1200" dirty="0" err="1"/>
              <a:t>personală</a:t>
            </a:r>
            <a:r>
              <a:rPr lang="en-US" sz="1200" dirty="0"/>
              <a:t> </a:t>
            </a:r>
            <a:r>
              <a:rPr lang="en-US" sz="1200" dirty="0" err="1"/>
              <a:t>acoperă</a:t>
            </a:r>
            <a:r>
              <a:rPr lang="en-US" sz="1200" dirty="0"/>
              <a:t> o </a:t>
            </a:r>
            <a:r>
              <a:rPr lang="en-US" sz="1200" dirty="0" err="1"/>
              <a:t>gamă</a:t>
            </a:r>
            <a:r>
              <a:rPr lang="en-US" sz="1200" dirty="0"/>
              <a:t> de </a:t>
            </a:r>
            <a:r>
              <a:rPr lang="en-US" sz="1200" dirty="0" err="1"/>
              <a:t>câțiva</a:t>
            </a:r>
            <a:r>
              <a:rPr lang="en-US" sz="1200" dirty="0"/>
              <a:t> </a:t>
            </a:r>
            <a:r>
              <a:rPr lang="en-US" sz="1200" dirty="0" err="1"/>
              <a:t>centimetri</a:t>
            </a:r>
            <a:r>
              <a:rPr lang="en-US" sz="1200" dirty="0"/>
              <a:t> </a:t>
            </a:r>
            <a:r>
              <a:rPr lang="en-US" sz="1200" dirty="0" err="1"/>
              <a:t>până</a:t>
            </a:r>
            <a:r>
              <a:rPr lang="en-US" sz="1200" dirty="0"/>
              <a:t> la </a:t>
            </a:r>
            <a:r>
              <a:rPr lang="en-US" sz="1200" dirty="0" err="1"/>
              <a:t>aproximativ</a:t>
            </a:r>
            <a:r>
              <a:rPr lang="en-US" sz="1200" dirty="0"/>
              <a:t> 10 </a:t>
            </a:r>
            <a:r>
              <a:rPr lang="en-US" sz="1200" dirty="0" err="1"/>
              <a:t>metri</a:t>
            </a:r>
            <a:r>
              <a:rPr lang="en-US" sz="1200" dirty="0"/>
              <a:t> (33 de </a:t>
            </a:r>
            <a:r>
              <a:rPr lang="en-US" sz="1200" dirty="0" err="1"/>
              <a:t>picioare</a:t>
            </a:r>
            <a:r>
              <a:rPr lang="en-US" sz="1200" dirty="0"/>
              <a:t>). </a:t>
            </a:r>
            <a:r>
              <a:rPr lang="en-US" sz="1200" dirty="0" err="1"/>
              <a:t>Aceste</a:t>
            </a:r>
            <a:r>
              <a:rPr lang="en-US" sz="1200" dirty="0"/>
              <a:t> </a:t>
            </a:r>
            <a:r>
              <a:rPr lang="en-US" sz="1200" dirty="0" err="1"/>
              <a:t>rețele</a:t>
            </a:r>
            <a:r>
              <a:rPr lang="en-US" sz="1200" dirty="0"/>
              <a:t> sunt un tip (</a:t>
            </a:r>
            <a:r>
              <a:rPr lang="en-US" sz="1200" dirty="0" err="1"/>
              <a:t>sau</a:t>
            </a:r>
            <a:r>
              <a:rPr lang="en-US" sz="1200" dirty="0"/>
              <a:t> subset) particular de </a:t>
            </a:r>
            <a:r>
              <a:rPr lang="en-US" sz="1200" dirty="0" err="1"/>
              <a:t>rețele</a:t>
            </a:r>
            <a:r>
              <a:rPr lang="en-US" sz="1200" dirty="0"/>
              <a:t> locale care </a:t>
            </a:r>
            <a:r>
              <a:rPr lang="en-US" sz="1200" dirty="0" err="1"/>
              <a:t>acceptă</a:t>
            </a:r>
            <a:r>
              <a:rPr lang="en-US" sz="1200" dirty="0"/>
              <a:t> o </a:t>
            </a:r>
            <a:r>
              <a:rPr lang="en-US" sz="1200" dirty="0" err="1"/>
              <a:t>persoană</a:t>
            </a:r>
            <a:r>
              <a:rPr lang="en-US" sz="1200" dirty="0"/>
              <a:t> </a:t>
            </a:r>
            <a:r>
              <a:rPr lang="en-US" sz="1200" dirty="0" err="1"/>
              <a:t>în</a:t>
            </a:r>
            <a:r>
              <a:rPr lang="en-US" sz="1200" dirty="0"/>
              <a:t> loc de </a:t>
            </a:r>
            <a:r>
              <a:rPr lang="en-US" sz="1200" dirty="0" err="1"/>
              <a:t>grup</a:t>
            </a:r>
            <a:endParaRPr lang="ro-RO" sz="4000" dirty="0"/>
          </a:p>
          <a:p>
            <a:pPr marL="0" indent="0">
              <a:buNone/>
            </a:pPr>
            <a:r>
              <a:rPr lang="ro-RO" sz="1200" dirty="0"/>
              <a:t>Dispozitivele secundare dintr-un PAN se pot conecta și rula date printr-o mașină primară. Cu Bluetooth, o astfel de configurare poate fi de până la 100 de metri (330 de metri).</a:t>
            </a:r>
          </a:p>
          <a:p>
            <a:pPr marL="0" indent="0">
              <a:buNone/>
            </a:pPr>
            <a:r>
              <a:rPr lang="ro-RO" sz="1200" dirty="0"/>
              <a:t>PAN-urile pot accesa internetul în anumite condiții. De exemplu, un dispozitiv dintr-un PAN se poate conecta la un LAN care are acces la internet, care este el însuși un WAN. În ordine, fiecare tip de rețea este mai mic decât următorul, dar toate se pot conecta.</a:t>
            </a:r>
          </a:p>
          <a:p>
            <a:pPr marL="0" indent="0">
              <a:buNone/>
            </a:pPr>
            <a:endParaRPr lang="ro-RO" sz="1200" dirty="0"/>
          </a:p>
        </p:txBody>
      </p:sp>
    </p:spTree>
    <p:extLst>
      <p:ext uri="{BB962C8B-B14F-4D97-AF65-F5344CB8AC3E}">
        <p14:creationId xmlns:p14="http://schemas.microsoft.com/office/powerpoint/2010/main" val="1893066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1969</Words>
  <Application>Microsoft Office PowerPoint</Application>
  <PresentationFormat>On-screen Show (16:9)</PresentationFormat>
  <Paragraphs>53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body</vt:lpstr>
      <vt:lpstr>Office Theme</vt:lpstr>
      <vt:lpstr>Tehnologii de conectare a unui LAN/PAN la Internet.</vt:lpstr>
      <vt:lpstr>Rețele personale (Personal Area Network)</vt:lpstr>
      <vt:lpstr>AVantajele rețelei personale:     În PAN nu este nevoie de spațiu suplimentar.     Nu este nevoie de cabluri și fire suplimentare.     Utilizat în birouri, conferințe și întâlniri     Se utilizează în telecomenzile TV, telecomenzile AC, etc.     Datele se pot sincroniza între diferite dispozitive.     Conectați-vă la mai multe dispozitive în același timp     Nu este nevoie de spațiu suplimentar.     Cost accesibil.     Portabil     Facil de utilizat:     Fiabil:     Sigur:  Dezavantajele rețelei personale:     PAN poate fi operată într-o gamă mai mică de zone.     Poate fi folosită doar pentru zona personală     Transfer de date lent     Interferă cu semnalele radio:     Semnalele în infraroșu se deplasează doar în linie dreaptă </vt:lpstr>
      <vt:lpstr>Rețele locale (Local Area Network)</vt:lpstr>
      <vt:lpstr>Care sunt avantajele și dezavantajele rețelei LAN?</vt:lpstr>
      <vt:lpstr>Tipurile de topologii</vt:lpstr>
      <vt:lpstr>Topologii de conectare</vt:lpstr>
      <vt:lpstr>Conectarea si accesul la internet</vt:lpstr>
      <vt:lpstr>Conectare PAN la internet </vt:lpstr>
      <vt:lpstr>Concluzie</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2022-11-02T20:11:33Z</dcterms:modified>
</cp:coreProperties>
</file>