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6" roundtripDataSignature="AMtx7mhbbJJ/d/RDYejGqVtxO0bXbk9H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8.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7.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5789950" y="-212393"/>
            <a:ext cx="3505883" cy="10499393"/>
          </a:xfrm>
          <a:prstGeom prst="rect">
            <a:avLst/>
          </a:prstGeom>
          <a:solidFill>
            <a:srgbClr val="63C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
          <p:cNvGrpSpPr/>
          <p:nvPr/>
        </p:nvGrpSpPr>
        <p:grpSpPr>
          <a:xfrm>
            <a:off x="10520069" y="1441310"/>
            <a:ext cx="10539762" cy="7816990"/>
            <a:chOff x="0" y="0"/>
            <a:chExt cx="13716000" cy="10172700"/>
          </a:xfrm>
        </p:grpSpPr>
        <p:sp>
          <p:nvSpPr>
            <p:cNvPr id="86" name="Google Shape;86;p1"/>
            <p:cNvSpPr/>
            <p:nvPr/>
          </p:nvSpPr>
          <p:spPr>
            <a:xfrm>
              <a:off x="0" y="0"/>
              <a:ext cx="13716000" cy="10172700"/>
            </a:xfrm>
            <a:custGeom>
              <a:rect b="b" l="l" r="r" t="t"/>
              <a:pathLst>
                <a:path extrusionOk="0" h="10172700" w="13716000">
                  <a:moveTo>
                    <a:pt x="0" y="0"/>
                  </a:moveTo>
                  <a:lnTo>
                    <a:pt x="13716000" y="0"/>
                  </a:lnTo>
                  <a:lnTo>
                    <a:pt x="13716000" y="10172700"/>
                  </a:lnTo>
                  <a:lnTo>
                    <a:pt x="0" y="10172700"/>
                  </a:lnTo>
                  <a:close/>
                </a:path>
              </a:pathLst>
            </a:custGeom>
            <a:blipFill rotWithShape="1">
              <a:blip r:embed="rId3">
                <a:alphaModFix/>
              </a:blip>
              <a:stretch>
                <a:fillRect b="-391" l="0" r="0" t="-392"/>
              </a:stretch>
            </a:blipFill>
            <a:ln>
              <a:noFill/>
            </a:ln>
          </p:spPr>
        </p:sp>
        <p:sp>
          <p:nvSpPr>
            <p:cNvPr id="87" name="Google Shape;87;p1"/>
            <p:cNvSpPr/>
            <p:nvPr/>
          </p:nvSpPr>
          <p:spPr>
            <a:xfrm>
              <a:off x="393700" y="615950"/>
              <a:ext cx="12941300" cy="9107742"/>
            </a:xfrm>
            <a:custGeom>
              <a:rect b="b" l="l" r="r" t="t"/>
              <a:pathLst>
                <a:path extrusionOk="0" h="9107742" w="12941300">
                  <a:moveTo>
                    <a:pt x="12815112" y="9107742"/>
                  </a:moveTo>
                  <a:lnTo>
                    <a:pt x="126187" y="9107742"/>
                  </a:lnTo>
                  <a:cubicBezTo>
                    <a:pt x="56502" y="9107742"/>
                    <a:pt x="0" y="9051252"/>
                    <a:pt x="0" y="8981555"/>
                  </a:cubicBezTo>
                  <a:lnTo>
                    <a:pt x="0" y="0"/>
                  </a:lnTo>
                  <a:lnTo>
                    <a:pt x="12941300" y="0"/>
                  </a:lnTo>
                  <a:lnTo>
                    <a:pt x="12941300" y="8981554"/>
                  </a:lnTo>
                  <a:cubicBezTo>
                    <a:pt x="12941300" y="9051239"/>
                    <a:pt x="12884810" y="9107742"/>
                    <a:pt x="12815112" y="9107742"/>
                  </a:cubicBezTo>
                  <a:close/>
                </a:path>
              </a:pathLst>
            </a:custGeom>
            <a:blipFill rotWithShape="1">
              <a:blip r:embed="rId4">
                <a:alphaModFix/>
              </a:blip>
              <a:stretch>
                <a:fillRect b="0" l="-2781" r="-2781"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
          <p:cNvSpPr txBox="1"/>
          <p:nvPr/>
        </p:nvSpPr>
        <p:spPr>
          <a:xfrm>
            <a:off x="1028700" y="3344395"/>
            <a:ext cx="8753528" cy="3385818"/>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11599" u="none" cap="none" strike="noStrike">
                <a:solidFill>
                  <a:srgbClr val="1C1D20"/>
                </a:solidFill>
                <a:latin typeface="Arial"/>
                <a:ea typeface="Arial"/>
                <a:cs typeface="Arial"/>
                <a:sym typeface="Arial"/>
              </a:rPr>
              <a:t> Planul de</a:t>
            </a:r>
            <a:r>
              <a:rPr b="0" i="0" lang="en-US" sz="11599" u="none" cap="none" strike="noStrike">
                <a:solidFill>
                  <a:srgbClr val="63C49A"/>
                </a:solidFill>
                <a:latin typeface="Arial"/>
                <a:ea typeface="Arial"/>
                <a:cs typeface="Arial"/>
                <a:sym typeface="Arial"/>
              </a:rPr>
              <a:t>Testare</a:t>
            </a:r>
            <a:endParaRPr/>
          </a:p>
        </p:txBody>
      </p:sp>
      <p:sp>
        <p:nvSpPr>
          <p:cNvPr id="89" name="Google Shape;89;p1"/>
          <p:cNvSpPr txBox="1"/>
          <p:nvPr/>
        </p:nvSpPr>
        <p:spPr>
          <a:xfrm>
            <a:off x="1118552" y="8934767"/>
            <a:ext cx="6958648" cy="574196"/>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batir.daniel@elev.cihcahul.md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D20"/>
        </a:solidFill>
      </p:bgPr>
    </p:bg>
    <p:spTree>
      <p:nvGrpSpPr>
        <p:cNvPr id="167" name="Shape 167"/>
        <p:cNvGrpSpPr/>
        <p:nvPr/>
      </p:nvGrpSpPr>
      <p:grpSpPr>
        <a:xfrm>
          <a:off x="0" y="0"/>
          <a:ext cx="0" cy="0"/>
          <a:chOff x="0" y="0"/>
          <a:chExt cx="0" cy="0"/>
        </a:xfrm>
      </p:grpSpPr>
      <p:sp>
        <p:nvSpPr>
          <p:cNvPr id="168" name="Google Shape;168;p10"/>
          <p:cNvSpPr txBox="1"/>
          <p:nvPr/>
        </p:nvSpPr>
        <p:spPr>
          <a:xfrm>
            <a:off x="4454928" y="455317"/>
            <a:ext cx="9378145" cy="15716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955" u="none" cap="none" strike="noStrike">
                <a:solidFill>
                  <a:srgbClr val="FFFFFF"/>
                </a:solidFill>
                <a:latin typeface="Arial"/>
                <a:ea typeface="Arial"/>
                <a:cs typeface="Arial"/>
                <a:sym typeface="Arial"/>
              </a:rPr>
              <a:t>Monitorizarea și raportarea rezultatelor testării</a:t>
            </a:r>
            <a:endParaRPr/>
          </a:p>
        </p:txBody>
      </p:sp>
      <p:cxnSp>
        <p:nvCxnSpPr>
          <p:cNvPr id="169" name="Google Shape;169;p10"/>
          <p:cNvCxnSpPr/>
          <p:nvPr/>
        </p:nvCxnSpPr>
        <p:spPr>
          <a:xfrm>
            <a:off x="3840046" y="797755"/>
            <a:ext cx="614882" cy="0"/>
          </a:xfrm>
          <a:prstGeom prst="straightConnector1">
            <a:avLst/>
          </a:prstGeom>
          <a:noFill/>
          <a:ln cap="flat" cmpd="sng" w="95250">
            <a:solidFill>
              <a:srgbClr val="63C49A"/>
            </a:solidFill>
            <a:prstDash val="solid"/>
            <a:round/>
            <a:headEnd len="sm" w="sm" type="none"/>
            <a:tailEnd len="sm" w="sm" type="none"/>
          </a:ln>
        </p:spPr>
      </p:cxnSp>
      <p:cxnSp>
        <p:nvCxnSpPr>
          <p:cNvPr id="170" name="Google Shape;170;p10"/>
          <p:cNvCxnSpPr/>
          <p:nvPr/>
        </p:nvCxnSpPr>
        <p:spPr>
          <a:xfrm>
            <a:off x="13833072" y="845380"/>
            <a:ext cx="614882" cy="0"/>
          </a:xfrm>
          <a:prstGeom prst="straightConnector1">
            <a:avLst/>
          </a:prstGeom>
          <a:noFill/>
          <a:ln cap="flat" cmpd="sng" w="95250">
            <a:solidFill>
              <a:srgbClr val="63C49A"/>
            </a:solidFill>
            <a:prstDash val="solid"/>
            <a:round/>
            <a:headEnd len="sm" w="sm" type="none"/>
            <a:tailEnd len="sm" w="sm" type="none"/>
          </a:ln>
        </p:spPr>
      </p:cxnSp>
      <p:sp>
        <p:nvSpPr>
          <p:cNvPr id="171" name="Google Shape;171;p10"/>
          <p:cNvSpPr txBox="1"/>
          <p:nvPr/>
        </p:nvSpPr>
        <p:spPr>
          <a:xfrm>
            <a:off x="7807430" y="2768932"/>
            <a:ext cx="9111631" cy="5805785"/>
          </a:xfrm>
          <a:prstGeom prst="rect">
            <a:avLst/>
          </a:prstGeom>
          <a:noFill/>
          <a:ln>
            <a:noFill/>
          </a:ln>
        </p:spPr>
        <p:txBody>
          <a:bodyPr anchorCtr="0" anchor="t" bIns="0" lIns="0" spcFirstLastPara="1" rIns="0" wrap="square" tIns="0">
            <a:spAutoFit/>
          </a:bodyPr>
          <a:lstStyle/>
          <a:p>
            <a:pPr indent="0" lvl="0" marL="0" marR="0" rtl="0" algn="ctr">
              <a:lnSpc>
                <a:spcPct val="119992"/>
              </a:lnSpc>
              <a:spcBef>
                <a:spcPts val="0"/>
              </a:spcBef>
              <a:spcAft>
                <a:spcPts val="0"/>
              </a:spcAft>
              <a:buNone/>
            </a:pPr>
            <a:r>
              <a:rPr b="0" i="0" lang="en-US" sz="2531" u="none" cap="none" strike="noStrike">
                <a:solidFill>
                  <a:srgbClr val="FFFFFF"/>
                </a:solidFill>
                <a:latin typeface="Arial"/>
                <a:ea typeface="Arial"/>
                <a:cs typeface="Arial"/>
                <a:sym typeface="Arial"/>
              </a:rPr>
              <a:t>Monitorizarea și raportarea rezultatelor testării sunt procese esențiale în asigurarea calității software-ului. Acestea permit echipei de dezvoltare să identifice problemele de performanță sau erorile de software și să le remedieze înainte ca software-ul să fie livrat utilizatorilor. Definirea criteriilor de acceptare, implementarea uneltelor de testare adecvate și analiza regulată a rezultatelor sunt pași critici în procesul de monitorizare și raportare. În plus, generarea rapoartelor detaliate de testare ajută la îmbunătățirea procesului de testare și la evidențierea performanței și calității software-ului pentru interesanții. Prin urmare, monitorizarea și raportarea rezultatelor testării ar trebui să fie un proces continuu și bine definit pe tot parcursul ciclului de viață al dezvoltării software-ului.</a:t>
            </a:r>
            <a:endParaRPr/>
          </a:p>
        </p:txBody>
      </p:sp>
      <p:pic>
        <p:nvPicPr>
          <p:cNvPr id="172" name="Google Shape;172;p10"/>
          <p:cNvPicPr preferRelativeResize="0"/>
          <p:nvPr/>
        </p:nvPicPr>
        <p:blipFill rotWithShape="1">
          <a:blip r:embed="rId3">
            <a:alphaModFix/>
          </a:blip>
          <a:srcRect b="0" l="0" r="0" t="0"/>
          <a:stretch/>
        </p:blipFill>
        <p:spPr>
          <a:xfrm>
            <a:off x="1028700" y="3795213"/>
            <a:ext cx="5874588" cy="4304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2269700" y="546090"/>
            <a:ext cx="10213483" cy="2847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1C1D20"/>
                </a:solidFill>
                <a:latin typeface="Arial"/>
                <a:ea typeface="Arial"/>
                <a:cs typeface="Arial"/>
                <a:sym typeface="Arial"/>
              </a:rPr>
              <a:t>Definirea planului de testare</a:t>
            </a:r>
            <a:endParaRPr/>
          </a:p>
        </p:txBody>
      </p:sp>
      <p:grpSp>
        <p:nvGrpSpPr>
          <p:cNvPr id="95" name="Google Shape;95;p2"/>
          <p:cNvGrpSpPr/>
          <p:nvPr/>
        </p:nvGrpSpPr>
        <p:grpSpPr>
          <a:xfrm>
            <a:off x="13409988" y="2662742"/>
            <a:ext cx="4451143" cy="9046160"/>
            <a:chOff x="0" y="0"/>
            <a:chExt cx="5000993" cy="10163632"/>
          </a:xfrm>
        </p:grpSpPr>
        <p:sp>
          <p:nvSpPr>
            <p:cNvPr id="96" name="Google Shape;96;p2"/>
            <p:cNvSpPr/>
            <p:nvPr/>
          </p:nvSpPr>
          <p:spPr>
            <a:xfrm>
              <a:off x="0" y="0"/>
              <a:ext cx="5000993" cy="10163632"/>
            </a:xfrm>
            <a:custGeom>
              <a:rect b="b" l="l" r="r" t="t"/>
              <a:pathLst>
                <a:path extrusionOk="0" h="10163632" w="5000993">
                  <a:moveTo>
                    <a:pt x="0" y="0"/>
                  </a:moveTo>
                  <a:lnTo>
                    <a:pt x="5000993" y="0"/>
                  </a:lnTo>
                  <a:lnTo>
                    <a:pt x="5000993" y="10163632"/>
                  </a:lnTo>
                  <a:lnTo>
                    <a:pt x="0" y="10163632"/>
                  </a:lnTo>
                  <a:close/>
                </a:path>
              </a:pathLst>
            </a:custGeom>
            <a:blipFill rotWithShape="1">
              <a:blip r:embed="rId3">
                <a:alphaModFix/>
              </a:blip>
              <a:stretch>
                <a:fillRect b="0" l="-43" r="-44" t="0"/>
              </a:stretch>
            </a:blipFill>
            <a:ln>
              <a:noFill/>
            </a:ln>
          </p:spPr>
        </p:sp>
        <p:sp>
          <p:nvSpPr>
            <p:cNvPr id="97" name="Google Shape;97;p2"/>
            <p:cNvSpPr/>
            <p:nvPr/>
          </p:nvSpPr>
          <p:spPr>
            <a:xfrm>
              <a:off x="338760" y="288798"/>
              <a:ext cx="4330776" cy="9398000"/>
            </a:xfrm>
            <a:custGeom>
              <a:rect b="b" l="l" r="r" t="t"/>
              <a:pathLst>
                <a:path extrusionOk="0"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rotWithShape="1">
              <a:blip r:embed="rId4">
                <a:alphaModFix/>
              </a:blip>
              <a:stretch>
                <a:fillRect b="0" l="-180008" r="-4548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txBox="1"/>
          <p:nvPr/>
        </p:nvSpPr>
        <p:spPr>
          <a:xfrm>
            <a:off x="1028700" y="3807069"/>
            <a:ext cx="11977355" cy="2587137"/>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rPr b="0" i="0" lang="en-US" sz="2905" u="none" cap="none" strike="noStrike">
                <a:solidFill>
                  <a:srgbClr val="1C1D20"/>
                </a:solidFill>
                <a:latin typeface="Arial"/>
                <a:ea typeface="Arial"/>
                <a:cs typeface="Arial"/>
                <a:sym typeface="Arial"/>
              </a:rPr>
              <a:t>Planul de testare este un document care descrie abordarea și strategia de testare pentru un anumit sistem, software sau produs. Acesta conține detalii despre obiectivele de testare, resursele necesare, programul de testare, scenariile de testare și criteriile de acceptare a testelor.</a:t>
            </a:r>
            <a:endParaRPr/>
          </a:p>
        </p:txBody>
      </p:sp>
      <p:sp>
        <p:nvSpPr>
          <p:cNvPr id="99" name="Google Shape;99;p2"/>
          <p:cNvSpPr txBox="1"/>
          <p:nvPr/>
        </p:nvSpPr>
        <p:spPr>
          <a:xfrm>
            <a:off x="1028700" y="6813306"/>
            <a:ext cx="11977355" cy="2997777"/>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2352" u="none" cap="none" strike="noStrike">
                <a:solidFill>
                  <a:srgbClr val="1C1D20"/>
                </a:solidFill>
                <a:latin typeface="Arial"/>
                <a:ea typeface="Arial"/>
                <a:cs typeface="Arial"/>
                <a:sym typeface="Arial"/>
              </a:rPr>
              <a:t>Planul de testare ar trebui să cuprindă următoarele informații:</a:t>
            </a:r>
            <a:endParaRPr/>
          </a:p>
          <a:p>
            <a:pPr indent="0" lvl="0" marL="0" marR="0" rtl="0" algn="l">
              <a:lnSpc>
                <a:spcPct val="140008"/>
              </a:lnSpc>
              <a:spcBef>
                <a:spcPts val="0"/>
              </a:spcBef>
              <a:spcAft>
                <a:spcPts val="0"/>
              </a:spcAft>
              <a:buNone/>
            </a:pPr>
            <a:r>
              <a:t/>
            </a:r>
            <a:endParaRPr b="0" i="0" sz="2352" u="none" cap="none" strike="noStrike">
              <a:solidFill>
                <a:srgbClr val="1C1D20"/>
              </a:solidFill>
              <a:latin typeface="Arial"/>
              <a:ea typeface="Arial"/>
              <a:cs typeface="Arial"/>
              <a:sym typeface="Arial"/>
            </a:endParaRPr>
          </a:p>
          <a:p>
            <a:pPr indent="-253929" lvl="1" marL="507858" marR="0" rtl="0" algn="l">
              <a:lnSpc>
                <a:spcPct val="140008"/>
              </a:lnSpc>
              <a:spcBef>
                <a:spcPts val="0"/>
              </a:spcBef>
              <a:spcAft>
                <a:spcPts val="0"/>
              </a:spcAft>
              <a:buClr>
                <a:srgbClr val="1C1D20"/>
              </a:buClr>
              <a:buSzPts val="2352"/>
              <a:buFont typeface="Arial"/>
              <a:buChar char="•"/>
            </a:pPr>
            <a:r>
              <a:rPr b="0" i="0" lang="en-US" sz="2352" u="none" cap="none" strike="noStrike">
                <a:solidFill>
                  <a:srgbClr val="1C1D20"/>
                </a:solidFill>
                <a:latin typeface="Arial"/>
                <a:ea typeface="Arial"/>
                <a:cs typeface="Arial"/>
                <a:sym typeface="Arial"/>
              </a:rPr>
              <a:t>    Obiectivele de testare: scopul testării și ceea ce se dorește să se obțină din ea.</a:t>
            </a:r>
            <a:endParaRPr/>
          </a:p>
          <a:p>
            <a:pPr indent="-253929" lvl="1" marL="507858" marR="0" rtl="0" algn="l">
              <a:lnSpc>
                <a:spcPct val="140008"/>
              </a:lnSpc>
              <a:spcBef>
                <a:spcPts val="0"/>
              </a:spcBef>
              <a:spcAft>
                <a:spcPts val="0"/>
              </a:spcAft>
              <a:buClr>
                <a:srgbClr val="1C1D20"/>
              </a:buClr>
              <a:buSzPts val="2352"/>
              <a:buFont typeface="Arial"/>
              <a:buChar char="•"/>
            </a:pPr>
            <a:r>
              <a:rPr b="0" i="0" lang="en-US" sz="2352" u="none" cap="none" strike="noStrike">
                <a:solidFill>
                  <a:srgbClr val="1C1D20"/>
                </a:solidFill>
                <a:latin typeface="Arial"/>
                <a:ea typeface="Arial"/>
                <a:cs typeface="Arial"/>
                <a:sym typeface="Arial"/>
              </a:rPr>
              <a:t>    Strategia de testare: abordarea generală și metodele de testare folosite.</a:t>
            </a:r>
            <a:endParaRPr/>
          </a:p>
          <a:p>
            <a:pPr indent="-253929" lvl="1" marL="507858" marR="0" rtl="0" algn="l">
              <a:lnSpc>
                <a:spcPct val="140008"/>
              </a:lnSpc>
              <a:spcBef>
                <a:spcPts val="0"/>
              </a:spcBef>
              <a:spcAft>
                <a:spcPts val="0"/>
              </a:spcAft>
              <a:buClr>
                <a:srgbClr val="1C1D20"/>
              </a:buClr>
              <a:buSzPts val="2352"/>
              <a:buFont typeface="Arial"/>
              <a:buChar char="•"/>
            </a:pPr>
            <a:r>
              <a:rPr b="0" i="0" lang="en-US" sz="2352" u="none" cap="none" strike="noStrike">
                <a:solidFill>
                  <a:srgbClr val="1C1D20"/>
                </a:solidFill>
                <a:latin typeface="Arial"/>
                <a:ea typeface="Arial"/>
                <a:cs typeface="Arial"/>
                <a:sym typeface="Arial"/>
              </a:rPr>
              <a:t>    Resurse necesare: echipamentul, software-ul, personalul și alte resurse necesare pentru testare.</a:t>
            </a:r>
            <a:endParaRPr/>
          </a:p>
          <a:p>
            <a:pPr indent="-253929" lvl="1" marL="507858" marR="0" rtl="0" algn="l">
              <a:lnSpc>
                <a:spcPct val="140008"/>
              </a:lnSpc>
              <a:spcBef>
                <a:spcPts val="0"/>
              </a:spcBef>
              <a:spcAft>
                <a:spcPts val="0"/>
              </a:spcAft>
              <a:buClr>
                <a:srgbClr val="1C1D20"/>
              </a:buClr>
              <a:buSzPts val="2352"/>
              <a:buFont typeface="Arial"/>
              <a:buChar char="•"/>
            </a:pPr>
            <a:r>
              <a:rPr b="0" i="0" lang="en-US" sz="2352" u="none" cap="none" strike="noStrike">
                <a:solidFill>
                  <a:srgbClr val="1C1D20"/>
                </a:solidFill>
                <a:latin typeface="Arial"/>
                <a:ea typeface="Arial"/>
                <a:cs typeface="Arial"/>
                <a:sym typeface="Arial"/>
              </a:rPr>
              <a:t>    Calendarul de testare: perioada de timp planificat.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C49A"/>
        </a:solidFill>
      </p:bgPr>
    </p:bg>
    <p:spTree>
      <p:nvGrpSpPr>
        <p:cNvPr id="103" name="Shape 103"/>
        <p:cNvGrpSpPr/>
        <p:nvPr/>
      </p:nvGrpSpPr>
      <p:grpSpPr>
        <a:xfrm>
          <a:off x="0" y="0"/>
          <a:ext cx="0" cy="0"/>
          <a:chOff x="0" y="0"/>
          <a:chExt cx="0" cy="0"/>
        </a:xfrm>
      </p:grpSpPr>
      <p:sp>
        <p:nvSpPr>
          <p:cNvPr id="104" name="Google Shape;104;p3"/>
          <p:cNvSpPr txBox="1"/>
          <p:nvPr/>
        </p:nvSpPr>
        <p:spPr>
          <a:xfrm>
            <a:off x="1028700" y="2840592"/>
            <a:ext cx="9711813" cy="6833913"/>
          </a:xfrm>
          <a:prstGeom prst="rect">
            <a:avLst/>
          </a:prstGeom>
          <a:noFill/>
          <a:ln>
            <a:noFill/>
          </a:ln>
        </p:spPr>
        <p:txBody>
          <a:bodyPr anchorCtr="0" anchor="t" bIns="0" lIns="0" spcFirstLastPara="1" rIns="0" wrap="square" tIns="0">
            <a:spAutoFit/>
          </a:bodyPr>
          <a:lstStyle/>
          <a:p>
            <a:pPr indent="0" lvl="0" marL="0" marR="0" rtl="0" algn="l">
              <a:lnSpc>
                <a:spcPct val="108035"/>
              </a:lnSpc>
              <a:spcBef>
                <a:spcPts val="0"/>
              </a:spcBef>
              <a:spcAft>
                <a:spcPts val="0"/>
              </a:spcAft>
              <a:buNone/>
            </a:pPr>
            <a:r>
              <a:rPr b="0" i="0" lang="en-US" sz="2626" u="none" cap="none" strike="noStrike">
                <a:solidFill>
                  <a:srgbClr val="000000"/>
                </a:solidFill>
                <a:latin typeface="Arial"/>
                <a:ea typeface="Arial"/>
                <a:cs typeface="Arial"/>
                <a:sym typeface="Arial"/>
              </a:rPr>
              <a:t>Criteriile de acceptare sunt criteriile pe care trebuie să le îndeplinească un produs, serviciu sau proiect pentru a fi considerat acceptabil sau conform cu cerințele sau așteptările clienților sau beneficiarilor.</a:t>
            </a:r>
            <a:endParaRPr/>
          </a:p>
          <a:p>
            <a:pPr indent="0" lvl="0" marL="0" marR="0" rtl="0" algn="l">
              <a:lnSpc>
                <a:spcPct val="108035"/>
              </a:lnSpc>
              <a:spcBef>
                <a:spcPts val="0"/>
              </a:spcBef>
              <a:spcAft>
                <a:spcPts val="0"/>
              </a:spcAft>
              <a:buNone/>
            </a:pPr>
            <a:r>
              <a:t/>
            </a:r>
            <a:endParaRPr b="0" i="0" sz="2626" u="none" cap="none" strike="noStrike">
              <a:solidFill>
                <a:srgbClr val="000000"/>
              </a:solidFill>
              <a:latin typeface="Arial"/>
              <a:ea typeface="Arial"/>
              <a:cs typeface="Arial"/>
              <a:sym typeface="Arial"/>
            </a:endParaRPr>
          </a:p>
          <a:p>
            <a:pPr indent="0" lvl="0" marL="0" marR="0" rtl="0" algn="l">
              <a:lnSpc>
                <a:spcPct val="108035"/>
              </a:lnSpc>
              <a:spcBef>
                <a:spcPts val="0"/>
              </a:spcBef>
              <a:spcAft>
                <a:spcPts val="0"/>
              </a:spcAft>
              <a:buNone/>
            </a:pPr>
            <a:r>
              <a:rPr b="0" i="0" lang="en-US" sz="2626" u="none" cap="none" strike="noStrike">
                <a:solidFill>
                  <a:srgbClr val="000000"/>
                </a:solidFill>
                <a:latin typeface="Arial"/>
                <a:ea typeface="Arial"/>
                <a:cs typeface="Arial"/>
                <a:sym typeface="Arial"/>
              </a:rPr>
              <a:t>Aceste criterii variază în funcție de contextul și obiectivele specifice, dar câteva exemple de criterii de acceptare pot fi:</a:t>
            </a:r>
            <a:endParaRPr/>
          </a:p>
          <a:p>
            <a:pPr indent="0" lvl="0" marL="0" marR="0" rtl="0" algn="l">
              <a:lnSpc>
                <a:spcPct val="108035"/>
              </a:lnSpc>
              <a:spcBef>
                <a:spcPts val="0"/>
              </a:spcBef>
              <a:spcAft>
                <a:spcPts val="0"/>
              </a:spcAft>
              <a:buNone/>
            </a:pPr>
            <a:r>
              <a:t/>
            </a:r>
            <a:endParaRPr b="0" i="0" sz="2626" u="none" cap="none" strike="noStrike">
              <a:solidFill>
                <a:srgbClr val="000000"/>
              </a:solidFill>
              <a:latin typeface="Arial"/>
              <a:ea typeface="Arial"/>
              <a:cs typeface="Arial"/>
              <a:sym typeface="Arial"/>
            </a:endParaRPr>
          </a:p>
          <a:p>
            <a:pPr indent="-283573" lvl="1" marL="567146" marR="0" rtl="0" algn="l">
              <a:lnSpc>
                <a:spcPct val="108035"/>
              </a:lnSpc>
              <a:spcBef>
                <a:spcPts val="0"/>
              </a:spcBef>
              <a:spcAft>
                <a:spcPts val="0"/>
              </a:spcAft>
              <a:buClr>
                <a:srgbClr val="000000"/>
              </a:buClr>
              <a:buSzPts val="2626"/>
              <a:buFont typeface="Arial"/>
              <a:buChar char="•"/>
            </a:pPr>
            <a:r>
              <a:rPr b="0" i="0" lang="en-US" sz="2626" u="none" cap="none" strike="noStrike">
                <a:solidFill>
                  <a:srgbClr val="000000"/>
                </a:solidFill>
                <a:latin typeface="Arial"/>
                <a:ea typeface="Arial"/>
                <a:cs typeface="Arial"/>
                <a:sym typeface="Arial"/>
              </a:rPr>
              <a:t>    Funcționalitate: produsul/serviciul trebuie să îndeplinească toate funcțiile și caracteristicile prevăzute în specificațiile sale.</a:t>
            </a:r>
            <a:endParaRPr/>
          </a:p>
          <a:p>
            <a:pPr indent="0" lvl="0" marL="0" marR="0" rtl="0" algn="l">
              <a:lnSpc>
                <a:spcPct val="108035"/>
              </a:lnSpc>
              <a:spcBef>
                <a:spcPts val="0"/>
              </a:spcBef>
              <a:spcAft>
                <a:spcPts val="0"/>
              </a:spcAft>
              <a:buNone/>
            </a:pPr>
            <a:r>
              <a:t/>
            </a:r>
            <a:endParaRPr b="0" i="0" sz="2626" u="none" cap="none" strike="noStrike">
              <a:solidFill>
                <a:srgbClr val="000000"/>
              </a:solidFill>
              <a:latin typeface="Arial"/>
              <a:ea typeface="Arial"/>
              <a:cs typeface="Arial"/>
              <a:sym typeface="Arial"/>
            </a:endParaRPr>
          </a:p>
          <a:p>
            <a:pPr indent="-283573" lvl="1" marL="567146" marR="0" rtl="0" algn="l">
              <a:lnSpc>
                <a:spcPct val="108035"/>
              </a:lnSpc>
              <a:spcBef>
                <a:spcPts val="0"/>
              </a:spcBef>
              <a:spcAft>
                <a:spcPts val="0"/>
              </a:spcAft>
              <a:buClr>
                <a:srgbClr val="000000"/>
              </a:buClr>
              <a:buSzPts val="2626"/>
              <a:buFont typeface="Arial"/>
              <a:buChar char="•"/>
            </a:pPr>
            <a:r>
              <a:rPr b="0" i="0" lang="en-US" sz="2626" u="none" cap="none" strike="noStrike">
                <a:solidFill>
                  <a:srgbClr val="000000"/>
                </a:solidFill>
                <a:latin typeface="Arial"/>
                <a:ea typeface="Arial"/>
                <a:cs typeface="Arial"/>
                <a:sym typeface="Arial"/>
              </a:rPr>
              <a:t>    Performanță: produsul/serviciul trebuie să funcționeze la nivelul de performanță așteptat și să atingă toate obiectivele de performanță prevăzute.</a:t>
            </a:r>
            <a:endParaRPr/>
          </a:p>
          <a:p>
            <a:pPr indent="0" lvl="0" marL="0" marR="0" rtl="0" algn="l">
              <a:lnSpc>
                <a:spcPct val="108035"/>
              </a:lnSpc>
              <a:spcBef>
                <a:spcPts val="0"/>
              </a:spcBef>
              <a:spcAft>
                <a:spcPts val="0"/>
              </a:spcAft>
              <a:buNone/>
            </a:pPr>
            <a:r>
              <a:t/>
            </a:r>
            <a:endParaRPr b="0" i="0" sz="2626" u="none" cap="none" strike="noStrike">
              <a:solidFill>
                <a:srgbClr val="000000"/>
              </a:solidFill>
              <a:latin typeface="Arial"/>
              <a:ea typeface="Arial"/>
              <a:cs typeface="Arial"/>
              <a:sym typeface="Arial"/>
            </a:endParaRPr>
          </a:p>
          <a:p>
            <a:pPr indent="-283573" lvl="1" marL="567146" marR="0" rtl="0" algn="l">
              <a:lnSpc>
                <a:spcPct val="108035"/>
              </a:lnSpc>
              <a:spcBef>
                <a:spcPts val="0"/>
              </a:spcBef>
              <a:spcAft>
                <a:spcPts val="0"/>
              </a:spcAft>
              <a:buClr>
                <a:srgbClr val="000000"/>
              </a:buClr>
              <a:buSzPts val="2626"/>
              <a:buFont typeface="Arial"/>
              <a:buChar char="•"/>
            </a:pPr>
            <a:r>
              <a:rPr b="0" i="0" lang="en-US" sz="2626" u="none" cap="none" strike="noStrike">
                <a:solidFill>
                  <a:srgbClr val="000000"/>
                </a:solidFill>
                <a:latin typeface="Arial"/>
                <a:ea typeface="Arial"/>
                <a:cs typeface="Arial"/>
                <a:sym typeface="Arial"/>
              </a:rPr>
              <a:t>    Fiabilitate: produsul/serviciul trebuie să fie fiabil și să funcționeze fără erori sau probleme majore pe o perioadă de timp specificată.</a:t>
            </a:r>
            <a:endParaRPr/>
          </a:p>
        </p:txBody>
      </p:sp>
      <p:pic>
        <p:nvPicPr>
          <p:cNvPr id="105" name="Google Shape;105;p3"/>
          <p:cNvPicPr preferRelativeResize="0"/>
          <p:nvPr/>
        </p:nvPicPr>
        <p:blipFill rotWithShape="1">
          <a:blip r:embed="rId3">
            <a:alphaModFix/>
          </a:blip>
          <a:srcRect b="0" l="0" r="0" t="0"/>
          <a:stretch/>
        </p:blipFill>
        <p:spPr>
          <a:xfrm>
            <a:off x="11699194" y="2850117"/>
            <a:ext cx="6039271" cy="6299109"/>
          </a:xfrm>
          <a:prstGeom prst="rect">
            <a:avLst/>
          </a:prstGeom>
          <a:noFill/>
          <a:ln>
            <a:noFill/>
          </a:ln>
        </p:spPr>
      </p:pic>
      <p:sp>
        <p:nvSpPr>
          <p:cNvPr id="106" name="Google Shape;106;p3"/>
          <p:cNvSpPr txBox="1"/>
          <p:nvPr/>
        </p:nvSpPr>
        <p:spPr>
          <a:xfrm>
            <a:off x="4978047" y="628825"/>
            <a:ext cx="9079780" cy="1907932"/>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72" u="none" cap="none" strike="noStrike">
                <a:solidFill>
                  <a:srgbClr val="FFFFFF"/>
                </a:solidFill>
                <a:latin typeface="Arial"/>
                <a:ea typeface="Arial"/>
                <a:cs typeface="Arial"/>
                <a:sym typeface="Arial"/>
              </a:rPr>
              <a:t>Identificarea criteriilor de acceptare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nvSpPr>
        <p:spPr>
          <a:xfrm>
            <a:off x="1028700" y="408559"/>
            <a:ext cx="9755631" cy="2011079"/>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5573" u="none" cap="none" strike="noStrike">
                <a:solidFill>
                  <a:srgbClr val="1C1D20"/>
                </a:solidFill>
                <a:latin typeface="Arial"/>
                <a:ea typeface="Arial"/>
                <a:cs typeface="Arial"/>
                <a:sym typeface="Arial"/>
              </a:rPr>
              <a:t>Identificarea obiectivelor testării</a:t>
            </a:r>
            <a:endParaRPr/>
          </a:p>
        </p:txBody>
      </p:sp>
      <p:sp>
        <p:nvSpPr>
          <p:cNvPr id="112" name="Google Shape;112;p4"/>
          <p:cNvSpPr/>
          <p:nvPr/>
        </p:nvSpPr>
        <p:spPr>
          <a:xfrm>
            <a:off x="12337586" y="-212393"/>
            <a:ext cx="6958247" cy="10499393"/>
          </a:xfrm>
          <a:prstGeom prst="rect">
            <a:avLst/>
          </a:prstGeom>
          <a:solidFill>
            <a:srgbClr val="63C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4"/>
          <p:cNvGrpSpPr/>
          <p:nvPr/>
        </p:nvGrpSpPr>
        <p:grpSpPr>
          <a:xfrm>
            <a:off x="11652657" y="591777"/>
            <a:ext cx="6987392" cy="5182315"/>
            <a:chOff x="0" y="0"/>
            <a:chExt cx="13716000" cy="10172700"/>
          </a:xfrm>
        </p:grpSpPr>
        <p:sp>
          <p:nvSpPr>
            <p:cNvPr id="114" name="Google Shape;114;p4"/>
            <p:cNvSpPr/>
            <p:nvPr/>
          </p:nvSpPr>
          <p:spPr>
            <a:xfrm>
              <a:off x="0" y="0"/>
              <a:ext cx="13716000" cy="10172700"/>
            </a:xfrm>
            <a:custGeom>
              <a:rect b="b" l="l" r="r" t="t"/>
              <a:pathLst>
                <a:path extrusionOk="0" h="10172700" w="13716000">
                  <a:moveTo>
                    <a:pt x="0" y="0"/>
                  </a:moveTo>
                  <a:lnTo>
                    <a:pt x="13716000" y="0"/>
                  </a:lnTo>
                  <a:lnTo>
                    <a:pt x="13716000" y="10172700"/>
                  </a:lnTo>
                  <a:lnTo>
                    <a:pt x="0" y="10172700"/>
                  </a:lnTo>
                  <a:close/>
                </a:path>
              </a:pathLst>
            </a:custGeom>
            <a:blipFill rotWithShape="1">
              <a:blip r:embed="rId3">
                <a:alphaModFix/>
              </a:blip>
              <a:stretch>
                <a:fillRect b="-391" l="0" r="0" t="-392"/>
              </a:stretch>
            </a:blipFill>
            <a:ln>
              <a:noFill/>
            </a:ln>
          </p:spPr>
        </p:sp>
        <p:sp>
          <p:nvSpPr>
            <p:cNvPr id="115" name="Google Shape;115;p4"/>
            <p:cNvSpPr/>
            <p:nvPr/>
          </p:nvSpPr>
          <p:spPr>
            <a:xfrm>
              <a:off x="393700" y="615950"/>
              <a:ext cx="12941300" cy="9107742"/>
            </a:xfrm>
            <a:custGeom>
              <a:rect b="b" l="l" r="r" t="t"/>
              <a:pathLst>
                <a:path extrusionOk="0" h="9107742" w="12941300">
                  <a:moveTo>
                    <a:pt x="12815112" y="9107742"/>
                  </a:moveTo>
                  <a:lnTo>
                    <a:pt x="126187" y="9107742"/>
                  </a:lnTo>
                  <a:cubicBezTo>
                    <a:pt x="56502" y="9107742"/>
                    <a:pt x="0" y="9051252"/>
                    <a:pt x="0" y="8981555"/>
                  </a:cubicBezTo>
                  <a:lnTo>
                    <a:pt x="0" y="0"/>
                  </a:lnTo>
                  <a:lnTo>
                    <a:pt x="12941300" y="0"/>
                  </a:lnTo>
                  <a:lnTo>
                    <a:pt x="12941300" y="8981554"/>
                  </a:lnTo>
                  <a:cubicBezTo>
                    <a:pt x="12941300" y="9051239"/>
                    <a:pt x="12884810" y="9107742"/>
                    <a:pt x="12815112" y="9107742"/>
                  </a:cubicBezTo>
                  <a:close/>
                </a:path>
              </a:pathLst>
            </a:custGeom>
            <a:blipFill rotWithShape="1">
              <a:blip r:embed="rId4">
                <a:alphaModFix/>
              </a:blip>
              <a:stretch>
                <a:fillRect b="-5696" l="0" r="0" t="-107431"/>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4"/>
          <p:cNvGrpSpPr/>
          <p:nvPr/>
        </p:nvGrpSpPr>
        <p:grpSpPr>
          <a:xfrm>
            <a:off x="13028303" y="4637738"/>
            <a:ext cx="6987392" cy="5182315"/>
            <a:chOff x="0" y="0"/>
            <a:chExt cx="13716000" cy="10172700"/>
          </a:xfrm>
        </p:grpSpPr>
        <p:sp>
          <p:nvSpPr>
            <p:cNvPr id="117" name="Google Shape;117;p4"/>
            <p:cNvSpPr/>
            <p:nvPr/>
          </p:nvSpPr>
          <p:spPr>
            <a:xfrm>
              <a:off x="0" y="0"/>
              <a:ext cx="13716000" cy="10172700"/>
            </a:xfrm>
            <a:custGeom>
              <a:rect b="b" l="l" r="r" t="t"/>
              <a:pathLst>
                <a:path extrusionOk="0" h="10172700" w="13716000">
                  <a:moveTo>
                    <a:pt x="0" y="0"/>
                  </a:moveTo>
                  <a:lnTo>
                    <a:pt x="13716000" y="0"/>
                  </a:lnTo>
                  <a:lnTo>
                    <a:pt x="13716000" y="10172700"/>
                  </a:lnTo>
                  <a:lnTo>
                    <a:pt x="0" y="10172700"/>
                  </a:lnTo>
                  <a:close/>
                </a:path>
              </a:pathLst>
            </a:custGeom>
            <a:blipFill rotWithShape="1">
              <a:blip r:embed="rId3">
                <a:alphaModFix/>
              </a:blip>
              <a:stretch>
                <a:fillRect b="-391" l="0" r="0" t="-392"/>
              </a:stretch>
            </a:blipFill>
            <a:ln>
              <a:noFill/>
            </a:ln>
          </p:spPr>
        </p:sp>
        <p:sp>
          <p:nvSpPr>
            <p:cNvPr id="118" name="Google Shape;118;p4"/>
            <p:cNvSpPr/>
            <p:nvPr/>
          </p:nvSpPr>
          <p:spPr>
            <a:xfrm>
              <a:off x="393700" y="615950"/>
              <a:ext cx="12941300" cy="9107742"/>
            </a:xfrm>
            <a:custGeom>
              <a:rect b="b" l="l" r="r" t="t"/>
              <a:pathLst>
                <a:path extrusionOk="0" h="9107742" w="12941300">
                  <a:moveTo>
                    <a:pt x="12815112" y="9107742"/>
                  </a:moveTo>
                  <a:lnTo>
                    <a:pt x="126187" y="9107742"/>
                  </a:lnTo>
                  <a:cubicBezTo>
                    <a:pt x="56502" y="9107742"/>
                    <a:pt x="0" y="9051252"/>
                    <a:pt x="0" y="8981555"/>
                  </a:cubicBezTo>
                  <a:lnTo>
                    <a:pt x="0" y="0"/>
                  </a:lnTo>
                  <a:lnTo>
                    <a:pt x="12941300" y="0"/>
                  </a:lnTo>
                  <a:lnTo>
                    <a:pt x="12941300" y="8981554"/>
                  </a:lnTo>
                  <a:cubicBezTo>
                    <a:pt x="12941300" y="9051239"/>
                    <a:pt x="12884810" y="9107742"/>
                    <a:pt x="12815112" y="9107742"/>
                  </a:cubicBezTo>
                  <a:close/>
                </a:path>
              </a:pathLst>
            </a:custGeom>
            <a:blipFill rotWithShape="1">
              <a:blip r:embed="rId5">
                <a:alphaModFix/>
              </a:blip>
              <a:stretch>
                <a:fillRect b="0" l="-5564"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4"/>
          <p:cNvSpPr txBox="1"/>
          <p:nvPr/>
        </p:nvSpPr>
        <p:spPr>
          <a:xfrm>
            <a:off x="1028700" y="2693352"/>
            <a:ext cx="9755631" cy="6648303"/>
          </a:xfrm>
          <a:prstGeom prst="rect">
            <a:avLst/>
          </a:prstGeom>
          <a:noFill/>
          <a:ln>
            <a:noFill/>
          </a:ln>
        </p:spPr>
        <p:txBody>
          <a:bodyPr anchorCtr="0" anchor="t" bIns="0" lIns="0" spcFirstLastPara="1" rIns="0" wrap="square" tIns="0">
            <a:spAutoFit/>
          </a:bodyPr>
          <a:lstStyle/>
          <a:p>
            <a:pPr indent="0" lvl="0" marL="0" marR="0" rtl="0" algn="l">
              <a:lnSpc>
                <a:spcPct val="112992"/>
              </a:lnSpc>
              <a:spcBef>
                <a:spcPts val="0"/>
              </a:spcBef>
              <a:spcAft>
                <a:spcPts val="0"/>
              </a:spcAft>
              <a:buNone/>
            </a:pPr>
            <a:r>
              <a:rPr b="0" i="0" lang="en-US" sz="2409" u="none" cap="none" strike="noStrike">
                <a:solidFill>
                  <a:srgbClr val="1C1D20"/>
                </a:solidFill>
                <a:latin typeface="Arial"/>
                <a:ea typeface="Arial"/>
                <a:cs typeface="Arial"/>
                <a:sym typeface="Arial"/>
              </a:rPr>
              <a:t>Obiectivele testării sunt scopurile și intențiile testării unui produs, serviciu sau sistem. Acestea includ:</a:t>
            </a:r>
            <a:endParaRPr/>
          </a:p>
          <a:p>
            <a:pPr indent="0" lvl="0" marL="0" marR="0" rtl="0" algn="l">
              <a:lnSpc>
                <a:spcPct val="112992"/>
              </a:lnSpc>
              <a:spcBef>
                <a:spcPts val="0"/>
              </a:spcBef>
              <a:spcAft>
                <a:spcPts val="0"/>
              </a:spcAft>
              <a:buNone/>
            </a:pPr>
            <a:r>
              <a:t/>
            </a:r>
            <a:endParaRPr b="0" i="0" sz="2409" u="none" cap="none" strike="noStrike">
              <a:solidFill>
                <a:srgbClr val="1C1D20"/>
              </a:solidFill>
              <a:latin typeface="Arial"/>
              <a:ea typeface="Arial"/>
              <a:cs typeface="Arial"/>
              <a:sym typeface="Arial"/>
            </a:endParaRPr>
          </a:p>
          <a:p>
            <a:pPr indent="-260058" lvl="1" marL="520115" marR="0" rtl="0" algn="l">
              <a:lnSpc>
                <a:spcPct val="112992"/>
              </a:lnSpc>
              <a:spcBef>
                <a:spcPts val="0"/>
              </a:spcBef>
              <a:spcAft>
                <a:spcPts val="0"/>
              </a:spcAft>
              <a:buClr>
                <a:srgbClr val="1C1D20"/>
              </a:buClr>
              <a:buSzPts val="2409"/>
              <a:buFont typeface="Arial"/>
              <a:buChar char="•"/>
            </a:pPr>
            <a:r>
              <a:rPr b="0" i="0" lang="en-US" sz="2409" u="none" cap="none" strike="noStrike">
                <a:solidFill>
                  <a:srgbClr val="1C1D20"/>
                </a:solidFill>
                <a:latin typeface="Arial"/>
                <a:ea typeface="Arial"/>
                <a:cs typeface="Arial"/>
                <a:sym typeface="Arial"/>
              </a:rPr>
              <a:t>    Identificarea erorilor și a defectelor: Obiectivul principal al testării este de a identifica erorile și defectele din produsul sau sistemul testat.</a:t>
            </a:r>
            <a:endParaRPr/>
          </a:p>
          <a:p>
            <a:pPr indent="0" lvl="0" marL="0" marR="0" rtl="0" algn="l">
              <a:lnSpc>
                <a:spcPct val="112992"/>
              </a:lnSpc>
              <a:spcBef>
                <a:spcPts val="0"/>
              </a:spcBef>
              <a:spcAft>
                <a:spcPts val="0"/>
              </a:spcAft>
              <a:buNone/>
            </a:pPr>
            <a:r>
              <a:t/>
            </a:r>
            <a:endParaRPr b="0" i="0" sz="2409" u="none" cap="none" strike="noStrike">
              <a:solidFill>
                <a:srgbClr val="1C1D20"/>
              </a:solidFill>
              <a:latin typeface="Arial"/>
              <a:ea typeface="Arial"/>
              <a:cs typeface="Arial"/>
              <a:sym typeface="Arial"/>
            </a:endParaRPr>
          </a:p>
          <a:p>
            <a:pPr indent="-260058" lvl="1" marL="520115" marR="0" rtl="0" algn="l">
              <a:lnSpc>
                <a:spcPct val="112992"/>
              </a:lnSpc>
              <a:spcBef>
                <a:spcPts val="0"/>
              </a:spcBef>
              <a:spcAft>
                <a:spcPts val="0"/>
              </a:spcAft>
              <a:buClr>
                <a:srgbClr val="1C1D20"/>
              </a:buClr>
              <a:buSzPts val="2409"/>
              <a:buFont typeface="Arial"/>
              <a:buChar char="•"/>
            </a:pPr>
            <a:r>
              <a:rPr b="0" i="0" lang="en-US" sz="2409" u="none" cap="none" strike="noStrike">
                <a:solidFill>
                  <a:srgbClr val="1C1D20"/>
                </a:solidFill>
                <a:latin typeface="Arial"/>
                <a:ea typeface="Arial"/>
                <a:cs typeface="Arial"/>
                <a:sym typeface="Arial"/>
              </a:rPr>
              <a:t>    Evaluarea calității: Testarea ajută la evaluarea calității produsului sau sistemului testat. Acest lucru se face prin măsurarea și evaluarea performanței, fiabilității, scalabilității, securității și a altor caracteristici ale produsului sau sistemului.</a:t>
            </a:r>
            <a:endParaRPr/>
          </a:p>
          <a:p>
            <a:pPr indent="0" lvl="0" marL="0" marR="0" rtl="0" algn="l">
              <a:lnSpc>
                <a:spcPct val="112992"/>
              </a:lnSpc>
              <a:spcBef>
                <a:spcPts val="0"/>
              </a:spcBef>
              <a:spcAft>
                <a:spcPts val="0"/>
              </a:spcAft>
              <a:buNone/>
            </a:pPr>
            <a:r>
              <a:t/>
            </a:r>
            <a:endParaRPr b="0" i="0" sz="2409" u="none" cap="none" strike="noStrike">
              <a:solidFill>
                <a:srgbClr val="1C1D20"/>
              </a:solidFill>
              <a:latin typeface="Arial"/>
              <a:ea typeface="Arial"/>
              <a:cs typeface="Arial"/>
              <a:sym typeface="Arial"/>
            </a:endParaRPr>
          </a:p>
          <a:p>
            <a:pPr indent="-260058" lvl="1" marL="520115" marR="0" rtl="0" algn="l">
              <a:lnSpc>
                <a:spcPct val="112992"/>
              </a:lnSpc>
              <a:spcBef>
                <a:spcPts val="0"/>
              </a:spcBef>
              <a:spcAft>
                <a:spcPts val="0"/>
              </a:spcAft>
              <a:buClr>
                <a:srgbClr val="1C1D20"/>
              </a:buClr>
              <a:buSzPts val="2409"/>
              <a:buFont typeface="Arial"/>
              <a:buChar char="•"/>
            </a:pPr>
            <a:r>
              <a:rPr b="0" i="0" lang="en-US" sz="2409" u="none" cap="none" strike="noStrike">
                <a:solidFill>
                  <a:srgbClr val="1C1D20"/>
                </a:solidFill>
                <a:latin typeface="Arial"/>
                <a:ea typeface="Arial"/>
                <a:cs typeface="Arial"/>
                <a:sym typeface="Arial"/>
              </a:rPr>
              <a:t>    Asigurarea conformității: Obiectivul testării este de a verifica dacă produsul sau sistemul testat respectă specificațiile și cerințele stabilite pentru proiect.</a:t>
            </a:r>
            <a:endParaRPr/>
          </a:p>
          <a:p>
            <a:pPr indent="0" lvl="0" marL="0" marR="0" rtl="0" algn="l">
              <a:lnSpc>
                <a:spcPct val="112992"/>
              </a:lnSpc>
              <a:spcBef>
                <a:spcPts val="0"/>
              </a:spcBef>
              <a:spcAft>
                <a:spcPts val="0"/>
              </a:spcAft>
              <a:buNone/>
            </a:pPr>
            <a:r>
              <a:t/>
            </a:r>
            <a:endParaRPr b="0" i="0" sz="2409" u="none" cap="none" strike="noStrike">
              <a:solidFill>
                <a:srgbClr val="1C1D20"/>
              </a:solidFill>
              <a:latin typeface="Arial"/>
              <a:ea typeface="Arial"/>
              <a:cs typeface="Arial"/>
              <a:sym typeface="Arial"/>
            </a:endParaRPr>
          </a:p>
          <a:p>
            <a:pPr indent="-260058" lvl="1" marL="520115" marR="0" rtl="0" algn="l">
              <a:lnSpc>
                <a:spcPct val="112992"/>
              </a:lnSpc>
              <a:spcBef>
                <a:spcPts val="0"/>
              </a:spcBef>
              <a:spcAft>
                <a:spcPts val="0"/>
              </a:spcAft>
              <a:buClr>
                <a:srgbClr val="1C1D20"/>
              </a:buClr>
              <a:buSzPts val="2409"/>
              <a:buFont typeface="Arial"/>
              <a:buChar char="•"/>
            </a:pPr>
            <a:r>
              <a:rPr b="0" i="0" lang="en-US" sz="2409" u="none" cap="none" strike="noStrike">
                <a:solidFill>
                  <a:srgbClr val="1C1D20"/>
                </a:solidFill>
                <a:latin typeface="Arial"/>
                <a:ea typeface="Arial"/>
                <a:cs typeface="Arial"/>
                <a:sym typeface="Arial"/>
              </a:rPr>
              <a:t>    Validarea funcționalității: Testarea ajută la validarea funcționalității și a caracteristicilor produsului sau sistemului testat.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C49A"/>
        </a:solidFill>
      </p:bgPr>
    </p:bg>
    <p:spTree>
      <p:nvGrpSpPr>
        <p:cNvPr id="123" name="Shape 123"/>
        <p:cNvGrpSpPr/>
        <p:nvPr/>
      </p:nvGrpSpPr>
      <p:grpSpPr>
        <a:xfrm>
          <a:off x="0" y="0"/>
          <a:ext cx="0" cy="0"/>
          <a:chOff x="0" y="0"/>
          <a:chExt cx="0" cy="0"/>
        </a:xfrm>
      </p:grpSpPr>
      <p:sp>
        <p:nvSpPr>
          <p:cNvPr id="124" name="Google Shape;124;p5"/>
          <p:cNvSpPr txBox="1"/>
          <p:nvPr/>
        </p:nvSpPr>
        <p:spPr>
          <a:xfrm>
            <a:off x="1540503" y="397393"/>
            <a:ext cx="7603497" cy="1131361"/>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6179" u="none" cap="none" strike="noStrike">
                <a:solidFill>
                  <a:srgbClr val="FFFFFF"/>
                </a:solidFill>
                <a:latin typeface="Arial"/>
                <a:ea typeface="Arial"/>
                <a:cs typeface="Arial"/>
                <a:sym typeface="Arial"/>
              </a:rPr>
              <a:t>Planificarea testării</a:t>
            </a:r>
            <a:endParaRPr/>
          </a:p>
        </p:txBody>
      </p:sp>
      <p:pic>
        <p:nvPicPr>
          <p:cNvPr id="125" name="Google Shape;125;p5"/>
          <p:cNvPicPr preferRelativeResize="0"/>
          <p:nvPr/>
        </p:nvPicPr>
        <p:blipFill rotWithShape="1">
          <a:blip r:embed="rId3">
            <a:alphaModFix/>
          </a:blip>
          <a:srcRect b="5145" l="0" r="0" t="5145"/>
          <a:stretch/>
        </p:blipFill>
        <p:spPr>
          <a:xfrm>
            <a:off x="10643291" y="0"/>
            <a:ext cx="7644709" cy="10287000"/>
          </a:xfrm>
          <a:prstGeom prst="rect">
            <a:avLst/>
          </a:prstGeom>
          <a:noFill/>
          <a:ln>
            <a:noFill/>
          </a:ln>
        </p:spPr>
      </p:pic>
      <p:sp>
        <p:nvSpPr>
          <p:cNvPr id="126" name="Google Shape;126;p5"/>
          <p:cNvSpPr txBox="1"/>
          <p:nvPr/>
        </p:nvSpPr>
        <p:spPr>
          <a:xfrm>
            <a:off x="1320383" y="1751485"/>
            <a:ext cx="8043737" cy="7753079"/>
          </a:xfrm>
          <a:prstGeom prst="rect">
            <a:avLst/>
          </a:prstGeom>
          <a:noFill/>
          <a:ln>
            <a:noFill/>
          </a:ln>
        </p:spPr>
        <p:txBody>
          <a:bodyPr anchorCtr="0" anchor="t" bIns="0" lIns="0" spcFirstLastPara="1" rIns="0" wrap="square" tIns="0">
            <a:spAutoFit/>
          </a:bodyPr>
          <a:lstStyle/>
          <a:p>
            <a:pPr indent="0" lvl="0" marL="0" marR="0" rtl="0" algn="l">
              <a:lnSpc>
                <a:spcPct val="100987"/>
              </a:lnSpc>
              <a:spcBef>
                <a:spcPts val="0"/>
              </a:spcBef>
              <a:spcAft>
                <a:spcPts val="0"/>
              </a:spcAft>
              <a:buNone/>
            </a:pPr>
            <a:r>
              <a:rPr b="0" i="0" lang="en-US" sz="2835" u="none" cap="none" strike="noStrike">
                <a:solidFill>
                  <a:srgbClr val="000000"/>
                </a:solidFill>
                <a:latin typeface="Arial"/>
                <a:ea typeface="Arial"/>
                <a:cs typeface="Arial"/>
                <a:sym typeface="Arial"/>
              </a:rPr>
              <a:t>Planificarea testării este un proces esențial pentru a asigura că testarea produsului sau sistemului este realizată eficient și în mod coerent. Iată câțiva pași pentru planificarea testării:</a:t>
            </a:r>
            <a:endParaRPr/>
          </a:p>
          <a:p>
            <a:pPr indent="0" lvl="0" marL="0" marR="0" rtl="0" algn="l">
              <a:lnSpc>
                <a:spcPct val="100987"/>
              </a:lnSpc>
              <a:spcBef>
                <a:spcPts val="0"/>
              </a:spcBef>
              <a:spcAft>
                <a:spcPts val="0"/>
              </a:spcAft>
              <a:buNone/>
            </a:pPr>
            <a:r>
              <a:t/>
            </a:r>
            <a:endParaRPr b="0" i="0" sz="2835" u="none" cap="none" strike="noStrike">
              <a:solidFill>
                <a:srgbClr val="000000"/>
              </a:solidFill>
              <a:latin typeface="Arial"/>
              <a:ea typeface="Arial"/>
              <a:cs typeface="Arial"/>
              <a:sym typeface="Arial"/>
            </a:endParaRPr>
          </a:p>
          <a:p>
            <a:pPr indent="-306057" lvl="1" marL="612116" marR="0" rtl="0" algn="l">
              <a:lnSpc>
                <a:spcPct val="100987"/>
              </a:lnSpc>
              <a:spcBef>
                <a:spcPts val="0"/>
              </a:spcBef>
              <a:spcAft>
                <a:spcPts val="0"/>
              </a:spcAft>
              <a:buClr>
                <a:srgbClr val="000000"/>
              </a:buClr>
              <a:buSzPts val="2835"/>
              <a:buFont typeface="Arial"/>
              <a:buChar char="•"/>
            </a:pPr>
            <a:r>
              <a:rPr b="0" i="0" lang="en-US" sz="2835" u="none" cap="none" strike="noStrike">
                <a:solidFill>
                  <a:srgbClr val="000000"/>
                </a:solidFill>
                <a:latin typeface="Arial"/>
                <a:ea typeface="Arial"/>
                <a:cs typeface="Arial"/>
                <a:sym typeface="Arial"/>
              </a:rPr>
              <a:t>    Stabilirea obiectivelor de testare: Definirea obiectivelor de testare, cum ar fi identificarea defectelor, evaluarea calității sau asigurarea conformității.</a:t>
            </a:r>
            <a:endParaRPr/>
          </a:p>
          <a:p>
            <a:pPr indent="0" lvl="0" marL="0" marR="0" rtl="0" algn="l">
              <a:lnSpc>
                <a:spcPct val="100987"/>
              </a:lnSpc>
              <a:spcBef>
                <a:spcPts val="0"/>
              </a:spcBef>
              <a:spcAft>
                <a:spcPts val="0"/>
              </a:spcAft>
              <a:buNone/>
            </a:pPr>
            <a:r>
              <a:t/>
            </a:r>
            <a:endParaRPr b="0" i="0" sz="2835" u="none" cap="none" strike="noStrike">
              <a:solidFill>
                <a:srgbClr val="000000"/>
              </a:solidFill>
              <a:latin typeface="Arial"/>
              <a:ea typeface="Arial"/>
              <a:cs typeface="Arial"/>
              <a:sym typeface="Arial"/>
            </a:endParaRPr>
          </a:p>
          <a:p>
            <a:pPr indent="-306057" lvl="1" marL="612116" marR="0" rtl="0" algn="l">
              <a:lnSpc>
                <a:spcPct val="100987"/>
              </a:lnSpc>
              <a:spcBef>
                <a:spcPts val="0"/>
              </a:spcBef>
              <a:spcAft>
                <a:spcPts val="0"/>
              </a:spcAft>
              <a:buClr>
                <a:srgbClr val="000000"/>
              </a:buClr>
              <a:buSzPts val="2835"/>
              <a:buFont typeface="Arial"/>
              <a:buChar char="•"/>
            </a:pPr>
            <a:r>
              <a:rPr b="0" i="0" lang="en-US" sz="2835" u="none" cap="none" strike="noStrike">
                <a:solidFill>
                  <a:srgbClr val="000000"/>
                </a:solidFill>
                <a:latin typeface="Arial"/>
                <a:ea typeface="Arial"/>
                <a:cs typeface="Arial"/>
                <a:sym typeface="Arial"/>
              </a:rPr>
              <a:t>    Identificarea și prioritizarea funcționalităților: Identificarea funcționalităților produsului sau sistemului care trebuie testate și prioritizarea lor în funcție de importanța lor.</a:t>
            </a:r>
            <a:endParaRPr/>
          </a:p>
          <a:p>
            <a:pPr indent="0" lvl="0" marL="0" marR="0" rtl="0" algn="l">
              <a:lnSpc>
                <a:spcPct val="100987"/>
              </a:lnSpc>
              <a:spcBef>
                <a:spcPts val="0"/>
              </a:spcBef>
              <a:spcAft>
                <a:spcPts val="0"/>
              </a:spcAft>
              <a:buNone/>
            </a:pPr>
            <a:r>
              <a:t/>
            </a:r>
            <a:endParaRPr b="0" i="0" sz="2835" u="none" cap="none" strike="noStrike">
              <a:solidFill>
                <a:srgbClr val="000000"/>
              </a:solidFill>
              <a:latin typeface="Arial"/>
              <a:ea typeface="Arial"/>
              <a:cs typeface="Arial"/>
              <a:sym typeface="Arial"/>
            </a:endParaRPr>
          </a:p>
          <a:p>
            <a:pPr indent="-306057" lvl="1" marL="612116" marR="0" rtl="0" algn="l">
              <a:lnSpc>
                <a:spcPct val="100987"/>
              </a:lnSpc>
              <a:spcBef>
                <a:spcPts val="0"/>
              </a:spcBef>
              <a:spcAft>
                <a:spcPts val="0"/>
              </a:spcAft>
              <a:buClr>
                <a:srgbClr val="000000"/>
              </a:buClr>
              <a:buSzPts val="2835"/>
              <a:buFont typeface="Arial"/>
              <a:buChar char="•"/>
            </a:pPr>
            <a:r>
              <a:rPr b="0" i="0" lang="en-US" sz="2835" u="none" cap="none" strike="noStrike">
                <a:solidFill>
                  <a:srgbClr val="000000"/>
                </a:solidFill>
                <a:latin typeface="Arial"/>
                <a:ea typeface="Arial"/>
                <a:cs typeface="Arial"/>
                <a:sym typeface="Arial"/>
              </a:rPr>
              <a:t>    Definirea criteriilor de acceptare: Stabilirea criteriilor de acceptare care trebuie să fie îndeplinite pentru a considera testarea ca fiind reușită.</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30" name="Shape 130"/>
        <p:cNvGrpSpPr/>
        <p:nvPr/>
      </p:nvGrpSpPr>
      <p:grpSpPr>
        <a:xfrm>
          <a:off x="0" y="0"/>
          <a:ext cx="0" cy="0"/>
          <a:chOff x="0" y="0"/>
          <a:chExt cx="0" cy="0"/>
        </a:xfrm>
      </p:grpSpPr>
      <p:pic>
        <p:nvPicPr>
          <p:cNvPr id="131" name="Google Shape;131;p6"/>
          <p:cNvPicPr preferRelativeResize="0"/>
          <p:nvPr/>
        </p:nvPicPr>
        <p:blipFill rotWithShape="1">
          <a:blip r:embed="rId3">
            <a:alphaModFix/>
          </a:blip>
          <a:srcRect b="0" l="24026" r="22726" t="0"/>
          <a:stretch/>
        </p:blipFill>
        <p:spPr>
          <a:xfrm>
            <a:off x="-877740" y="0"/>
            <a:ext cx="8216209" cy="10287000"/>
          </a:xfrm>
          <a:prstGeom prst="rect">
            <a:avLst/>
          </a:prstGeom>
          <a:noFill/>
          <a:ln>
            <a:noFill/>
          </a:ln>
        </p:spPr>
      </p:pic>
      <p:pic>
        <p:nvPicPr>
          <p:cNvPr id="132" name="Google Shape;132;p6"/>
          <p:cNvPicPr preferRelativeResize="0"/>
          <p:nvPr/>
        </p:nvPicPr>
        <p:blipFill rotWithShape="1">
          <a:blip r:embed="rId4">
            <a:alphaModFix/>
          </a:blip>
          <a:srcRect b="0" l="0" r="0" t="0"/>
          <a:stretch/>
        </p:blipFill>
        <p:spPr>
          <a:xfrm>
            <a:off x="1319256" y="3440902"/>
            <a:ext cx="4941348" cy="5482772"/>
          </a:xfrm>
          <a:prstGeom prst="rect">
            <a:avLst/>
          </a:prstGeom>
          <a:noFill/>
          <a:ln>
            <a:noFill/>
          </a:ln>
        </p:spPr>
      </p:pic>
      <p:sp>
        <p:nvSpPr>
          <p:cNvPr id="133" name="Google Shape;133;p6"/>
          <p:cNvSpPr txBox="1"/>
          <p:nvPr/>
        </p:nvSpPr>
        <p:spPr>
          <a:xfrm>
            <a:off x="8237110" y="234925"/>
            <a:ext cx="9489136" cy="1979218"/>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494" u="none" cap="none" strike="noStrike">
                <a:solidFill>
                  <a:srgbClr val="1C1D20"/>
                </a:solidFill>
                <a:latin typeface="Arial"/>
                <a:ea typeface="Arial"/>
                <a:cs typeface="Arial"/>
                <a:sym typeface="Arial"/>
              </a:rPr>
              <a:t>Identificarea riscurilor și problemelor</a:t>
            </a:r>
            <a:endParaRPr/>
          </a:p>
        </p:txBody>
      </p:sp>
      <p:sp>
        <p:nvSpPr>
          <p:cNvPr id="134" name="Google Shape;134;p6"/>
          <p:cNvSpPr txBox="1"/>
          <p:nvPr/>
        </p:nvSpPr>
        <p:spPr>
          <a:xfrm>
            <a:off x="8925516" y="2737867"/>
            <a:ext cx="8112324" cy="6869793"/>
          </a:xfrm>
          <a:prstGeom prst="rect">
            <a:avLst/>
          </a:prstGeom>
          <a:noFill/>
          <a:ln>
            <a:noFill/>
          </a:ln>
        </p:spPr>
        <p:txBody>
          <a:bodyPr anchorCtr="0" anchor="t" bIns="0" lIns="0" spcFirstLastPara="1" rIns="0" wrap="square" tIns="0">
            <a:spAutoFit/>
          </a:bodyPr>
          <a:lstStyle/>
          <a:p>
            <a:pPr indent="0" lvl="0" marL="0" marR="0" rtl="0" algn="l">
              <a:lnSpc>
                <a:spcPct val="110008"/>
              </a:lnSpc>
              <a:spcBef>
                <a:spcPts val="0"/>
              </a:spcBef>
              <a:spcAft>
                <a:spcPts val="0"/>
              </a:spcAft>
              <a:buNone/>
            </a:pPr>
            <a:r>
              <a:rPr b="0" i="0" lang="en-US" sz="2368" u="none" cap="none" strike="noStrike">
                <a:solidFill>
                  <a:srgbClr val="1C1D20"/>
                </a:solidFill>
                <a:latin typeface="Arial"/>
                <a:ea typeface="Arial"/>
                <a:cs typeface="Arial"/>
                <a:sym typeface="Arial"/>
              </a:rPr>
              <a:t>Identificarea riscurilor și problemelor în testarea aplicațiilor este esențială pentru a asigura calitatea produsului final. Iată câțiva pași pe care îi puteți urma pentru a identifica riscurile și problemele în testarea aplicațiilor:</a:t>
            </a:r>
            <a:endParaRPr/>
          </a:p>
          <a:p>
            <a:pPr indent="0" lvl="0" marL="0" marR="0" rtl="0" algn="l">
              <a:lnSpc>
                <a:spcPct val="110008"/>
              </a:lnSpc>
              <a:spcBef>
                <a:spcPts val="0"/>
              </a:spcBef>
              <a:spcAft>
                <a:spcPts val="0"/>
              </a:spcAft>
              <a:buNone/>
            </a:pPr>
            <a:r>
              <a:t/>
            </a:r>
            <a:endParaRPr b="0" i="0" sz="2368" u="none" cap="none" strike="noStrike">
              <a:solidFill>
                <a:srgbClr val="1C1D20"/>
              </a:solidFill>
              <a:latin typeface="Arial"/>
              <a:ea typeface="Arial"/>
              <a:cs typeface="Arial"/>
              <a:sym typeface="Arial"/>
            </a:endParaRPr>
          </a:p>
          <a:p>
            <a:pPr indent="0" lvl="0" marL="0" marR="0" rtl="0" algn="l">
              <a:lnSpc>
                <a:spcPct val="110008"/>
              </a:lnSpc>
              <a:spcBef>
                <a:spcPts val="0"/>
              </a:spcBef>
              <a:spcAft>
                <a:spcPts val="0"/>
              </a:spcAft>
              <a:buNone/>
            </a:pPr>
            <a:r>
              <a:rPr b="0" i="0" lang="en-US" sz="2368" u="none" cap="none" strike="noStrike">
                <a:solidFill>
                  <a:srgbClr val="1C1D20"/>
                </a:solidFill>
                <a:latin typeface="Arial"/>
                <a:ea typeface="Arial"/>
                <a:cs typeface="Arial"/>
                <a:sym typeface="Arial"/>
              </a:rPr>
              <a:t>    Analizați cerințele: Înțelegeți cerințele funcționale și non-funcționale ale aplicației și identificați riscurile și problemele care ar putea apărea în timpul testării acestora.</a:t>
            </a:r>
            <a:endParaRPr/>
          </a:p>
          <a:p>
            <a:pPr indent="0" lvl="0" marL="0" marR="0" rtl="0" algn="l">
              <a:lnSpc>
                <a:spcPct val="110008"/>
              </a:lnSpc>
              <a:spcBef>
                <a:spcPts val="0"/>
              </a:spcBef>
              <a:spcAft>
                <a:spcPts val="0"/>
              </a:spcAft>
              <a:buNone/>
            </a:pPr>
            <a:r>
              <a:t/>
            </a:r>
            <a:endParaRPr b="0" i="0" sz="2368" u="none" cap="none" strike="noStrike">
              <a:solidFill>
                <a:srgbClr val="1C1D20"/>
              </a:solidFill>
              <a:latin typeface="Arial"/>
              <a:ea typeface="Arial"/>
              <a:cs typeface="Arial"/>
              <a:sym typeface="Arial"/>
            </a:endParaRPr>
          </a:p>
          <a:p>
            <a:pPr indent="0" lvl="0" marL="0" marR="0" rtl="0" algn="l">
              <a:lnSpc>
                <a:spcPct val="110008"/>
              </a:lnSpc>
              <a:spcBef>
                <a:spcPts val="0"/>
              </a:spcBef>
              <a:spcAft>
                <a:spcPts val="0"/>
              </a:spcAft>
              <a:buNone/>
            </a:pPr>
            <a:r>
              <a:rPr b="0" i="0" lang="en-US" sz="2368" u="none" cap="none" strike="noStrike">
                <a:solidFill>
                  <a:srgbClr val="1C1D20"/>
                </a:solidFill>
                <a:latin typeface="Arial"/>
                <a:ea typeface="Arial"/>
                <a:cs typeface="Arial"/>
                <a:sym typeface="Arial"/>
              </a:rPr>
              <a:t>    Identificați scenariile critice: Identificați scenariile critice de utilizare a aplicației și determinați riscurile și problemele asociate cu acestea. De exemplu, dacă aplicația este utilizată pentru tranzacții financiare, atunci un scenariu critic ar fi procesul de transfer bancar.</a:t>
            </a:r>
            <a:endParaRPr/>
          </a:p>
          <a:p>
            <a:pPr indent="0" lvl="0" marL="0" marR="0" rtl="0" algn="l">
              <a:lnSpc>
                <a:spcPct val="110008"/>
              </a:lnSpc>
              <a:spcBef>
                <a:spcPts val="0"/>
              </a:spcBef>
              <a:spcAft>
                <a:spcPts val="0"/>
              </a:spcAft>
              <a:buNone/>
            </a:pPr>
            <a:r>
              <a:t/>
            </a:r>
            <a:endParaRPr b="0" i="0" sz="2368" u="none" cap="none" strike="noStrike">
              <a:solidFill>
                <a:srgbClr val="1C1D20"/>
              </a:solidFill>
              <a:latin typeface="Arial"/>
              <a:ea typeface="Arial"/>
              <a:cs typeface="Arial"/>
              <a:sym typeface="Arial"/>
            </a:endParaRPr>
          </a:p>
          <a:p>
            <a:pPr indent="0" lvl="0" marL="0" marR="0" rtl="0" algn="l">
              <a:lnSpc>
                <a:spcPct val="110008"/>
              </a:lnSpc>
              <a:spcBef>
                <a:spcPts val="0"/>
              </a:spcBef>
              <a:spcAft>
                <a:spcPts val="0"/>
              </a:spcAft>
              <a:buNone/>
            </a:pPr>
            <a:r>
              <a:rPr b="0" i="0" lang="en-US" sz="2368" u="none" cap="none" strike="noStrike">
                <a:solidFill>
                  <a:srgbClr val="1C1D20"/>
                </a:solidFill>
                <a:latin typeface="Arial"/>
                <a:ea typeface="Arial"/>
                <a:cs typeface="Arial"/>
                <a:sym typeface="Arial"/>
              </a:rPr>
              <a:t>    Analizați istoricul problemei: Examinați istoricul problemei pentru a identifica problemele care au fost întâmpinate în timpul testării aplicațiilor similare și determinați cum puteți evita aceste probleme.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p:nvPr/>
        </p:nvSpPr>
        <p:spPr>
          <a:xfrm>
            <a:off x="-1005250" y="0"/>
            <a:ext cx="3808457" cy="10287000"/>
          </a:xfrm>
          <a:prstGeom prst="rect">
            <a:avLst/>
          </a:pr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296630" y="2033905"/>
            <a:ext cx="3013154" cy="302666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1296630" y="6231640"/>
            <a:ext cx="3013154" cy="302666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7"/>
          <p:cNvPicPr preferRelativeResize="0"/>
          <p:nvPr/>
        </p:nvPicPr>
        <p:blipFill rotWithShape="1">
          <a:blip r:embed="rId3">
            <a:alphaModFix/>
          </a:blip>
          <a:srcRect b="0" l="0" r="0" t="0"/>
          <a:stretch/>
        </p:blipFill>
        <p:spPr>
          <a:xfrm>
            <a:off x="1851093" y="6792855"/>
            <a:ext cx="1904229" cy="1904229"/>
          </a:xfrm>
          <a:prstGeom prst="rect">
            <a:avLst/>
          </a:prstGeom>
          <a:noFill/>
          <a:ln>
            <a:noFill/>
          </a:ln>
        </p:spPr>
      </p:pic>
      <p:sp>
        <p:nvSpPr>
          <p:cNvPr id="143" name="Google Shape;143;p7"/>
          <p:cNvSpPr txBox="1"/>
          <p:nvPr/>
        </p:nvSpPr>
        <p:spPr>
          <a:xfrm>
            <a:off x="5312276" y="1938655"/>
            <a:ext cx="12447900" cy="715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100" u="none" cap="none" strike="noStrike">
                <a:solidFill>
                  <a:srgbClr val="1C1D20"/>
                </a:solidFill>
                <a:latin typeface="Arial"/>
                <a:ea typeface="Arial"/>
                <a:cs typeface="Arial"/>
                <a:sym typeface="Arial"/>
              </a:rPr>
              <a:t>Mediul de testare este un set de condiții hardware și software, configurări și date, care sunt create pentru a testa și verifica funcționarea și performanța unei aplicații sau a unui sistem. Acesta este de obicei separat de mediul de producție și poate fi o replică a acestuia sau o versiune mai simplă, deoarece este utilizat pentru a detecta și remedia erori și probleme înainte ca aplicația să fie lansată în mediul live.</a:t>
            </a:r>
            <a:endParaRPr sz="1300"/>
          </a:p>
          <a:p>
            <a:pPr indent="0" lvl="0" marL="0" marR="0" rtl="0" algn="l">
              <a:lnSpc>
                <a:spcPct val="140000"/>
              </a:lnSpc>
              <a:spcBef>
                <a:spcPts val="0"/>
              </a:spcBef>
              <a:spcAft>
                <a:spcPts val="0"/>
              </a:spcAft>
              <a:buNone/>
            </a:pPr>
            <a:r>
              <a:t/>
            </a:r>
            <a:endParaRPr b="0" i="0" sz="3100" u="none" cap="none" strike="noStrike">
              <a:solidFill>
                <a:srgbClr val="1C1D20"/>
              </a:solidFill>
              <a:latin typeface="Arial"/>
              <a:ea typeface="Arial"/>
              <a:cs typeface="Arial"/>
              <a:sym typeface="Arial"/>
            </a:endParaRPr>
          </a:p>
          <a:p>
            <a:pPr indent="0" lvl="0" marL="0" marR="0" rtl="0" algn="l">
              <a:lnSpc>
                <a:spcPct val="140000"/>
              </a:lnSpc>
              <a:spcBef>
                <a:spcPts val="0"/>
              </a:spcBef>
              <a:spcAft>
                <a:spcPts val="0"/>
              </a:spcAft>
              <a:buNone/>
            </a:pPr>
            <a:r>
              <a:rPr b="0" i="0" lang="en-US" sz="3100" u="none" cap="none" strike="noStrike">
                <a:solidFill>
                  <a:srgbClr val="1C1D20"/>
                </a:solidFill>
                <a:latin typeface="Arial"/>
                <a:ea typeface="Arial"/>
                <a:cs typeface="Arial"/>
                <a:sym typeface="Arial"/>
              </a:rPr>
              <a:t>Mediul de testare poate include servere de testare, baze de date de testare, date de testare, instrumente de testare și alte echipamente și software necesare pentru a executa teste și a monitoriza performanța. </a:t>
            </a:r>
            <a:endParaRPr sz="1300"/>
          </a:p>
        </p:txBody>
      </p:sp>
      <p:pic>
        <p:nvPicPr>
          <p:cNvPr id="144" name="Google Shape;144;p7"/>
          <p:cNvPicPr preferRelativeResize="0"/>
          <p:nvPr/>
        </p:nvPicPr>
        <p:blipFill rotWithShape="1">
          <a:blip r:embed="rId4">
            <a:alphaModFix/>
          </a:blip>
          <a:srcRect b="0" l="0" r="0" t="0"/>
          <a:stretch/>
        </p:blipFill>
        <p:spPr>
          <a:xfrm>
            <a:off x="1851093" y="2703116"/>
            <a:ext cx="2086588" cy="1688239"/>
          </a:xfrm>
          <a:prstGeom prst="rect">
            <a:avLst/>
          </a:prstGeom>
          <a:noFill/>
          <a:ln>
            <a:noFill/>
          </a:ln>
        </p:spPr>
      </p:pic>
      <p:sp>
        <p:nvSpPr>
          <p:cNvPr id="145" name="Google Shape;145;p7"/>
          <p:cNvSpPr txBox="1"/>
          <p:nvPr/>
        </p:nvSpPr>
        <p:spPr>
          <a:xfrm>
            <a:off x="5312276" y="368715"/>
            <a:ext cx="10848794" cy="112947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0" i="0" lang="en-US" sz="6226" u="none" cap="none" strike="noStrike">
                <a:solidFill>
                  <a:srgbClr val="1C1D20"/>
                </a:solidFill>
                <a:latin typeface="Arial"/>
                <a:ea typeface="Arial"/>
                <a:cs typeface="Arial"/>
                <a:sym typeface="Arial"/>
              </a:rPr>
              <a:t>Definirea mediului de testare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p:nvPr/>
        </p:nvSpPr>
        <p:spPr>
          <a:xfrm>
            <a:off x="-257056" y="6849933"/>
            <a:ext cx="18737102" cy="5096472"/>
          </a:xfrm>
          <a:prstGeom prst="rect">
            <a:avLst/>
          </a:pr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8"/>
          <p:cNvPicPr preferRelativeResize="0"/>
          <p:nvPr/>
        </p:nvPicPr>
        <p:blipFill rotWithShape="1">
          <a:blip r:embed="rId3">
            <a:alphaModFix/>
          </a:blip>
          <a:srcRect b="0" l="0" r="0" t="0"/>
          <a:stretch/>
        </p:blipFill>
        <p:spPr>
          <a:xfrm>
            <a:off x="10520165" y="3316735"/>
            <a:ext cx="7001433" cy="4997273"/>
          </a:xfrm>
          <a:prstGeom prst="rect">
            <a:avLst/>
          </a:prstGeom>
          <a:noFill/>
          <a:ln>
            <a:noFill/>
          </a:ln>
        </p:spPr>
      </p:pic>
      <p:sp>
        <p:nvSpPr>
          <p:cNvPr id="152" name="Google Shape;152;p8"/>
          <p:cNvSpPr txBox="1"/>
          <p:nvPr/>
        </p:nvSpPr>
        <p:spPr>
          <a:xfrm>
            <a:off x="2862808" y="344573"/>
            <a:ext cx="14087512" cy="1177753"/>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US" sz="6506" u="none" cap="none" strike="noStrike">
                <a:solidFill>
                  <a:srgbClr val="1C1D20"/>
                </a:solidFill>
                <a:latin typeface="Arial"/>
                <a:ea typeface="Arial"/>
                <a:cs typeface="Arial"/>
                <a:sym typeface="Arial"/>
              </a:rPr>
              <a:t>Definirea setului de date de testare</a:t>
            </a:r>
            <a:endParaRPr/>
          </a:p>
        </p:txBody>
      </p:sp>
      <p:sp>
        <p:nvSpPr>
          <p:cNvPr id="153" name="Google Shape;153;p8"/>
          <p:cNvSpPr txBox="1"/>
          <p:nvPr/>
        </p:nvSpPr>
        <p:spPr>
          <a:xfrm>
            <a:off x="1286813" y="2023866"/>
            <a:ext cx="8619900" cy="807840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0" lang="en-US" sz="2733" u="none" cap="none" strike="noStrike">
                <a:solidFill>
                  <a:srgbClr val="1C1D20"/>
                </a:solidFill>
                <a:latin typeface="Arial"/>
                <a:ea typeface="Arial"/>
                <a:cs typeface="Arial"/>
                <a:sym typeface="Arial"/>
              </a:rPr>
              <a:t>Setul de date de testare este o colecție de date utilizată pentru a evalua performanța unui model de învățare automată sau a unui algoritm de procesare a datelor. Acesta este utilizat pentru a testa dacă modelul sau algoritmul poate generaliza și face predicții corecte pe date noi, care nu au fost utilizate în timpul antrenării. Setul de date de testare este separat de setul de date de antrenare, care este utilizat pentru a ajusta parametrii modelului sau a algoritmului în timpul procesului de învățare. De obicei, setul de date de testare trebuie să fie reprezentativ pentru datele cu care se va lucra în viitor și să fie suficient de mare pentru a evalua performanța modelului sau algoritmului în mod adecvat.</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pSp>
        <p:nvGrpSpPr>
          <p:cNvPr id="158" name="Google Shape;158;p9"/>
          <p:cNvGrpSpPr/>
          <p:nvPr/>
        </p:nvGrpSpPr>
        <p:grpSpPr>
          <a:xfrm>
            <a:off x="12807919" y="2369350"/>
            <a:ext cx="4451143" cy="9046160"/>
            <a:chOff x="0" y="0"/>
            <a:chExt cx="5000993" cy="10163632"/>
          </a:xfrm>
        </p:grpSpPr>
        <p:sp>
          <p:nvSpPr>
            <p:cNvPr id="159" name="Google Shape;159;p9"/>
            <p:cNvSpPr/>
            <p:nvPr/>
          </p:nvSpPr>
          <p:spPr>
            <a:xfrm>
              <a:off x="0" y="0"/>
              <a:ext cx="5000993" cy="10163632"/>
            </a:xfrm>
            <a:custGeom>
              <a:rect b="b" l="l" r="r" t="t"/>
              <a:pathLst>
                <a:path extrusionOk="0" h="10163632" w="5000993">
                  <a:moveTo>
                    <a:pt x="0" y="0"/>
                  </a:moveTo>
                  <a:lnTo>
                    <a:pt x="5000993" y="0"/>
                  </a:lnTo>
                  <a:lnTo>
                    <a:pt x="5000993" y="10163632"/>
                  </a:lnTo>
                  <a:lnTo>
                    <a:pt x="0" y="10163632"/>
                  </a:lnTo>
                  <a:close/>
                </a:path>
              </a:pathLst>
            </a:custGeom>
            <a:blipFill rotWithShape="1">
              <a:blip r:embed="rId3">
                <a:alphaModFix/>
              </a:blip>
              <a:stretch>
                <a:fillRect b="0" l="-43" r="-44" t="0"/>
              </a:stretch>
            </a:blipFill>
            <a:ln>
              <a:noFill/>
            </a:ln>
          </p:spPr>
        </p:sp>
        <p:sp>
          <p:nvSpPr>
            <p:cNvPr id="160" name="Google Shape;160;p9"/>
            <p:cNvSpPr/>
            <p:nvPr/>
          </p:nvSpPr>
          <p:spPr>
            <a:xfrm>
              <a:off x="338760" y="288798"/>
              <a:ext cx="4330776" cy="9398000"/>
            </a:xfrm>
            <a:custGeom>
              <a:rect b="b" l="l" r="r" t="t"/>
              <a:pathLst>
                <a:path extrusionOk="0"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rotWithShape="1">
              <a:blip r:embed="rId4">
                <a:alphaModFix/>
              </a:blip>
              <a:stretch>
                <a:fillRect b="0" l="-180008" r="-4548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9"/>
          <p:cNvSpPr txBox="1"/>
          <p:nvPr/>
        </p:nvSpPr>
        <p:spPr>
          <a:xfrm>
            <a:off x="1414906" y="2596067"/>
            <a:ext cx="10272656" cy="6207353"/>
          </a:xfrm>
          <a:prstGeom prst="rect">
            <a:avLst/>
          </a:prstGeom>
          <a:noFill/>
          <a:ln>
            <a:noFill/>
          </a:ln>
        </p:spPr>
        <p:txBody>
          <a:bodyPr anchorCtr="0" anchor="t" bIns="0" lIns="0" spcFirstLastPara="1" rIns="0" wrap="square" tIns="0">
            <a:spAutoFit/>
          </a:bodyPr>
          <a:lstStyle/>
          <a:p>
            <a:pPr indent="0" lvl="0" marL="0" marR="0" rtl="0" algn="l">
              <a:lnSpc>
                <a:spcPct val="114008"/>
              </a:lnSpc>
              <a:spcBef>
                <a:spcPts val="0"/>
              </a:spcBef>
              <a:spcAft>
                <a:spcPts val="0"/>
              </a:spcAft>
              <a:buNone/>
            </a:pPr>
            <a:r>
              <a:rPr b="0" i="0" lang="en-US" sz="2113" u="none" cap="none" strike="noStrike">
                <a:solidFill>
                  <a:srgbClr val="1C1D20"/>
                </a:solidFill>
                <a:latin typeface="Arial"/>
                <a:ea typeface="Arial"/>
                <a:cs typeface="Arial"/>
                <a:sym typeface="Arial"/>
              </a:rPr>
              <a:t>Proiectarea și implementarea scenariilor de testare sunt procese esențiale în asigurarea calității software-ului. Scenariile de testare sunt seturi de pași care trebuie urmați pentru a verifica și valida funcționalitatea și performanța software-ului.</a:t>
            </a:r>
            <a:endParaRPr/>
          </a:p>
          <a:p>
            <a:pPr indent="0" lvl="0" marL="0" marR="0" rtl="0" algn="l">
              <a:lnSpc>
                <a:spcPct val="114008"/>
              </a:lnSpc>
              <a:spcBef>
                <a:spcPts val="0"/>
              </a:spcBef>
              <a:spcAft>
                <a:spcPts val="0"/>
              </a:spcAft>
              <a:buNone/>
            </a:pPr>
            <a:r>
              <a:t/>
            </a:r>
            <a:endParaRPr b="0" i="0" sz="2113" u="none" cap="none" strike="noStrike">
              <a:solidFill>
                <a:srgbClr val="1C1D20"/>
              </a:solidFill>
              <a:latin typeface="Arial"/>
              <a:ea typeface="Arial"/>
              <a:cs typeface="Arial"/>
              <a:sym typeface="Arial"/>
            </a:endParaRPr>
          </a:p>
          <a:p>
            <a:pPr indent="0" lvl="0" marL="0" marR="0" rtl="0" algn="l">
              <a:lnSpc>
                <a:spcPct val="114008"/>
              </a:lnSpc>
              <a:spcBef>
                <a:spcPts val="0"/>
              </a:spcBef>
              <a:spcAft>
                <a:spcPts val="0"/>
              </a:spcAft>
              <a:buNone/>
            </a:pPr>
            <a:r>
              <a:rPr b="0" i="0" lang="en-US" sz="2113" u="none" cap="none" strike="noStrike">
                <a:solidFill>
                  <a:srgbClr val="1C1D20"/>
                </a:solidFill>
                <a:latin typeface="Arial"/>
                <a:ea typeface="Arial"/>
                <a:cs typeface="Arial"/>
                <a:sym typeface="Arial"/>
              </a:rPr>
              <a:t>Iată câțiva pași cheie pentru proiectarea și implementarea scenariilor de testare:</a:t>
            </a:r>
            <a:endParaRPr/>
          </a:p>
          <a:p>
            <a:pPr indent="0" lvl="0" marL="0" marR="0" rtl="0" algn="l">
              <a:lnSpc>
                <a:spcPct val="114008"/>
              </a:lnSpc>
              <a:spcBef>
                <a:spcPts val="0"/>
              </a:spcBef>
              <a:spcAft>
                <a:spcPts val="0"/>
              </a:spcAft>
              <a:buNone/>
            </a:pPr>
            <a:r>
              <a:t/>
            </a:r>
            <a:endParaRPr b="0" i="0" sz="2113" u="none" cap="none" strike="noStrike">
              <a:solidFill>
                <a:srgbClr val="1C1D20"/>
              </a:solidFill>
              <a:latin typeface="Arial"/>
              <a:ea typeface="Arial"/>
              <a:cs typeface="Arial"/>
              <a:sym typeface="Arial"/>
            </a:endParaRPr>
          </a:p>
          <a:p>
            <a:pPr indent="-228132" lvl="1" marL="456264" marR="0" rtl="0" algn="l">
              <a:lnSpc>
                <a:spcPct val="114008"/>
              </a:lnSpc>
              <a:spcBef>
                <a:spcPts val="0"/>
              </a:spcBef>
              <a:spcAft>
                <a:spcPts val="0"/>
              </a:spcAft>
              <a:buClr>
                <a:srgbClr val="1C1D20"/>
              </a:buClr>
              <a:buSzPts val="2113"/>
              <a:buFont typeface="Arial"/>
              <a:buChar char="•"/>
            </a:pPr>
            <a:r>
              <a:rPr b="0" i="0" lang="en-US" sz="2113" u="none" cap="none" strike="noStrike">
                <a:solidFill>
                  <a:srgbClr val="1C1D20"/>
                </a:solidFill>
                <a:latin typeface="Arial"/>
                <a:ea typeface="Arial"/>
                <a:cs typeface="Arial"/>
                <a:sym typeface="Arial"/>
              </a:rPr>
              <a:t>    Definirea obiectivelor de testare - Înainte de a începe proiectarea scenariilor de testare, este important să se clarifice obiectivele testului. Acestea ar trebui să includă ceea ce se dorește să fie testat, cum va fi testat și ce se așteaptă să se obțină din test.</a:t>
            </a:r>
            <a:endParaRPr/>
          </a:p>
          <a:p>
            <a:pPr indent="0" lvl="0" marL="0" marR="0" rtl="0" algn="l">
              <a:lnSpc>
                <a:spcPct val="114008"/>
              </a:lnSpc>
              <a:spcBef>
                <a:spcPts val="0"/>
              </a:spcBef>
              <a:spcAft>
                <a:spcPts val="0"/>
              </a:spcAft>
              <a:buNone/>
            </a:pPr>
            <a:r>
              <a:t/>
            </a:r>
            <a:endParaRPr b="0" i="0" sz="2113" u="none" cap="none" strike="noStrike">
              <a:solidFill>
                <a:srgbClr val="1C1D20"/>
              </a:solidFill>
              <a:latin typeface="Arial"/>
              <a:ea typeface="Arial"/>
              <a:cs typeface="Arial"/>
              <a:sym typeface="Arial"/>
            </a:endParaRPr>
          </a:p>
          <a:p>
            <a:pPr indent="-228132" lvl="1" marL="456264" marR="0" rtl="0" algn="l">
              <a:lnSpc>
                <a:spcPct val="114008"/>
              </a:lnSpc>
              <a:spcBef>
                <a:spcPts val="0"/>
              </a:spcBef>
              <a:spcAft>
                <a:spcPts val="0"/>
              </a:spcAft>
              <a:buClr>
                <a:srgbClr val="1C1D20"/>
              </a:buClr>
              <a:buSzPts val="2113"/>
              <a:buFont typeface="Arial"/>
              <a:buChar char="•"/>
            </a:pPr>
            <a:r>
              <a:rPr b="0" i="0" lang="en-US" sz="2113" u="none" cap="none" strike="noStrike">
                <a:solidFill>
                  <a:srgbClr val="1C1D20"/>
                </a:solidFill>
                <a:latin typeface="Arial"/>
                <a:ea typeface="Arial"/>
                <a:cs typeface="Arial"/>
                <a:sym typeface="Arial"/>
              </a:rPr>
              <a:t>    Identificarea funcționalităților de testat - Identificați funcționalitățile de software care trebuie testate. Acest lucru ar trebui să includă toate scenariile de utilizare, fluxurile de lucru și interacțiunile utilizatorului.</a:t>
            </a:r>
            <a:endParaRPr/>
          </a:p>
          <a:p>
            <a:pPr indent="0" lvl="0" marL="0" marR="0" rtl="0" algn="l">
              <a:lnSpc>
                <a:spcPct val="114008"/>
              </a:lnSpc>
              <a:spcBef>
                <a:spcPts val="0"/>
              </a:spcBef>
              <a:spcAft>
                <a:spcPts val="0"/>
              </a:spcAft>
              <a:buNone/>
            </a:pPr>
            <a:r>
              <a:t/>
            </a:r>
            <a:endParaRPr b="0" i="0" sz="2113" u="none" cap="none" strike="noStrike">
              <a:solidFill>
                <a:srgbClr val="1C1D20"/>
              </a:solidFill>
              <a:latin typeface="Arial"/>
              <a:ea typeface="Arial"/>
              <a:cs typeface="Arial"/>
              <a:sym typeface="Arial"/>
            </a:endParaRPr>
          </a:p>
          <a:p>
            <a:pPr indent="-228132" lvl="1" marL="456264" marR="0" rtl="0" algn="l">
              <a:lnSpc>
                <a:spcPct val="114008"/>
              </a:lnSpc>
              <a:spcBef>
                <a:spcPts val="0"/>
              </a:spcBef>
              <a:spcAft>
                <a:spcPts val="0"/>
              </a:spcAft>
              <a:buClr>
                <a:srgbClr val="1C1D20"/>
              </a:buClr>
              <a:buSzPts val="2113"/>
              <a:buFont typeface="Arial"/>
              <a:buChar char="•"/>
            </a:pPr>
            <a:r>
              <a:rPr b="0" i="0" lang="en-US" sz="2113" u="none" cap="none" strike="noStrike">
                <a:solidFill>
                  <a:srgbClr val="1C1D20"/>
                </a:solidFill>
                <a:latin typeface="Arial"/>
                <a:ea typeface="Arial"/>
                <a:cs typeface="Arial"/>
                <a:sym typeface="Arial"/>
              </a:rPr>
              <a:t>    Proiectarea scenariilor de testare - Pe baza obiectivelor și funcționalităților identificate, proiectați scenariile de testare. Acest lucru ar trebui să includă pașii necesari pentru a simula interacțiunea utilizatorului și pentru a testa fiecare funcționalitate.</a:t>
            </a:r>
            <a:endParaRPr/>
          </a:p>
        </p:txBody>
      </p:sp>
      <p:pic>
        <p:nvPicPr>
          <p:cNvPr id="162" name="Google Shape;162;p9"/>
          <p:cNvPicPr preferRelativeResize="0"/>
          <p:nvPr/>
        </p:nvPicPr>
        <p:blipFill rotWithShape="1">
          <a:blip r:embed="rId5">
            <a:alphaModFix/>
          </a:blip>
          <a:srcRect b="0" l="0" r="0" t="0"/>
          <a:stretch/>
        </p:blipFill>
        <p:spPr>
          <a:xfrm>
            <a:off x="2135592" y="397744"/>
            <a:ext cx="1461187" cy="1691679"/>
          </a:xfrm>
          <a:prstGeom prst="rect">
            <a:avLst/>
          </a:prstGeom>
          <a:noFill/>
          <a:ln>
            <a:noFill/>
          </a:ln>
        </p:spPr>
      </p:pic>
      <p:sp>
        <p:nvSpPr>
          <p:cNvPr id="163" name="Google Shape;163;p9"/>
          <p:cNvSpPr txBox="1"/>
          <p:nvPr/>
        </p:nvSpPr>
        <p:spPr>
          <a:xfrm>
            <a:off x="4034545" y="394592"/>
            <a:ext cx="10218909" cy="1694831"/>
          </a:xfrm>
          <a:prstGeom prst="rect">
            <a:avLst/>
          </a:prstGeom>
          <a:noFill/>
          <a:ln>
            <a:noFill/>
          </a:ln>
        </p:spPr>
        <p:txBody>
          <a:bodyPr anchorCtr="0" anchor="t" bIns="0" lIns="0" spcFirstLastPara="1" rIns="0" wrap="square" tIns="0">
            <a:spAutoFit/>
          </a:bodyPr>
          <a:lstStyle/>
          <a:p>
            <a:pPr indent="0" lvl="0" marL="0" marR="0" rtl="0" algn="l">
              <a:lnSpc>
                <a:spcPct val="120014"/>
              </a:lnSpc>
              <a:spcBef>
                <a:spcPts val="0"/>
              </a:spcBef>
              <a:spcAft>
                <a:spcPts val="0"/>
              </a:spcAft>
              <a:buNone/>
            </a:pPr>
            <a:r>
              <a:rPr b="0" i="0" lang="en-US" sz="5341" u="none" cap="none" strike="noStrike">
                <a:solidFill>
                  <a:srgbClr val="1C1D20"/>
                </a:solidFill>
                <a:latin typeface="Arial"/>
                <a:ea typeface="Arial"/>
                <a:cs typeface="Arial"/>
                <a:sym typeface="Arial"/>
              </a:rPr>
              <a:t>Proiectarea și implementarea scenariilor de testare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