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85" r:id="rId2"/>
    <p:sldId id="299" r:id="rId3"/>
    <p:sldId id="312" r:id="rId4"/>
    <p:sldId id="307" r:id="rId5"/>
    <p:sldId id="308" r:id="rId6"/>
    <p:sldId id="311" r:id="rId7"/>
    <p:sldId id="300" r:id="rId8"/>
    <p:sldId id="301" r:id="rId9"/>
    <p:sldId id="302" r:id="rId10"/>
    <p:sldId id="286" r:id="rId11"/>
    <p:sldId id="277" r:id="rId12"/>
    <p:sldId id="278" r:id="rId13"/>
    <p:sldId id="287" r:id="rId14"/>
    <p:sldId id="297" r:id="rId15"/>
    <p:sldId id="303" r:id="rId16"/>
    <p:sldId id="281" r:id="rId17"/>
    <p:sldId id="288" r:id="rId18"/>
    <p:sldId id="291" r:id="rId19"/>
    <p:sldId id="292" r:id="rId20"/>
    <p:sldId id="293" r:id="rId21"/>
    <p:sldId id="290" r:id="rId22"/>
    <p:sldId id="295" r:id="rId23"/>
    <p:sldId id="304" r:id="rId24"/>
    <p:sldId id="313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66FF66"/>
    <a:srgbClr val="00CC00"/>
    <a:srgbClr val="FF00FF"/>
    <a:srgbClr val="FF33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18" autoAdjust="0"/>
  </p:normalViewPr>
  <p:slideViewPr>
    <p:cSldViewPr>
      <p:cViewPr>
        <p:scale>
          <a:sx n="75" d="100"/>
          <a:sy n="75" d="100"/>
        </p:scale>
        <p:origin x="-3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87AD81-74B2-45F6-9B13-20B1B88F7E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E7ADE-54DF-42F5-AD73-EC4FC73C25E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56D921-D425-4603-A0C5-6F4C95EBD56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F2BA4-9C00-4CAA-AD25-E87C295D2B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75A7-1752-4334-8617-A473F95B4C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950D854-EBBC-4F83-BFC9-8E248DF28DC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C6B5BF-6FB9-4DB9-AA1D-7D5EDCAF22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91BB754-49F2-49F7-A555-A3BB5AD098B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82D96C1-CD2D-4D6F-BB6C-2EF1B041BA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B7783C-58B6-4BB4-B364-6FC08F46C9E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21B562-E1AA-4697-A0A2-9FCF37392ED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89B17C-C81D-4094-80F1-997417818FA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E740CC1-EB25-4A3C-AEE5-53FC3F400EC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FCEF69-EB32-41F2-B9F4-71BEBFD652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gif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gif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E:\Documents%20and%20Settings\&#1064;&#1040;&#1061;\&#1056;&#1072;&#1073;&#1086;&#1095;&#1080;&#1081;%20&#1089;&#1090;&#1086;&#1083;\&#1084;&#1080;&#1082;&#1072;%20&#1089;&#1072;&#1073;&#1072;&#1082;\&#1090;&#1086;&#1084;&#1077;&#1085;&#1077;&#1085;%20&#1090;&#1091;&#1075;&#1072;&#1085;.wmv" TargetMode="External"/><Relationship Id="rId1" Type="http://schemas.openxmlformats.org/officeDocument/2006/relationships/video" Target="file:///E:\Documents%20and%20Settings\&#1064;&#1040;&#1061;\&#1056;&#1072;&#1073;&#1086;&#1095;&#1080;&#1081;%20&#1089;&#1090;&#1086;&#1083;\&#1084;&#1080;&#1082;&#1072;%20&#1089;&#1072;&#1073;&#1072;&#1082;\&#1078;&#1086;&#1075;&#1072;&#1088;&#1099;&#1076;&#1072;&#1085;%20&#1082;&#1072;&#1073;&#1099;&#1083;&#1076;&#1072;&#1091;.wmv" TargetMode="Externa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E:\Documents%20and%20Settings\&#1064;&#1040;&#1061;\&#1056;&#1072;&#1073;&#1086;&#1095;&#1080;&#1081;%20&#1089;&#1090;&#1086;&#1083;\&#1084;&#1080;&#1082;&#1072;%20&#1089;&#1072;&#1073;&#1072;&#1082;\&#1086;&#1081;&#1099;&#1085;&#1075;&#1072;%20&#1082;&#1086;&#1089;&#1091;1.wmv" TargetMode="External"/><Relationship Id="rId1" Type="http://schemas.openxmlformats.org/officeDocument/2006/relationships/video" Target="file:///E:\Documents%20and%20Settings\&#1064;&#1040;&#1061;\&#1056;&#1072;&#1073;&#1086;&#1095;&#1080;&#1081;%20&#1089;&#1090;&#1086;&#1083;\&#1084;&#1080;&#1082;&#1072;%20&#1089;&#1072;&#1073;&#1072;&#1082;\Serving%20-%20JumpServe.wmv" TargetMode="Externa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slide" Target="slide18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0.xml"/><Relationship Id="rId5" Type="http://schemas.openxmlformats.org/officeDocument/2006/relationships/image" Target="../media/image40.jpeg"/><Relationship Id="rId10" Type="http://schemas.openxmlformats.org/officeDocument/2006/relationships/slide" Target="slide21.xml"/><Relationship Id="rId4" Type="http://schemas.openxmlformats.org/officeDocument/2006/relationships/slide" Target="slide19.xml"/><Relationship Id="rId9" Type="http://schemas.openxmlformats.org/officeDocument/2006/relationships/image" Target="../media/image4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kz/imgres?imgurl=http://www.lyakhov.kz/olymp/2000_sydney/images/shi3b.jpg&amp;imgrefurl=http://www.lyakhov.kz/olymp/2000_sydney/0927.shtml&amp;usg=__j9ELw9O4HKZWinLTK-YJug_GKug=&amp;h=296&amp;w=400&amp;sz=26&amp;hl=kk&amp;start=2&amp;itbs=1&amp;tbnid=LaIrMDRAxhn1yM:&amp;tbnh=92&amp;tbnw=124&amp;prev=/images?q=%D0%A8%D0%B8%D1%88%D0%B8%D0%B3%D0%B8%D0%BD%D0%B0&amp;hl=kk&amp;sa=G&amp;gbv=2&amp;tbs=isch:1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49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kz/imgres?imgurl=http://www.alaman.kz/img/d0b1d0b5d0bad0b7d0b0d18211.jpg&amp;imgrefurl=http://www.alaman.kz/?p=786&amp;usg=__vDJtDsuwgN--jBnla88oiC8WvPI=&amp;h=482&amp;w=400&amp;sz=14&amp;hl=kk&amp;start=6&amp;itbs=1&amp;tbnid=w2eEO1rlcsFueM:&amp;tbnh=129&amp;tbnw=107&amp;prev=/images?q=%D0%A1%D0%B0%D1%82%D1%82%D0%B0%D1%80%D1%85%D0%B0%D0%BD%D0%BE%D0%B2&amp;hl=kk&amp;sa=G&amp;gbv=2&amp;tbs=isch:1" TargetMode="External"/><Relationship Id="rId11" Type="http://schemas.openxmlformats.org/officeDocument/2006/relationships/image" Target="../media/image51.jpeg"/><Relationship Id="rId5" Type="http://schemas.openxmlformats.org/officeDocument/2006/relationships/image" Target="../media/image48.jpeg"/><Relationship Id="rId10" Type="http://schemas.openxmlformats.org/officeDocument/2006/relationships/slide" Target="slide16.xml"/><Relationship Id="rId4" Type="http://schemas.openxmlformats.org/officeDocument/2006/relationships/hyperlink" Target="http://www.google.kz/imgres?imgurl=http://www.ufks-zhambyl.kz/olimp/6b.jpg&amp;imgrefurl=http://www.ufks-zhambyl.kz/olimp.php&amp;usg=__uerAKmCDf5TppytrUDShggRPQbo=&amp;h=750&amp;w=600&amp;sz=262&amp;hl=kk&amp;start=1&amp;itbs=1&amp;tbnid=RsgwvT6kJaRsdM:&amp;tbnh=141&amp;tbnw=113&amp;prev=/images?q=%D0%AB%D0%B1%D1%80%D0%B0%D0%B9%D1%8B%D0%BC%D0%BE%D0%B2&amp;hl=kk&amp;sa=G&amp;gbv=2&amp;tbs=isch:1" TargetMode="External"/><Relationship Id="rId9" Type="http://schemas.openxmlformats.org/officeDocument/2006/relationships/image" Target="../media/image5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www.google.kz/imgres?imgurl=http://boxing-karaganda.kz/foto/misc/4.jpg&amp;imgrefurl=http://boxing-karaganda.kz/index.php?page=foto_misc&amp;usg=__973Qlf0rY_jnDVpj03F62rK1cRc=&amp;h=671&amp;w=1000&amp;sz=91&amp;hl=kk&amp;start=6&amp;itbs=1&amp;tbnid=JUl0jmbSCJE-hM:&amp;tbnh=100&amp;tbnw=149&amp;prev=/images?q=%D0%95%D0%BB%D0%B5%D1%83%D0%BE%D0%B2&amp;hl=kk&amp;sa=G&amp;gbv=2&amp;tbs=isch:1" TargetMode="External"/><Relationship Id="rId3" Type="http://schemas.openxmlformats.org/officeDocument/2006/relationships/hyperlink" Target="http://www.google.kz/imgres?imgurl=http://maqpal.files.wordpress.com/2009/07/artayev1.jpg&amp;imgrefurl=http://maqpal.wordpress.com/2009/07/25/%D0%B1%D0%B0%D2%9B%D1%82%D0%B8%D1%8F%D1%80-%D0%B0%D1%80%D1%82%D0%B0%D0%B5%D0%B2-%D0%B0%D1%83%D1%8B%D0%BB-%D3%99%D0%BA%D1%96%D0%BC%D1%96-%D0%B1%D0%BE%D0%BB%D0%B4%D1%8B/&amp;usg=__Dasg4m_EKlP_f7TVzymc0cdLlAI=&amp;h=272&amp;w=400&amp;sz=22&amp;hl=kk&amp;start=1&amp;itbs=1&amp;tbnid=EQ7TJO6vPK4RKM:&amp;tbnh=84&amp;tbnw=124&amp;prev=/images?q=%D0%91%D0%B0%D2%9B%D1%82%D0%B8%D1%8F%D1%80&amp;hl=kk&amp;gbv=2&amp;tbs=isch:1" TargetMode="External"/><Relationship Id="rId7" Type="http://schemas.openxmlformats.org/officeDocument/2006/relationships/hyperlink" Target="http://www.google.kz/imgres?imgurl=http://www.gazeta.ru/files/159864/sajtiev.jpg&amp;imgrefurl=http://www.gazeta.ru/athens2004/2004/08/29/a_159864.shtml&amp;usg=__99M_tByGbrzCit_Nrs4WbRDg-d8=&amp;h=299&amp;w=228&amp;sz=16&amp;hl=kk&amp;start=4&amp;itbs=1&amp;tbnid=O-riITt6Y86AfM:&amp;tbnh=116&amp;tbnw=88&amp;prev=/images?q=%D0%9B%D0%B0%D0%BB%D0%B8%D0%B5%D0%B2&amp;hl=kk&amp;sa=G&amp;gbv=2&amp;tbs=isch:1" TargetMode="External"/><Relationship Id="rId12" Type="http://schemas.openxmlformats.org/officeDocument/2006/relationships/image" Target="../media/image57.jpeg"/><Relationship Id="rId2" Type="http://schemas.openxmlformats.org/officeDocument/2006/relationships/image" Target="../media/image52.gif"/><Relationship Id="rId16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11" Type="http://schemas.openxmlformats.org/officeDocument/2006/relationships/hyperlink" Target="http://www.google.kz/imgres?imgurl=http://fanat1k.ru/hall-of-fame/Filimonov.Alexander.01.jpg&amp;imgrefurl=http://fanat1k.ru/hall-of-fame/Filimonov.Alexander.php&amp;usg=__EiJi-3WjZG-vY008zdqLfHcq9Js=&amp;h=562&amp;w=350&amp;sz=30&amp;hl=kk&amp;start=8&amp;itbs=1&amp;tbnid=Ap_ZtuCgv7uFMM:&amp;tbnh=133&amp;tbnw=83&amp;prev=/images?q=%D0%A4%D0%B8%D0%BB%D0%B8%D0%BC%D0%BE%D0%BD%D0%BE%D0%B2&amp;hl=kk&amp;sa=G&amp;gbv=2&amp;tbs=isch:1" TargetMode="External"/><Relationship Id="rId5" Type="http://schemas.openxmlformats.org/officeDocument/2006/relationships/hyperlink" Target="http://www.google.kz/imgres?imgurl=http://www.boets.ru/_img/photos/New_09/Tolovkin.JPG&amp;imgrefurl=http://www.boets.ru/526/?id=624&amp;usg=__4Fs9bE9aHW6wUhj38Vsj0ZT5mBg=&amp;h=440&amp;w=300&amp;sz=47&amp;hl=kk&amp;start=2&amp;itbs=1&amp;tbnid=q59TGwncYkaSHM:&amp;tbnh=127&amp;tbnw=87&amp;prev=/images?q=%D0%93%D0%BE%D0%BB%D0%BE%D0%B2%D0%BA%D0%B8%D0%BD&amp;hl=kk&amp;gbv=2&amp;tbs=isch:1" TargetMode="External"/><Relationship Id="rId15" Type="http://schemas.openxmlformats.org/officeDocument/2006/relationships/slide" Target="slide16.xml"/><Relationship Id="rId10" Type="http://schemas.openxmlformats.org/officeDocument/2006/relationships/image" Target="../media/image56.jpeg"/><Relationship Id="rId4" Type="http://schemas.openxmlformats.org/officeDocument/2006/relationships/image" Target="../media/image53.jpeg"/><Relationship Id="rId9" Type="http://schemas.openxmlformats.org/officeDocument/2006/relationships/hyperlink" Target="http://www.google.kz/imgres?imgurl=http://www.np.kz/old/2004/52/pic/sp7.jpg&amp;imgrefurl=http://www.np.kz/old/2004/52/rsport.html&amp;usg=__x-2vKsRgnb5z0JdkLfkZ2AsNaoI=&amp;h=369&amp;w=400&amp;sz=20&amp;hl=kk&amp;start=14&amp;itbs=1&amp;tbnid=nfwPGuKea18aJM:&amp;tbnh=114&amp;tbnw=124&amp;prev=/images?q=%D0%A6%D1%83%D1%80%D1%86%D1%83%D0%BC%D0%B8%D1%8F&amp;hl=kk&amp;sa=G&amp;gbv=2&amp;tbs=isch:1" TargetMode="External"/><Relationship Id="rId1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kz/imgres?imgurl=http://www.parlam.kz/Handler/DepsFoto.ashx?id=83&amp;page=2&amp;imgrefurl=http://www.parlam.kz/DPerson.aspx?lan=kk-KZ&amp;page=2&amp;id=83&amp;usg=__G8V1OnN5Cz4goVYrsFxUpm1u4j8=&amp;h=401&amp;w=301&amp;sz=14&amp;hl=kk&amp;start=2&amp;itbs=1&amp;tbnid=2MTsdJ0pR5fvDM:&amp;tbnh=124&amp;tbnw=93&amp;prev=/images?q=%D2%9A%D0%BE%D0%BD%D0%B0%D2%9B%D0%B1%D0%B0%D0%B5%D0%B2&amp;hl=kk&amp;gbv=2&amp;tbs=isch:1" TargetMode="External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jpeg"/><Relationship Id="rId5" Type="http://schemas.openxmlformats.org/officeDocument/2006/relationships/slide" Target="slide16.xml"/><Relationship Id="rId4" Type="http://schemas.openxmlformats.org/officeDocument/2006/relationships/image" Target="../media/image5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jpeg"/><Relationship Id="rId4" Type="http://schemas.openxmlformats.org/officeDocument/2006/relationships/image" Target="../media/image5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hyperlink" Target="http://images.google.kz/imgres?imgurl=http://www.alashainasy.kz/wp-content/uploads/02191.jpg&amp;imgrefurl=http://www.alashainasy.kz/?p=27257&amp;usg=__sFLk2YePYLmHblcAEcZoKmB6TgM=&amp;h=210&amp;w=150&amp;sz=27&amp;hl=ru&amp;start=2&amp;um=1&amp;itbs=1&amp;tbnid=8nYfRvyzbhl-mM:&amp;tbnh=106&amp;tbnw=76&amp;prev=/images?q=%D0%9D%D2%B1%D1%80%D0%BB%D0%B0%D0%BD+%D0%90%D2%9B%D2%AF%D1%80%D0%BF%D0%B5%D0%BA%D0%BE%D0%B2&amp;um=1&amp;hl=ru&amp;rlz=1T4RNTN_ruKZ367KZ368&amp;tbs=isch:1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12" Type="http://schemas.openxmlformats.org/officeDocument/2006/relationships/image" Target="../media/image73.gif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11" Type="http://schemas.openxmlformats.org/officeDocument/2006/relationships/image" Target="../media/image72.gif"/><Relationship Id="rId5" Type="http://schemas.openxmlformats.org/officeDocument/2006/relationships/image" Target="../media/image66.jpeg"/><Relationship Id="rId10" Type="http://schemas.openxmlformats.org/officeDocument/2006/relationships/image" Target="../media/image71.gif"/><Relationship Id="rId4" Type="http://schemas.openxmlformats.org/officeDocument/2006/relationships/image" Target="../media/image65.jpeg"/><Relationship Id="rId9" Type="http://schemas.openxmlformats.org/officeDocument/2006/relationships/image" Target="../media/image70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042;&#1086;&#1083;&#1077;&#1081;&#1073;&#1086;&#1083;.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3D4A8">
                <a:alpha val="40000"/>
              </a:srgbClr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5"/>
          <p:cNvPicPr>
            <a:picLocks noChangeAspect="1" noChangeArrowheads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571500" y="4286250"/>
            <a:ext cx="1500188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215188" y="234315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2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38163" y="323850"/>
            <a:ext cx="13906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7072330" y="2786058"/>
            <a:ext cx="1857388" cy="1143008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21368339"/>
              </a:avLst>
            </a:prstTxWarp>
            <a:spAutoFit/>
          </a:bodyPr>
          <a:lstStyle/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Ой тұжырым</a:t>
            </a:r>
            <a:endParaRPr lang="ru-RU" sz="2000" b="1" i="1" spc="300" dirty="0">
              <a:ln w="1905"/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02013" y="1285860"/>
            <a:ext cx="4641689" cy="287512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80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«Волейбол</a:t>
            </a:r>
          </a:p>
          <a:p>
            <a:pPr algn="ctr">
              <a:defRPr/>
            </a:pPr>
            <a:r>
              <a:rPr lang="ru-RU" sz="80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ru-RU" sz="8000" b="1" i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ойнау</a:t>
            </a:r>
            <a:r>
              <a:rPr lang="ru-RU" sz="80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</a:p>
          <a:p>
            <a:pPr algn="ctr">
              <a:defRPr/>
            </a:pPr>
            <a:r>
              <a:rPr lang="ru-RU" sz="8000" b="1" i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тәсілдері»</a:t>
            </a:r>
            <a:endParaRPr lang="ru-RU" sz="80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85720" y="642918"/>
            <a:ext cx="1857372" cy="1142999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21368339"/>
              </a:avLst>
            </a:prstTxWarp>
            <a:spAutoFit/>
          </a:bodyPr>
          <a:lstStyle/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Ұйымдастыру</a:t>
            </a:r>
            <a:endParaRPr lang="ru-RU" sz="2000" b="1" i="1" spc="300" dirty="0">
              <a:ln w="1905"/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hlinkClick r:id="rId5" action="ppaction://hlinksldjump"/>
          </p:cNvPr>
          <p:cNvSpPr/>
          <p:nvPr/>
        </p:nvSpPr>
        <p:spPr bwMode="auto">
          <a:xfrm>
            <a:off x="357174" y="2286001"/>
            <a:ext cx="1857372" cy="1142999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21368339"/>
              </a:avLst>
            </a:prstTxWarp>
            <a:spAutoFit/>
          </a:bodyPr>
          <a:lstStyle/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Сұраққа </a:t>
            </a:r>
          </a:p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бейне </a:t>
            </a:r>
          </a:p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жауап</a:t>
            </a:r>
            <a:endParaRPr lang="ru-RU" sz="2000" b="1" i="1" spc="300" dirty="0">
              <a:ln w="1905"/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786199" y="4643446"/>
            <a:ext cx="1857371" cy="1142999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21368339"/>
              </a:avLst>
            </a:prstTxWarp>
            <a:spAutoFit/>
          </a:bodyPr>
          <a:lstStyle/>
          <a:p>
            <a:pPr algn="ctr">
              <a:defRPr/>
            </a:pPr>
            <a:r>
              <a:rPr lang="kk-KZ" sz="2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7" action="ppaction://hlinksldjump"/>
              </a:rPr>
              <a:t>Бекіту</a:t>
            </a:r>
          </a:p>
          <a:p>
            <a:pPr algn="ctr">
              <a:defRPr/>
            </a:pPr>
            <a:r>
              <a:rPr lang="kk-KZ" sz="2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7" action="ppaction://hlinksldjump"/>
              </a:rPr>
              <a:t> сұрақтары</a:t>
            </a:r>
            <a:endParaRPr lang="ru-RU" sz="20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7143768" y="428604"/>
            <a:ext cx="1857372" cy="1142999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21368339"/>
              </a:avLst>
            </a:prstTxWarp>
            <a:spAutoFit/>
          </a:bodyPr>
          <a:lstStyle/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Волейбол </a:t>
            </a:r>
          </a:p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тәсілдері</a:t>
            </a:r>
            <a:endParaRPr lang="ru-RU" sz="2000" b="1" i="1" spc="300" dirty="0">
              <a:ln w="1905"/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ямоугольник 22">
            <a:hlinkClick r:id="rId7" action="ppaction://hlinksldjump"/>
          </p:cNvPr>
          <p:cNvSpPr/>
          <p:nvPr/>
        </p:nvSpPr>
        <p:spPr bwMode="auto">
          <a:xfrm>
            <a:off x="7072330" y="4643446"/>
            <a:ext cx="1857371" cy="1142999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21368339"/>
              </a:avLst>
            </a:prstTxWarp>
            <a:spAutoFit/>
          </a:bodyPr>
          <a:lstStyle/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Бағалау</a:t>
            </a:r>
            <a:endParaRPr lang="ru-RU" sz="2000" b="1" i="1" spc="300" dirty="0">
              <a:ln w="1905"/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12"/>
          <p:cNvSpPr/>
          <p:nvPr/>
        </p:nvSpPr>
        <p:spPr>
          <a:xfrm>
            <a:off x="357158" y="4643446"/>
            <a:ext cx="1857388" cy="1143008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>
                <a:gd name="adj" fmla="val 21368339"/>
              </a:avLst>
            </a:prstTxWarp>
            <a:spAutoFit/>
          </a:bodyPr>
          <a:lstStyle/>
          <a:p>
            <a:pPr algn="ctr">
              <a:defRPr/>
            </a:pPr>
            <a:r>
              <a:rPr lang="kk-KZ" sz="2000" b="1" i="1" spc="300" dirty="0">
                <a:ln w="1905"/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Ой тұжырым</a:t>
            </a:r>
            <a:endParaRPr lang="ru-RU" sz="2000" b="1" i="1" spc="300" dirty="0">
              <a:ln w="1905"/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33" name="Picture 8" descr="J0296828"/>
          <p:cNvPicPr>
            <a:picLocks noChangeAspect="1" noChangeArrowheads="1" noCrop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7358063" y="142875"/>
            <a:ext cx="1428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8" descr="J0296828"/>
          <p:cNvPicPr>
            <a:picLocks noChangeAspect="1" noChangeArrowheads="1" noCrop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00063" y="1928813"/>
            <a:ext cx="1428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8" descr="J0296828"/>
          <p:cNvPicPr>
            <a:picLocks noChangeAspect="1" noChangeArrowheads="1" noCrop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7286625" y="4286250"/>
            <a:ext cx="1428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17"/>
          <p:cNvSpPr/>
          <p:nvPr/>
        </p:nvSpPr>
        <p:spPr>
          <a:xfrm>
            <a:off x="1142976" y="71414"/>
            <a:ext cx="669292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4000" b="1" dirty="0" err="1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Панорамалық сабақ</a:t>
            </a:r>
            <a:endParaRPr lang="ru-RU" sz="4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85721" y="214290"/>
            <a:ext cx="8572560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4400" b="1" i="1" spc="50" dirty="0" err="1">
                <a:ln w="11430"/>
                <a:solidFill>
                  <a:srgbClr val="00CC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Допты</a:t>
            </a:r>
            <a:r>
              <a:rPr lang="ru-RU" sz="4400" b="1" i="1" spc="50" dirty="0">
                <a:ln w="11430"/>
                <a:solidFill>
                  <a:srgbClr val="00CC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4400" b="1" i="1" spc="50" dirty="0" err="1">
                <a:ln w="11430"/>
                <a:solidFill>
                  <a:srgbClr val="00CC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жоғарыдан </a:t>
            </a:r>
            <a:r>
              <a:rPr lang="ru-RU" sz="4400" b="1" i="1" spc="50" dirty="0">
                <a:ln w="11430"/>
                <a:solidFill>
                  <a:srgbClr val="00CC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беру </a:t>
            </a:r>
          </a:p>
        </p:txBody>
      </p:sp>
      <p:pic>
        <p:nvPicPr>
          <p:cNvPr id="12291" name="Picture 7" descr="волейб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1643063" y="1363663"/>
            <a:ext cx="2571750" cy="5494337"/>
          </a:xfrm>
          <a:noFill/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143250" y="1419225"/>
            <a:ext cx="1285875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Овал 17"/>
          <p:cNvSpPr/>
          <p:nvPr/>
        </p:nvSpPr>
        <p:spPr>
          <a:xfrm>
            <a:off x="3929063" y="1143000"/>
            <a:ext cx="785812" cy="785813"/>
          </a:xfrm>
          <a:prstGeom prst="ellipse">
            <a:avLst/>
          </a:prstGeom>
          <a:blipFill>
            <a:blip r:embed="rId5" cstate="email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1365 L 0.11094 -0.10672 C 0.13455 -0.13311 0.1691 -0.14699 0.20556 -0.14699 C 0.24653 -0.14699 0.27951 -0.13311 0.30295 -0.10672 L 0.41354 0.01365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WordArt 6"/>
          <p:cNvSpPr>
            <a:spLocks noChangeArrowheads="1" noChangeShapeType="1" noTextEdit="1"/>
          </p:cNvSpPr>
          <p:nvPr/>
        </p:nvSpPr>
        <p:spPr bwMode="auto">
          <a:xfrm>
            <a:off x="323850" y="333375"/>
            <a:ext cx="8429625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ru-RU" sz="2400" b="1" i="1" kern="10" dirty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Monotype Corsiva"/>
              </a:rPr>
              <a:t> </a:t>
            </a:r>
            <a:r>
              <a:rPr lang="ru-RU" sz="2400" b="1" i="1" kern="10" dirty="0" err="1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Допты</a:t>
            </a:r>
            <a:r>
              <a:rPr lang="ru-RU" sz="2400" b="1" i="1" kern="10" dirty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kern="10" dirty="0" err="1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жоғарыдан екі</a:t>
            </a:r>
            <a:r>
              <a:rPr lang="ru-RU" sz="2400" b="1" i="1" kern="10" dirty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kern="10" dirty="0" err="1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қолмен</a:t>
            </a:r>
            <a:endParaRPr lang="ru-RU" sz="2400" b="1" i="1" kern="10" dirty="0">
              <a:ln w="9525">
                <a:noFill/>
                <a:round/>
                <a:headEnd/>
                <a:tailEnd/>
              </a:ln>
              <a:solidFill>
                <a:srgbClr val="FFFF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400" b="1" i="1" kern="10" dirty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kern="10" dirty="0" err="1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артқа </a:t>
            </a:r>
            <a:r>
              <a:rPr lang="ru-RU" sz="2400" b="1" i="1" kern="10" dirty="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беру </a:t>
            </a:r>
            <a:r>
              <a:rPr lang="ru-RU" sz="2400" b="1" i="1" kern="10" dirty="0" err="1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тәсілі</a:t>
            </a:r>
            <a:endParaRPr lang="ru-RU" sz="2400" b="1" i="1" kern="10" dirty="0">
              <a:ln w="9525">
                <a:noFill/>
                <a:round/>
                <a:headEnd/>
                <a:tailEnd/>
              </a:ln>
              <a:solidFill>
                <a:srgbClr val="FFFF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1" descr="волейб8">
            <a:hlinkClick r:id="rId2" action="ppaction://hlinksldjump"/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 cstate="email"/>
          <a:stretch>
            <a:fillRect/>
          </a:stretch>
        </p:blipFill>
        <p:spPr>
          <a:xfrm>
            <a:off x="3933825" y="1690688"/>
            <a:ext cx="1276350" cy="3019425"/>
          </a:xfrm>
        </p:spPr>
      </p:pic>
      <p:pic>
        <p:nvPicPr>
          <p:cNvPr id="8" name="Picture 11" descr="волейб8">
            <a:hlinkClick r:id="rId2" action="ppaction://hlinksldjump"/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email"/>
          <a:srcRect/>
          <a:stretch>
            <a:fillRect/>
          </a:stretch>
        </p:blipFill>
        <p:spPr>
          <a:xfrm>
            <a:off x="0" y="1670050"/>
            <a:ext cx="2357438" cy="5187950"/>
          </a:xfrm>
        </p:spPr>
      </p:pic>
      <p:sp>
        <p:nvSpPr>
          <p:cNvPr id="9" name="Овал 8"/>
          <p:cNvSpPr/>
          <p:nvPr/>
        </p:nvSpPr>
        <p:spPr>
          <a:xfrm>
            <a:off x="5429256" y="1643050"/>
            <a:ext cx="785813" cy="785813"/>
          </a:xfrm>
          <a:prstGeom prst="ellipse">
            <a:avLst/>
          </a:prstGeom>
          <a:blipFill>
            <a:blip r:embed="rId5" cstate="email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13142 -0.12222 C 0.15902 -0.14931 0.20034 -0.16389 0.24323 -0.16389 C 0.29271 -0.16389 0.33194 -0.14931 0.35937 -0.12222 L 0.49166 7.40741E-7 " pathEditMode="relative" rAng="0" ptsTypes="FffFF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-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" name="Picture 0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282" y="260239"/>
            <a:ext cx="7909315" cy="4526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Прямоугольник 8"/>
          <p:cNvSpPr/>
          <p:nvPr/>
        </p:nvSpPr>
        <p:spPr>
          <a:xfrm>
            <a:off x="357158" y="4714884"/>
            <a:ext cx="8143932" cy="1446550"/>
          </a:xfrm>
          <a:prstGeom prst="rect">
            <a:avLst/>
          </a:prstGeom>
          <a:noFill/>
        </p:spPr>
        <p:txBody>
          <a:bodyPr>
            <a:prstTxWarp prst="textChevronInverted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4400" b="1" dirty="0" err="1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Допты</a:t>
            </a:r>
            <a:r>
              <a:rPr lang="ru-RU" sz="4400" b="1" dirty="0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ru-RU" sz="4400" b="1" dirty="0" err="1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жоғарыдан екі</a:t>
            </a:r>
            <a:r>
              <a:rPr lang="ru-RU" sz="4400" b="1" dirty="0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>
              <a:defRPr/>
            </a:pPr>
            <a:r>
              <a:rPr lang="ru-RU" sz="4400" b="1" dirty="0" err="1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қолмен артқа құлап алу</a:t>
            </a:r>
            <a:endParaRPr lang="ru-RU" sz="4400" b="1" dirty="0">
              <a:ln w="11430"/>
              <a:solidFill>
                <a:srgbClr val="0000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Овал 3">
            <a:hlinkClick r:id="rId4" action="ppaction://hlinksldjump"/>
          </p:cNvPr>
          <p:cNvSpPr/>
          <p:nvPr/>
        </p:nvSpPr>
        <p:spPr>
          <a:xfrm>
            <a:off x="7858125" y="5929313"/>
            <a:ext cx="8572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00188" y="857250"/>
            <a:ext cx="500062" cy="571500"/>
          </a:xfrm>
          <a:prstGeom prst="ellipse">
            <a:avLst/>
          </a:prstGeom>
          <a:blipFill>
            <a:blip r:embed="rId5" cstate="email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857500" y="928688"/>
            <a:ext cx="428625" cy="500062"/>
          </a:xfrm>
          <a:prstGeom prst="ellipse">
            <a:avLst/>
          </a:prstGeom>
          <a:blipFill>
            <a:blip r:embed="rId5" cstate="email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286250" y="1143000"/>
            <a:ext cx="428625" cy="500063"/>
          </a:xfrm>
          <a:prstGeom prst="ellipse">
            <a:avLst/>
          </a:prstGeom>
          <a:blipFill>
            <a:blip r:embed="rId5" cstate="email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-3.7037E-7 L -0.08125 0.157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44444E-6 4.07407E-6 L 0.06077 -0.038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0.04722 -0.11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1528" y="214313"/>
            <a:ext cx="807243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28596" y="4839970"/>
            <a:ext cx="8143932" cy="1446550"/>
          </a:xfrm>
          <a:prstGeom prst="rect">
            <a:avLst/>
          </a:prstGeom>
          <a:noFill/>
        </p:spPr>
        <p:txBody>
          <a:bodyPr>
            <a:prstTxWarp prst="textChevronInverted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4400" b="1" dirty="0" err="1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Допты</a:t>
            </a:r>
            <a:r>
              <a:rPr lang="ru-RU" sz="4400" b="1" dirty="0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ru-RU" sz="4400" b="1" dirty="0" err="1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жоғарыдан екі</a:t>
            </a:r>
            <a:r>
              <a:rPr lang="ru-RU" sz="4400" b="1" dirty="0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>
              <a:defRPr/>
            </a:pPr>
            <a:r>
              <a:rPr lang="ru-RU" sz="4400" b="1" dirty="0" err="1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қолмен жанға  құлап алу</a:t>
            </a:r>
            <a:endParaRPr lang="ru-RU" sz="4400" b="1" dirty="0">
              <a:ln w="11430"/>
              <a:solidFill>
                <a:srgbClr val="0000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929063" y="1428750"/>
            <a:ext cx="428625" cy="500063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928794" y="1214422"/>
            <a:ext cx="500062" cy="571500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357813" y="642938"/>
            <a:ext cx="428625" cy="500062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4.07407E-6 L -0.10278 -0.133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.55556E-7 0 L -0.09236 -0.180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-2.59259E-6 L 0.00869 0.086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19" y="0"/>
            <a:ext cx="909608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k-KZ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Білімді толықтыру кезеңі</a:t>
            </a:r>
            <a:endParaRPr lang="ru-RU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3" name="жогарыдан кабылдау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4313" y="1000125"/>
            <a:ext cx="409575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томенен туган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429125" y="3357563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rving - JumpServ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14875" y="3429000"/>
            <a:ext cx="42862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ойынга косу1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557713" y="25400"/>
            <a:ext cx="4443412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77556" y="787770"/>
            <a:ext cx="44230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4800" b="1" i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Допты</a:t>
            </a:r>
            <a:r>
              <a:rPr lang="ru-RU" sz="4800" b="1" i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i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ойынға</a:t>
            </a:r>
            <a:r>
              <a:rPr lang="ru-RU" sz="4800" b="1" i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ru-RU" sz="4800" b="1" i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қосу әдісі</a:t>
            </a:r>
            <a:endParaRPr lang="ru-RU" sz="4800" b="1" i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0" y="1000125"/>
            <a:ext cx="8858250" cy="4786313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kk-KZ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1.Сидней  олимпиадасында алтын медальға қол жеткізген жерлестерімізді атаңыз?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kk-KZ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2.2004 </a:t>
            </a:r>
            <a:r>
              <a:rPr lang="kk-KZ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жылғы Афины Олимпиадасында Қазақстан спортшыларының жеткен жетістіктерін атаңыз?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u-RU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3.1980</a:t>
            </a:r>
            <a:r>
              <a:rPr lang="kk-KZ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жылы Мәскеу Олимпиадасының күміс жүлдегері, Қазақтың бір туар боксшысы кім?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kk-KZ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4.Бекзат Саттарханов Сиднейдегі жеңісін кімге арнады?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kk-KZ" sz="2400" i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kk-KZ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 .“Балқаш Барысы” атанған қазақстандық боксшы кім?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kk-KZ" sz="2400" i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kk-KZ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6.Афины Олимпиадасының чемпионы, “Баркер”кубогінің иегері Бақтияр Артаевтың жаттықтырушысы кім?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400" i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214290"/>
            <a:ext cx="757242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kk-K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“Дүниетанымызды кеңейту” кезеңі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6" name="Picture 3" descr="J:\волейболл3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000500" y="1428750"/>
            <a:ext cx="3603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 descr="J:\волейболл3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369175" y="2143125"/>
            <a:ext cx="41751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3" descr="J:\волейболл3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154613" y="2871788"/>
            <a:ext cx="346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3" descr="J:\волейболл3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7858125" y="3143250"/>
            <a:ext cx="5619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3" descr="J:\волейболл3.jp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7786688" y="4143375"/>
            <a:ext cx="5619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3" descr="J:\волейболл3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6715125" y="5286375"/>
            <a:ext cx="5619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313" y="214313"/>
            <a:ext cx="5286375" cy="39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1.Доп пішіні қандай?</a:t>
            </a:r>
            <a:r>
              <a:rPr lang="kk-KZ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endParaRPr lang="ru-RU" sz="20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9459" name="Picture 2" descr="C:\Documents and Settings\Admin\Мои документы\орынгул\19f3a03429faafd709aa501d2ffceef4.gif"/>
          <p:cNvPicPr>
            <a:picLocks noChangeAspect="1" noChangeArrowheads="1" noCrop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096250" y="-142875"/>
            <a:ext cx="10477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14313" y="642938"/>
            <a:ext cx="6021387" cy="39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2.Медаль металдарын атаңыз?</a:t>
            </a:r>
            <a:r>
              <a:rPr lang="kk-KZ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ru-RU" sz="20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4313" y="1071563"/>
            <a:ext cx="5667375" cy="39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3.Рефери сөзінің мағынасы? </a:t>
            </a:r>
            <a:endParaRPr lang="ru-RU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3625" y="1000125"/>
            <a:ext cx="12382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k-KZ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төреші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14313" y="1571625"/>
            <a:ext cx="6357937" cy="39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4.Волейбол сөзі қандай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ұғым береді?</a:t>
            </a:r>
          </a:p>
        </p:txBody>
      </p:sp>
      <p:sp>
        <p:nvSpPr>
          <p:cNvPr id="9227" name="TextBox 16"/>
          <p:cNvSpPr txBox="1">
            <a:spLocks noChangeArrowheads="1"/>
          </p:cNvSpPr>
          <p:nvPr/>
        </p:nvSpPr>
        <p:spPr bwMode="auto">
          <a:xfrm>
            <a:off x="6072188" y="1500188"/>
            <a:ext cx="2193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  <a:defRPr/>
            </a:pP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“волей” – ұшу, </a:t>
            </a:r>
          </a:p>
          <a:p>
            <a:pPr>
              <a:defRPr/>
            </a:pP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“бол” - доп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85750" y="2000250"/>
            <a:ext cx="6572250" cy="39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5.Олимпиада ойындарының авторы кім?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072188" y="2071688"/>
            <a:ext cx="17732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П.Кубертен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67" name="Picture 2" descr="C:\Documents and Settings\Admin\Мои документы\орынгул\19f3a03429faafd709aa501d2ffceef4.gif"/>
          <p:cNvPicPr>
            <a:picLocks noChangeAspect="1" noChangeArrowheads="1" noCrop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500563" y="5500688"/>
            <a:ext cx="10477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286375" y="571500"/>
            <a:ext cx="26876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k-KZ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алтын, күміс, қола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786188" y="142875"/>
            <a:ext cx="15716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дөңгелек</a:t>
            </a:r>
            <a:endParaRPr lang="ru-R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57188" y="2428875"/>
            <a:ext cx="6858000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6.Ми жүмысына арналған қазақтың</a:t>
            </a:r>
            <a:r>
              <a:rPr lang="kk-KZ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ұлттық спорт түрін атаңыз?</a:t>
            </a:r>
            <a:endParaRPr lang="kk-KZ" sz="2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500813" y="2714625"/>
            <a:ext cx="2108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тоғызқұмалақ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57188" y="3143250"/>
            <a:ext cx="4572000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7.Армрестлинк қандай спорт түрі?</a:t>
            </a:r>
          </a:p>
          <a:p>
            <a:pPr>
              <a:defRPr/>
            </a:pPr>
            <a:r>
              <a:rPr lang="kk-KZ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572125" y="3214688"/>
            <a:ext cx="15636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қол күрес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57188" y="3571875"/>
            <a:ext cx="6429375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8.Шахмат ойынында қанша түрлі фигура болады?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929313" y="3857625"/>
            <a:ext cx="30003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пешка,слон,ат,</a:t>
            </a:r>
          </a:p>
          <a:p>
            <a:pPr>
              <a:defRPr/>
            </a:pPr>
            <a:r>
              <a:rPr lang="kk-KZ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ладья,ферзь,король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57188" y="4286250"/>
            <a:ext cx="5143500" cy="1006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9.Әйгілі “стьэндли” кубогі қандай спорт түрінің жеңімпазына беріледі?</a:t>
            </a:r>
          </a:p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786438" y="4714875"/>
            <a:ext cx="11890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k-KZ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хоккей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57188" y="5072063"/>
            <a:ext cx="5214937" cy="1006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 Қазақтың ұлттық ойыны тоғызқұмалақта неше тас,неше отау,неше қазан болады?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6072188" y="5429250"/>
            <a:ext cx="2274887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k-KZ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162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тас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,18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отау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қазан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9" name="Облако 18"/>
          <p:cNvSpPr/>
          <p:nvPr/>
        </p:nvSpPr>
        <p:spPr>
          <a:xfrm>
            <a:off x="3500438" y="214313"/>
            <a:ext cx="2286000" cy="3571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1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Облако 33"/>
          <p:cNvSpPr/>
          <p:nvPr/>
        </p:nvSpPr>
        <p:spPr>
          <a:xfrm>
            <a:off x="5214938" y="571500"/>
            <a:ext cx="2786062" cy="50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2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Облако 34"/>
          <p:cNvSpPr/>
          <p:nvPr/>
        </p:nvSpPr>
        <p:spPr>
          <a:xfrm>
            <a:off x="5715000" y="1071563"/>
            <a:ext cx="2286000" cy="500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3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Облако 35"/>
          <p:cNvSpPr/>
          <p:nvPr/>
        </p:nvSpPr>
        <p:spPr>
          <a:xfrm>
            <a:off x="5786438" y="1500188"/>
            <a:ext cx="2857500" cy="642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4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Облако 36"/>
          <p:cNvSpPr/>
          <p:nvPr/>
        </p:nvSpPr>
        <p:spPr>
          <a:xfrm>
            <a:off x="5651500" y="2133600"/>
            <a:ext cx="2357438" cy="5715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 dirty="0">
                <a:solidFill>
                  <a:schemeClr val="tx1"/>
                </a:solidFill>
              </a:rPr>
              <a:t>№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блако 37"/>
          <p:cNvSpPr/>
          <p:nvPr/>
        </p:nvSpPr>
        <p:spPr>
          <a:xfrm>
            <a:off x="6429375" y="2643188"/>
            <a:ext cx="2500313" cy="5715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6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Облако 38"/>
          <p:cNvSpPr/>
          <p:nvPr/>
        </p:nvSpPr>
        <p:spPr>
          <a:xfrm>
            <a:off x="5429250" y="3143250"/>
            <a:ext cx="2428875" cy="642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7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Облако 39"/>
          <p:cNvSpPr/>
          <p:nvPr/>
        </p:nvSpPr>
        <p:spPr>
          <a:xfrm>
            <a:off x="5572125" y="3857625"/>
            <a:ext cx="3286125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8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Облако 40"/>
          <p:cNvSpPr/>
          <p:nvPr/>
        </p:nvSpPr>
        <p:spPr>
          <a:xfrm>
            <a:off x="5643563" y="4643438"/>
            <a:ext cx="1643062" cy="642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9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Облако 41"/>
          <p:cNvSpPr/>
          <p:nvPr/>
        </p:nvSpPr>
        <p:spPr>
          <a:xfrm>
            <a:off x="5857875" y="5429250"/>
            <a:ext cx="2428875" cy="642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>
                <a:solidFill>
                  <a:schemeClr val="tx1"/>
                </a:solidFill>
              </a:rPr>
              <a:t>№ 10</a:t>
            </a:r>
            <a:endParaRPr lang="ru-RU">
              <a:solidFill>
                <a:schemeClr val="tx1"/>
              </a:solidFill>
            </a:endParaRPr>
          </a:p>
        </p:txBody>
      </p:sp>
      <p:pic>
        <p:nvPicPr>
          <p:cNvPr id="9233" name="Picture 17" descr="J:\волейбол2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357813" y="6000750"/>
            <a:ext cx="714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Прямоугольник 43"/>
          <p:cNvSpPr/>
          <p:nvPr/>
        </p:nvSpPr>
        <p:spPr>
          <a:xfrm>
            <a:off x="0" y="5842337"/>
            <a:ext cx="8929718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k-KZ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Деңгейлік тапсырмалар</a:t>
            </a:r>
            <a:endParaRPr lang="ru-RU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8638" y="3124200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483" name="Группа 6"/>
          <p:cNvGrpSpPr>
            <a:grpSpLocks/>
          </p:cNvGrpSpPr>
          <p:nvPr/>
        </p:nvGrpSpPr>
        <p:grpSpPr bwMode="auto">
          <a:xfrm>
            <a:off x="0" y="1643063"/>
            <a:ext cx="8982075" cy="5041900"/>
            <a:chOff x="214282" y="1857364"/>
            <a:chExt cx="8767841" cy="4827613"/>
          </a:xfrm>
        </p:grpSpPr>
        <p:pic>
          <p:nvPicPr>
            <p:cNvPr id="3" name="Picture 1" descr="6b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214282" y="2857496"/>
              <a:ext cx="2977290" cy="37150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" name="Picture 3" descr="d0b1d0b5d0bad0b7d0b0d18211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286116" y="3286124"/>
              <a:ext cx="2819204" cy="339885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5" name="Picture 5" descr="shi3b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5715008" y="1857364"/>
              <a:ext cx="3267115" cy="242398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6" name="Прямоугольник 5"/>
          <p:cNvSpPr/>
          <p:nvPr/>
        </p:nvSpPr>
        <p:spPr>
          <a:xfrm>
            <a:off x="428625" y="357188"/>
            <a:ext cx="7418388" cy="2586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k-KZ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Ермахан Ыбыраймов,</a:t>
            </a:r>
          </a:p>
          <a:p>
            <a:pPr marL="514350" indent="-514350">
              <a:defRPr/>
            </a:pPr>
            <a:r>
              <a:rPr lang="kk-KZ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Бекзат Саттарханов, </a:t>
            </a:r>
          </a:p>
          <a:p>
            <a:pPr marL="514350" indent="-514350">
              <a:defRPr/>
            </a:pPr>
            <a:r>
              <a:rPr lang="kk-KZ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Ольга Шишигина</a:t>
            </a:r>
            <a:endParaRPr lang="ru-RU" sz="5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5" name="Picture 1024" descr="J:\волейбол2.jp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8143875" y="5854700"/>
            <a:ext cx="838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88" y="214313"/>
            <a:ext cx="8501062" cy="6616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2. </a:t>
            </a:r>
            <a:r>
              <a:rPr lang="kk-KZ" sz="4000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Алтын</a:t>
            </a:r>
            <a:r>
              <a:rPr lang="kk-KZ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- </a:t>
            </a:r>
            <a:r>
              <a:rPr lang="kk-KZ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Бақтияр</a:t>
            </a:r>
          </a:p>
          <a:p>
            <a:pPr>
              <a:defRPr/>
            </a:pPr>
            <a:r>
              <a:rPr lang="kk-KZ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Артаев, </a:t>
            </a:r>
          </a:p>
          <a:p>
            <a:pPr>
              <a:defRPr/>
            </a:pPr>
            <a:endParaRPr lang="kk-KZ" sz="2400" b="1" i="1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  <a:p>
            <a:pPr>
              <a:defRPr/>
            </a:pPr>
            <a:r>
              <a:rPr lang="kk-KZ" sz="4000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Күміс - </a:t>
            </a:r>
            <a:r>
              <a:rPr lang="kk-KZ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Г.Головкин,Г.Лалиев,</a:t>
            </a:r>
          </a:p>
          <a:p>
            <a:pPr>
              <a:defRPr/>
            </a:pPr>
            <a:r>
              <a:rPr lang="kk-KZ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Г.Цурцумия, С.Филимонов,</a:t>
            </a:r>
          </a:p>
          <a:p>
            <a:pPr>
              <a:defRPr/>
            </a:pPr>
            <a:endParaRPr lang="kk-KZ" sz="4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  <a:p>
            <a:pPr>
              <a:defRPr/>
            </a:pPr>
            <a:endParaRPr lang="kk-KZ" sz="4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  <a:p>
            <a:pPr>
              <a:defRPr/>
            </a:pPr>
            <a:endParaRPr lang="kk-KZ" sz="4000" b="1" i="1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  <a:p>
            <a:pPr>
              <a:defRPr/>
            </a:pPr>
            <a:endParaRPr lang="kk-KZ" sz="4000" b="1" i="1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  <a:p>
            <a:pPr>
              <a:defRPr/>
            </a:pPr>
            <a:r>
              <a:rPr lang="kk-KZ" sz="4000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Қола </a:t>
            </a:r>
            <a:r>
              <a:rPr lang="kk-KZ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- </a:t>
            </a:r>
            <a:r>
              <a:rPr lang="kk-KZ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С.Елеуов, Д.Карпов,</a:t>
            </a:r>
          </a:p>
          <a:p>
            <a:pPr>
              <a:defRPr/>
            </a:pPr>
            <a:r>
              <a:rPr lang="kk-KZ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М.Манукян</a:t>
            </a:r>
          </a:p>
        </p:txBody>
      </p:sp>
      <p:pic>
        <p:nvPicPr>
          <p:cNvPr id="21507" name="Picture 7" descr="artayev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86313" y="142875"/>
            <a:ext cx="27146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9" descr="Tolovk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929313" y="4857750"/>
            <a:ext cx="12858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09" name="Группа 10"/>
          <p:cNvGrpSpPr>
            <a:grpSpLocks/>
          </p:cNvGrpSpPr>
          <p:nvPr/>
        </p:nvGrpSpPr>
        <p:grpSpPr bwMode="auto">
          <a:xfrm>
            <a:off x="611188" y="2852738"/>
            <a:ext cx="7402512" cy="2286000"/>
            <a:chOff x="569579" y="2857496"/>
            <a:chExt cx="7403326" cy="2286016"/>
          </a:xfrm>
        </p:grpSpPr>
        <p:pic>
          <p:nvPicPr>
            <p:cNvPr id="21511" name="Picture 11" descr="sajtiev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7000892" y="2857496"/>
              <a:ext cx="972013" cy="1887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2" name="Picture 13" descr="sp7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 rot="-170741">
              <a:off x="569579" y="3028464"/>
              <a:ext cx="1369655" cy="1854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3" name="Picture 15" descr="Filimonov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2858760" y="2979526"/>
              <a:ext cx="916785" cy="216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4" name="Picture 17" descr="4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email"/>
            <a:srcRect/>
            <a:stretch>
              <a:fillRect/>
            </a:stretch>
          </p:blipFill>
          <p:spPr bwMode="auto">
            <a:xfrm>
              <a:off x="4681298" y="3101556"/>
              <a:ext cx="1645795" cy="1627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0" name="Picture 1024" descr="J:\волейбол2.jp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143875" y="5854700"/>
            <a:ext cx="838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J:\9887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500166" y="214290"/>
            <a:ext cx="6286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k-KZ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Жалпы дамыту жаттығулары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7250" y="642938"/>
            <a:ext cx="621506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k-KZ" sz="5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3. </a:t>
            </a:r>
            <a:r>
              <a:rPr lang="kk-KZ" sz="5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Серік Қонақбаев</a:t>
            </a:r>
            <a:endParaRPr lang="ru-RU" sz="5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1" name="Picture 19" descr="DepsF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643188" y="1785938"/>
            <a:ext cx="35718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1024" descr="J:\волейбол2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143875" y="5854700"/>
            <a:ext cx="838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>
            <a:spLocks noChangeArrowheads="1"/>
          </p:cNvSpPr>
          <p:nvPr/>
        </p:nvSpPr>
        <p:spPr bwMode="auto">
          <a:xfrm>
            <a:off x="3027363" y="4914900"/>
            <a:ext cx="1841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100"/>
              <a:t/>
            </a:r>
            <a:br>
              <a:rPr lang="ru-RU" sz="1100"/>
            </a:b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43000" y="285750"/>
            <a:ext cx="5180013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k-KZ" sz="5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5.  Василий Жиров</a:t>
            </a:r>
            <a:endParaRPr lang="ru-RU" sz="5400" dirty="0">
              <a:solidFill>
                <a:srgbClr val="FF0000"/>
              </a:solidFill>
            </a:endParaRPr>
          </a:p>
        </p:txBody>
      </p:sp>
      <p:pic>
        <p:nvPicPr>
          <p:cNvPr id="24580" name="Picture 1024" descr="J:\волейбол2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305800" y="5857875"/>
            <a:ext cx="838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0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000250" y="1214438"/>
            <a:ext cx="388778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0125" y="642938"/>
            <a:ext cx="6018213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k-KZ" sz="4800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6. .</a:t>
            </a:r>
            <a:r>
              <a:rPr lang="kk-KZ" sz="4800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Нұрлан Ақүрпеков</a:t>
            </a:r>
            <a:endParaRPr lang="ru-RU" sz="4800" b="1" dirty="0">
              <a:solidFill>
                <a:srgbClr val="66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Picture 5" descr="0219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lum bright="2000" contrast="24000"/>
          </a:blip>
          <a:srcRect/>
          <a:stretch>
            <a:fillRect/>
          </a:stretch>
        </p:blipFill>
        <p:spPr bwMode="auto">
          <a:xfrm>
            <a:off x="2643188" y="1643063"/>
            <a:ext cx="395605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kk-KZ" sz="60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Сәйкестендіру тестісі</a:t>
            </a:r>
            <a:endParaRPr lang="ru-RU" sz="6000" b="1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Қырық екі шақырым қашықтан </a:t>
            </a: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Жүгіріп өтіп машыққан  </a:t>
            </a:r>
          </a:p>
          <a:p>
            <a:pPr>
              <a:buFont typeface="Arial" charset="0"/>
              <a:buNone/>
            </a:pPr>
            <a:endParaRPr lang="kk-KZ" sz="14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Допты алып қолға</a:t>
            </a: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Дәл түсірген торға     </a:t>
            </a:r>
          </a:p>
          <a:p>
            <a:pPr>
              <a:buFont typeface="Arial" charset="0"/>
              <a:buNone/>
            </a:pPr>
            <a:endParaRPr lang="kk-KZ" sz="14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Сенген екеу күшіне</a:t>
            </a: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Итерісіп жатады</a:t>
            </a: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Кіріп шеңбер ішіне</a:t>
            </a:r>
          </a:p>
          <a:p>
            <a:pPr>
              <a:buFont typeface="Arial" charset="0"/>
              <a:buNone/>
            </a:pPr>
            <a:endParaRPr lang="kk-KZ" sz="14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Күштілер бар небір</a:t>
            </a: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Ауыр көтерген ауыр темір</a:t>
            </a:r>
          </a:p>
          <a:p>
            <a:pPr>
              <a:buFont typeface="Arial" charset="0"/>
              <a:buNone/>
            </a:pPr>
            <a:endParaRPr lang="kk-KZ" sz="14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Екі мықты “мен” дескен</a:t>
            </a: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Бір –бірмен белдескен</a:t>
            </a:r>
          </a:p>
          <a:p>
            <a:pPr>
              <a:buFont typeface="Arial" charset="0"/>
              <a:buNone/>
            </a:pPr>
            <a:endParaRPr lang="kk-KZ" sz="14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Қолдарымен бір допты</a:t>
            </a:r>
          </a:p>
          <a:p>
            <a:pPr>
              <a:buFont typeface="Arial" charset="0"/>
              <a:buNone/>
            </a:pPr>
            <a:r>
              <a:rPr lang="kk-KZ" sz="1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Он екі ойыншы соқты</a:t>
            </a:r>
            <a:endParaRPr lang="ru-RU" sz="14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58000" y="1285875"/>
            <a:ext cx="20002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357688" y="1285875"/>
            <a:ext cx="23622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58000" y="4786313"/>
            <a:ext cx="20002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858000" y="3000375"/>
            <a:ext cx="2000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7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4357688" y="4857750"/>
            <a:ext cx="22860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8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4357688" y="3000375"/>
            <a:ext cx="2362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969541" y="5857892"/>
            <a:ext cx="1745863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сумошы</a:t>
            </a:r>
            <a:endParaRPr lang="ru-RU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83572" y="2395831"/>
            <a:ext cx="1974708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2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марафоншы</a:t>
            </a:r>
            <a:endParaRPr lang="ru-RU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74623" y="4286256"/>
            <a:ext cx="1883657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Ауыр</a:t>
            </a: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атлетші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01484" y="5916059"/>
            <a:ext cx="1542218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kk-KZ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палуан</a:t>
            </a:r>
            <a:endParaRPr lang="ru-RU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9277" y="2957452"/>
            <a:ext cx="1726050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волейболшы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29124" y="2395831"/>
            <a:ext cx="2129365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2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баскетболшы</a:t>
            </a:r>
            <a:endParaRPr lang="ru-RU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57357" y="2857496"/>
            <a:ext cx="1785949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баскетболшы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988694" y="6215082"/>
            <a:ext cx="1726050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волейболшы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116839" y="4600526"/>
            <a:ext cx="1883657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Ауыр</a:t>
            </a: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атлетші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000232" y="2059536"/>
            <a:ext cx="154080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марафоншы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135248" y="3753153"/>
            <a:ext cx="1365182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2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сумошы</a:t>
            </a:r>
            <a:endParaRPr lang="ru-RU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285984" y="5324789"/>
            <a:ext cx="1212447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kk-KZ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палуан</a:t>
            </a:r>
            <a:endParaRPr lang="ru-RU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00250" y="2143125"/>
            <a:ext cx="1571625" cy="285750"/>
          </a:xfrm>
          <a:prstGeom prst="roundRect">
            <a:avLst/>
          </a:prstGeom>
          <a:blipFill>
            <a:blip r:embed="rId9" cstate="email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000250" y="2928938"/>
            <a:ext cx="1571625" cy="285750"/>
          </a:xfrm>
          <a:prstGeom prst="roundRect">
            <a:avLst/>
          </a:prstGeom>
          <a:blipFill>
            <a:blip r:embed="rId9" cstate="email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152650" y="3929063"/>
            <a:ext cx="1571625" cy="285750"/>
          </a:xfrm>
          <a:prstGeom prst="roundRect">
            <a:avLst/>
          </a:prstGeom>
          <a:blipFill>
            <a:blip r:embed="rId9" cstate="email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214563" y="4714875"/>
            <a:ext cx="1785937" cy="214313"/>
          </a:xfrm>
          <a:prstGeom prst="roundRect">
            <a:avLst/>
          </a:prstGeom>
          <a:blipFill>
            <a:blip r:embed="rId10" cstate="email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152650" y="5500688"/>
            <a:ext cx="1562100" cy="214312"/>
          </a:xfrm>
          <a:prstGeom prst="roundRect">
            <a:avLst/>
          </a:prstGeom>
          <a:blipFill>
            <a:blip r:embed="rId11" cstate="email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071688" y="6286500"/>
            <a:ext cx="1652587" cy="285750"/>
          </a:xfrm>
          <a:prstGeom prst="roundRect">
            <a:avLst/>
          </a:prstGeom>
          <a:blipFill>
            <a:blip r:embed="rId12" cstate="email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 rot="10800000" flipV="1">
            <a:off x="285720" y="3001360"/>
            <a:ext cx="7572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err="1" smtClean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Назарларыңызға</a:t>
            </a:r>
            <a:endParaRPr lang="ru-RU" sz="4800" dirty="0" smtClean="0">
              <a:ln w="9360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4800" dirty="0" smtClean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ru-RU" sz="4800" dirty="0" err="1" smtClean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рахмет</a:t>
            </a:r>
            <a:r>
              <a:rPr lang="ru-RU" sz="4800" dirty="0" smtClean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!</a:t>
            </a:r>
            <a:endParaRPr lang="ru-RU" sz="4800" dirty="0">
              <a:ln w="9360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u-RU" sz="4000" b="1" i="1" dirty="0" err="1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Ойын</a:t>
            </a:r>
            <a:r>
              <a:rPr lang="ru-RU" sz="4000" b="1" i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000" b="1" i="1" dirty="0" err="1">
                <a:solidFill>
                  <a:srgbClr val="0000FF"/>
                </a:solidFill>
                <a:latin typeface="+mj-lt"/>
                <a:ea typeface="+mj-ea"/>
                <a:cs typeface="+mj-cs"/>
              </a:rPr>
              <a:t>техникасы</a:t>
            </a:r>
            <a:endParaRPr lang="ru-RU" sz="4000" b="1" i="1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067175" y="1557338"/>
            <a:ext cx="1728788" cy="16557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Техникасы</a:t>
            </a:r>
            <a:r>
              <a:rPr lang="ru-RU" dirty="0">
                <a:solidFill>
                  <a:srgbClr val="FFFFCC"/>
                </a:solidFill>
              </a:rPr>
              <a:t> 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692275" y="4797425"/>
            <a:ext cx="1727200" cy="16557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k-KZ" sz="2000" b="1" i="1" dirty="0">
                <a:solidFill>
                  <a:srgbClr val="0000FF"/>
                </a:solidFill>
              </a:rPr>
              <a:t>қабылдау</a:t>
            </a:r>
            <a:endParaRPr lang="ru-RU" sz="2000" b="1" i="1" dirty="0">
              <a:solidFill>
                <a:srgbClr val="0000FF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7164388" y="3429000"/>
            <a:ext cx="1563687" cy="158432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k-KZ" sz="2000" b="1" i="1" dirty="0"/>
              <a:t>Допты </a:t>
            </a:r>
          </a:p>
          <a:p>
            <a:pPr algn="ctr"/>
            <a:r>
              <a:rPr lang="kk-KZ" sz="2000" b="1" i="1" dirty="0"/>
              <a:t>ойынға</a:t>
            </a:r>
          </a:p>
          <a:p>
            <a:pPr algn="ctr"/>
            <a:r>
              <a:rPr lang="kk-KZ" sz="2000" b="1" i="1" dirty="0"/>
              <a:t> қосу</a:t>
            </a:r>
            <a:endParaRPr lang="ru-RU" sz="2000" b="1" i="1" dirty="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724525" y="4652963"/>
            <a:ext cx="1800225" cy="1584325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k-KZ" sz="2000" b="1" i="1" dirty="0">
                <a:solidFill>
                  <a:srgbClr val="0000FF"/>
                </a:solidFill>
              </a:rPr>
              <a:t>Доптың </a:t>
            </a:r>
          </a:p>
          <a:p>
            <a:pPr algn="ctr"/>
            <a:r>
              <a:rPr lang="kk-KZ" sz="2000" b="1" i="1" dirty="0">
                <a:solidFill>
                  <a:srgbClr val="0000FF"/>
                </a:solidFill>
              </a:rPr>
              <a:t>берілуі</a:t>
            </a:r>
            <a:endParaRPr lang="ru-RU" sz="2000" b="1" i="1" dirty="0">
              <a:solidFill>
                <a:srgbClr val="0000FF"/>
              </a:solidFill>
            </a:endParaRPr>
          </a:p>
        </p:txBody>
      </p:sp>
      <p:sp>
        <p:nvSpPr>
          <p:cNvPr id="7175" name="Line 12"/>
          <p:cNvSpPr>
            <a:spLocks noChangeShapeType="1"/>
          </p:cNvSpPr>
          <p:nvPr/>
        </p:nvSpPr>
        <p:spPr bwMode="auto">
          <a:xfrm flipH="1">
            <a:off x="3059113" y="3068638"/>
            <a:ext cx="12969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13"/>
          <p:cNvSpPr>
            <a:spLocks noChangeShapeType="1"/>
          </p:cNvSpPr>
          <p:nvPr/>
        </p:nvSpPr>
        <p:spPr bwMode="auto">
          <a:xfrm>
            <a:off x="5364163" y="3141663"/>
            <a:ext cx="1152525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77" name="Line 14"/>
          <p:cNvSpPr>
            <a:spLocks noChangeShapeType="1"/>
          </p:cNvSpPr>
          <p:nvPr/>
        </p:nvSpPr>
        <p:spPr bwMode="auto">
          <a:xfrm>
            <a:off x="5651500" y="2852738"/>
            <a:ext cx="17287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3779838" y="4581525"/>
            <a:ext cx="1800225" cy="17287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 dirty="0" err="1">
                <a:solidFill>
                  <a:srgbClr val="FFFF66"/>
                </a:solidFill>
                <a:hlinkClick r:id="rId2" action="ppaction://hlinkpres?slideindex=16&amp;slidetitle=Отбивание мяча кулаком"/>
              </a:rPr>
              <a:t>Кері</a:t>
            </a:r>
            <a:r>
              <a:rPr lang="ru-RU" sz="2000" b="1" i="1" dirty="0">
                <a:solidFill>
                  <a:srgbClr val="FFFF66"/>
                </a:solidFill>
                <a:hlinkClick r:id="rId2" action="ppaction://hlinkpres?slideindex=16&amp;slidetitle=Отбивание мяча кулаком"/>
              </a:rPr>
              <a:t> </a:t>
            </a:r>
          </a:p>
          <a:p>
            <a:pPr algn="ctr"/>
            <a:r>
              <a:rPr lang="ru-RU" sz="2000" b="1" i="1" dirty="0" err="1">
                <a:solidFill>
                  <a:srgbClr val="FFFF66"/>
                </a:solidFill>
                <a:hlinkClick r:id="rId2" action="ppaction://hlinkpres?slideindex=16&amp;slidetitle=Отбивание мяча кулаком"/>
              </a:rPr>
              <a:t>қайтару</a:t>
            </a:r>
            <a:r>
              <a:rPr lang="ru-RU" sz="2000" b="1" i="1" dirty="0">
                <a:solidFill>
                  <a:srgbClr val="FFFF66"/>
                </a:solidFill>
                <a:hlinkClick r:id="rId2" action="ppaction://hlinkpres?slideindex=16&amp;slidetitle=Отбивание мяча кулаком"/>
              </a:rPr>
              <a:t> </a:t>
            </a:r>
            <a:endParaRPr lang="ru-RU" sz="2000" b="1" i="1" dirty="0">
              <a:solidFill>
                <a:srgbClr val="FFFF66"/>
              </a:solidFill>
            </a:endParaRPr>
          </a:p>
        </p:txBody>
      </p:sp>
      <p:sp>
        <p:nvSpPr>
          <p:cNvPr id="7179" name="Line 19"/>
          <p:cNvSpPr>
            <a:spLocks noChangeShapeType="1"/>
          </p:cNvSpPr>
          <p:nvPr/>
        </p:nvSpPr>
        <p:spPr bwMode="auto">
          <a:xfrm flipH="1">
            <a:off x="4787900" y="3213100"/>
            <a:ext cx="714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611188" y="1700213"/>
            <a:ext cx="2089150" cy="1490662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 dirty="0" err="1">
                <a:solidFill>
                  <a:srgbClr val="0000FF"/>
                </a:solidFill>
              </a:rPr>
              <a:t>шабуылдау</a:t>
            </a:r>
            <a:endParaRPr lang="ru-RU" sz="2000" b="1" i="1" dirty="0">
              <a:solidFill>
                <a:srgbClr val="0000FF"/>
              </a:solidFill>
            </a:endParaRPr>
          </a:p>
        </p:txBody>
      </p:sp>
      <p:sp>
        <p:nvSpPr>
          <p:cNvPr id="7181" name="Line 21"/>
          <p:cNvSpPr>
            <a:spLocks noChangeShapeType="1"/>
          </p:cNvSpPr>
          <p:nvPr/>
        </p:nvSpPr>
        <p:spPr bwMode="auto">
          <a:xfrm flipH="1">
            <a:off x="2627313" y="2781300"/>
            <a:ext cx="15128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804025" y="1844675"/>
            <a:ext cx="2087563" cy="1368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k-KZ" b="1" i="1" dirty="0">
                <a:solidFill>
                  <a:srgbClr val="0000FF"/>
                </a:solidFill>
              </a:rPr>
              <a:t>Тосқауыл қою</a:t>
            </a:r>
            <a:endParaRPr lang="ru-RU" b="1" i="1" dirty="0">
              <a:solidFill>
                <a:srgbClr val="0000FF"/>
              </a:solidFill>
            </a:endParaRPr>
          </a:p>
        </p:txBody>
      </p:sp>
      <p:sp>
        <p:nvSpPr>
          <p:cNvPr id="7183" name="Line 23"/>
          <p:cNvSpPr>
            <a:spLocks noChangeShapeType="1"/>
          </p:cNvSpPr>
          <p:nvPr/>
        </p:nvSpPr>
        <p:spPr bwMode="auto">
          <a:xfrm flipV="1">
            <a:off x="5795963" y="2420938"/>
            <a:ext cx="10080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827088" y="3357563"/>
            <a:ext cx="1800225" cy="1511300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i="1" dirty="0" err="1">
                <a:solidFill>
                  <a:srgbClr val="0000FF"/>
                </a:solidFill>
              </a:rPr>
              <a:t>Құлау</a:t>
            </a:r>
            <a:endParaRPr lang="ru-RU" sz="2000" b="1" i="1" dirty="0">
              <a:solidFill>
                <a:srgbClr val="0000FF"/>
              </a:solidFill>
            </a:endParaRPr>
          </a:p>
        </p:txBody>
      </p:sp>
      <p:sp>
        <p:nvSpPr>
          <p:cNvPr id="7185" name="Line 25"/>
          <p:cNvSpPr>
            <a:spLocks noChangeShapeType="1"/>
          </p:cNvSpPr>
          <p:nvPr/>
        </p:nvSpPr>
        <p:spPr bwMode="auto">
          <a:xfrm flipH="1" flipV="1">
            <a:off x="2700338" y="24209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в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00063" y="857250"/>
            <a:ext cx="7786687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428728" y="-66098"/>
            <a:ext cx="60160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Волейбол </a:t>
            </a:r>
            <a:r>
              <a:rPr lang="ru-RU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алаңы</a:t>
            </a:r>
            <a:endParaRPr lang="ru-RU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357563" y="3929063"/>
            <a:ext cx="2428875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Артқы аймақ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71875" y="2857500"/>
            <a:ext cx="221456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Алдыңғы аймақ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500438" y="5500688"/>
            <a:ext cx="2214562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Допты ойынға қосу аймағы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17245986">
            <a:off x="768350" y="4389438"/>
            <a:ext cx="2005013" cy="598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Бос аймағы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17497644">
            <a:off x="2386806" y="1512094"/>
            <a:ext cx="973138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Бос аймағы</a:t>
            </a:r>
            <a:endParaRPr lang="ru-RU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17245986">
            <a:off x="1743869" y="2655094"/>
            <a:ext cx="973138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Алмасу  аймағы</a:t>
            </a:r>
            <a:endParaRPr lang="ru-RU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4560591">
            <a:off x="5801519" y="3906044"/>
            <a:ext cx="1724025" cy="34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k-KZ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Бос аймағы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льшто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210300" y="928688"/>
            <a:ext cx="2933700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-142900"/>
            <a:ext cx="6400800" cy="403225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Тордың ені</a:t>
            </a:r>
            <a:r>
              <a:rPr lang="ru-RU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 м. </a:t>
            </a:r>
            <a:r>
              <a:rPr lang="ru-RU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ұзындығы </a:t>
            </a:r>
            <a:r>
              <a:rPr lang="ru-RU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9,5 м. Тор </a:t>
            </a:r>
            <a:r>
              <a:rPr lang="ru-RU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жардағы темір</a:t>
            </a:r>
            <a:r>
              <a:rPr lang="ru-RU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бағаналарға бекітіледі</a:t>
            </a:r>
            <a:r>
              <a:rPr lang="ru-RU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Мяч должен иметь окружность 640-660 мм. </a:t>
            </a:r>
            <a:r>
              <a:rPr lang="ru-RU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Салмағы </a:t>
            </a:r>
            <a:r>
              <a:rPr lang="ru-RU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260-280 гр.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787400" y="3571875"/>
          <a:ext cx="5091113" cy="3286125"/>
        </p:xfrm>
        <a:graphic>
          <a:graphicData uri="http://schemas.openxmlformats.org/presentationml/2006/ole">
            <p:oleObj spid="_x0000_s1026" name="Точечный рисунок" r:id="rId5" imgW="1800476" imgH="1162212" progId="PBrush">
              <p:embed/>
            </p:oleObj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1438" y="1285875"/>
          <a:ext cx="609600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kk-KZ" sz="1600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kk-KZ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жасөспірімдер</a:t>
                      </a:r>
                      <a:endParaRPr lang="ru-RU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13-14</a:t>
                      </a:r>
                    </a:p>
                    <a:p>
                      <a:pPr algn="ctr"/>
                      <a:r>
                        <a:rPr lang="kk-KZ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жастағылар үшін</a:t>
                      </a:r>
                      <a:endParaRPr lang="ru-RU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15-16  жастағылар үшін</a:t>
                      </a:r>
                      <a:endParaRPr lang="ru-RU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17-18 </a:t>
                      </a:r>
                    </a:p>
                    <a:p>
                      <a:pPr algn="ctr"/>
                      <a:r>
                        <a:rPr lang="kk-KZ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жастағы лар үшін</a:t>
                      </a:r>
                      <a:endParaRPr lang="ru-RU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Ер балалар</a:t>
                      </a:r>
                      <a:endParaRPr lang="ru-RU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м 20 см</a:t>
                      </a:r>
                      <a:endParaRPr lang="ru-RU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м 35 см</a:t>
                      </a:r>
                      <a:endParaRPr lang="ru-RU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м 43 см</a:t>
                      </a:r>
                      <a:endParaRPr lang="ru-RU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қыздар</a:t>
                      </a:r>
                      <a:endParaRPr lang="ru-RU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м 10 см</a:t>
                      </a:r>
                      <a:endParaRPr lang="ru-RU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м 20 см</a:t>
                      </a:r>
                      <a:endParaRPr lang="ru-RU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м 24 см</a:t>
                      </a:r>
                      <a:endParaRPr lang="ru-RU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071538" y="5967731"/>
            <a:ext cx="1357322" cy="46166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ru-RU" sz="2400" b="1" spc="150" dirty="0" err="1">
                <a:ln w="11430"/>
                <a:solidFill>
                  <a:srgbClr val="0000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spc="150" dirty="0" err="1">
                <a:ln w="11430"/>
                <a:solidFill>
                  <a:srgbClr val="0000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алмағы</a:t>
            </a:r>
            <a:endParaRPr lang="ru-RU" sz="2400" b="1" spc="150" dirty="0">
              <a:ln w="11430"/>
              <a:solidFill>
                <a:srgbClr val="0000F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5" descr="площ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813" y="2798763"/>
            <a:ext cx="665003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8316913" y="3141663"/>
            <a:ext cx="287337" cy="288925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>
            <a:off x="8316913" y="2781300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>
            <a:off x="3348038" y="5949950"/>
            <a:ext cx="360362" cy="28733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4284663" y="4581525"/>
            <a:ext cx="360362" cy="28733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3348038" y="3213100"/>
            <a:ext cx="360362" cy="28733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1979613" y="3933825"/>
            <a:ext cx="360362" cy="28733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47" name="Oval 35"/>
          <p:cNvSpPr>
            <a:spLocks noChangeArrowheads="1"/>
          </p:cNvSpPr>
          <p:nvPr/>
        </p:nvSpPr>
        <p:spPr bwMode="auto">
          <a:xfrm>
            <a:off x="2051050" y="5734050"/>
            <a:ext cx="360363" cy="28733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48" name="Oval 36"/>
          <p:cNvSpPr>
            <a:spLocks noChangeArrowheads="1"/>
          </p:cNvSpPr>
          <p:nvPr/>
        </p:nvSpPr>
        <p:spPr bwMode="auto">
          <a:xfrm>
            <a:off x="2916238" y="4652963"/>
            <a:ext cx="360362" cy="287337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42844" y="357188"/>
            <a:ext cx="8858311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kk-KZ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Алаңдағы ойынға әрқайсысында 6 ойыншысы бар екі </a:t>
            </a:r>
            <a:r>
              <a:rPr lang="kk-KZ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команда қатысады</a:t>
            </a:r>
            <a:r>
              <a:rPr lang="kk-KZ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Әр команданың ойыншылары өз алаңына орналасады.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kk-KZ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kk-KZ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kk-KZ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Қарсыласынан </a:t>
            </a:r>
            <a:r>
              <a:rPr lang="kk-KZ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екі ұпай артықшылықпен </a:t>
            </a:r>
            <a:r>
              <a:rPr lang="kk-KZ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kk-KZ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ұпай жинаған команда жеңіске </a:t>
            </a:r>
            <a:r>
              <a:rPr lang="kk-KZ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жетеді. Жасөспірімдердің </a:t>
            </a:r>
            <a:r>
              <a:rPr lang="kk-KZ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ойыны 3 кезеңнен тұрады </a:t>
            </a:r>
            <a:endParaRPr lang="ru-RU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ru-RU" sz="16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ru-R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4578 L -0.51441 0.28694 " pathEditMode="relative" ptsTypes="AA">
                                      <p:cBhvr>
                                        <p:cTn id="47" dur="20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16 0.00971 C -0.05069 0.01549 -0.06788 0.02289 -0.08541 0.02867 C -0.0901 0.03792 -0.09218 0.03607 -0.09982 0.03931 C -0.10573 0.04463 -0.11458 0.05411 -0.12204 0.05411 " pathEditMode="relative" ptsTypes="fffA">
                                      <p:cBhvr>
                                        <p:cTn id="51" dur="2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  <p:bldP spid="13341" grpId="0" animBg="1"/>
      <p:bldP spid="13341" grpId="1" animBg="1"/>
      <p:bldP spid="13343" grpId="0" animBg="1"/>
      <p:bldP spid="13344" grpId="0" animBg="1"/>
      <p:bldP spid="13345" grpId="0" animBg="1"/>
      <p:bldP spid="13346" grpId="0" animBg="1"/>
      <p:bldP spid="13347" grpId="0" animBg="1"/>
      <p:bldP spid="133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Заголовок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r>
              <a:rPr lang="kk-KZ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“Біліп ал” теориялық кезең</a:t>
            </a:r>
            <a:endParaRPr lang="ru-RU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10" descr="4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/>
          <a:stretch>
            <a:fillRect/>
          </a:stretch>
        </p:blipFill>
        <p:spPr>
          <a:xfrm>
            <a:off x="4357686" y="3786190"/>
            <a:ext cx="2505075" cy="2209800"/>
          </a:xfrm>
          <a:noFill/>
        </p:spPr>
      </p:pic>
      <p:graphicFrame>
        <p:nvGraphicFramePr>
          <p:cNvPr id="2050" name="Object 11" descr="ммит"/>
          <p:cNvGraphicFramePr>
            <a:graphicFrameLocks noChangeAspect="1"/>
          </p:cNvGraphicFramePr>
          <p:nvPr/>
        </p:nvGraphicFramePr>
        <p:xfrm>
          <a:off x="571500" y="1357313"/>
          <a:ext cx="946150" cy="2008187"/>
        </p:xfrm>
        <a:graphic>
          <a:graphicData uri="http://schemas.openxmlformats.org/presentationml/2006/ole">
            <p:oleObj spid="_x0000_s2050" name="Точечный рисунок" r:id="rId4" imgW="1571844" imgH="3333333" progId="PBrush">
              <p:embed/>
            </p:oleObj>
          </a:graphicData>
        </a:graphic>
      </p:graphicFrame>
      <p:graphicFrame>
        <p:nvGraphicFramePr>
          <p:cNvPr id="2051" name="Object 13" descr="ьлонг"/>
          <p:cNvGraphicFramePr>
            <a:graphicFrameLocks noChangeAspect="1"/>
          </p:cNvGraphicFramePr>
          <p:nvPr/>
        </p:nvGraphicFramePr>
        <p:xfrm>
          <a:off x="1785938" y="1285875"/>
          <a:ext cx="1027112" cy="2008188"/>
        </p:xfrm>
        <a:graphic>
          <a:graphicData uri="http://schemas.openxmlformats.org/presentationml/2006/ole">
            <p:oleObj spid="_x0000_s2051" name="Точечный рисунок" r:id="rId5" imgW="1704762" imgH="3277057" progId="PBrush">
              <p:embed/>
            </p:oleObj>
          </a:graphicData>
        </a:graphic>
      </p:graphicFrame>
      <p:pic>
        <p:nvPicPr>
          <p:cNvPr id="2055" name="Picture 16" descr="кетя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857500" y="1285875"/>
            <a:ext cx="11906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785786" y="3192661"/>
            <a:ext cx="2924390" cy="30777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1400" b="1" cap="all" dirty="0" err="1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Волейболшының тұрысы</a:t>
            </a:r>
            <a:endParaRPr lang="ru-RU" sz="1400" b="1" cap="all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7" name="Picture 6" descr="12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0" y="3789363"/>
            <a:ext cx="2198688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8" descr="123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143108" y="3786190"/>
            <a:ext cx="2232025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2" descr="323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6858016" y="3789363"/>
            <a:ext cx="2232025" cy="2232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938186" y="6072206"/>
            <a:ext cx="684852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2400" b="1" cap="all" dirty="0" err="1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Допты</a:t>
            </a:r>
            <a:r>
              <a:rPr lang="ru-RU" sz="2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cap="all" dirty="0" err="1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жоғарыдан </a:t>
            </a:r>
            <a:r>
              <a:rPr lang="ru-RU" sz="2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беру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57625" y="1428736"/>
            <a:ext cx="4929188" cy="459741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ru-RU" sz="1400" b="1" i="1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Ек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қолдардың добының бер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лу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үст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нде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әр түрл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жаттығуларды орындауға мүмк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нш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к берет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техниканың 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нег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зг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элементтер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ң 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сонымен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б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рге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тор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арқылы ойнау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Суретте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бер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лу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нег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зг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ереже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орындаудың жанында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көрсет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лген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Орнықты бастапқы орын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допқа қолдардың саусақтың ұштарының үзбел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жанасуды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аяқ және қолы керек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бағыт беруге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жаза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алуға үлгеру</a:t>
            </a:r>
            <a:r>
              <a:rPr lang="en-US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>
                <a:latin typeface="Times New Roman" pitchFamily="18" charset="0"/>
                <a:cs typeface="Times New Roman" pitchFamily="18" charset="0"/>
              </a:rPr>
              <a:t>керек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ru-RU" sz="1400" b="1" i="1" dirty="0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ru-RU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sz="3600" b="1" dirty="0" smtClean="0">
                <a:latin typeface="Times New Roman" pitchFamily="18" charset="0"/>
                <a:cs typeface="Times New Roman" pitchFamily="18" charset="0"/>
              </a:rPr>
              <a:t>Допты төменнен қабылдау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8" descr="3ц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642974" y="1285860"/>
            <a:ext cx="2628901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10" descr="4ц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43042" y="1285860"/>
            <a:ext cx="26289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12" descr="5ц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43364" y="1285860"/>
            <a:ext cx="26289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14" descr="6ц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515132" y="1285860"/>
            <a:ext cx="26289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а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7188" y="4143375"/>
            <a:ext cx="835818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4" descr="мншпо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8625" y="142875"/>
            <a:ext cx="8215313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000100" y="2928934"/>
            <a:ext cx="7134276" cy="120032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kk-KZ" sz="3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Допты ойынға қосу әдістері</a:t>
            </a:r>
            <a:endParaRPr lang="ru-RU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</TotalTime>
  <Words>607</Words>
  <Application>Microsoft Office PowerPoint</Application>
  <PresentationFormat>Экран (4:3)</PresentationFormat>
  <Paragraphs>177</Paragraphs>
  <Slides>24</Slides>
  <Notes>0</Notes>
  <HiddenSlides>0</HiddenSlides>
  <MMClips>4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Обычная</vt:lpstr>
      <vt:lpstr>Точечный 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“Біліп ал” теориялық кезең</vt:lpstr>
      <vt:lpstr>Допты төменнен қабылдау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Сәйкестендіру тестісі</vt:lpstr>
      <vt:lpstr>Слайд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Бузылма</dc:creator>
  <cp:lastModifiedBy>Алдияр</cp:lastModifiedBy>
  <cp:revision>19</cp:revision>
  <dcterms:created xsi:type="dcterms:W3CDTF">2011-05-03T10:44:09Z</dcterms:created>
  <dcterms:modified xsi:type="dcterms:W3CDTF">2014-05-16T08:26:37Z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1458713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