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5" r:id="rId9"/>
    <p:sldId id="264" r:id="rId10"/>
    <p:sldId id="266" r:id="rId11"/>
    <p:sldId id="269" r:id="rId12"/>
    <p:sldId id="270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EC8DF-5C8E-4055-B178-8727766DC380}" type="datetimeFigureOut">
              <a:rPr lang="es-MX" smtClean="0"/>
              <a:t>23/12/2019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F285D-4383-4BE0-A1F6-F70E59FF090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9990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F285D-4383-4BE0-A1F6-F70E59FF090B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7792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F285D-4383-4BE0-A1F6-F70E59FF090B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511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22/12/2019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81847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22/12/2019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521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22/12/2019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669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22/12/2019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703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22/12/2019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8007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22/12/2019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044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22/12/2019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134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22/12/2019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421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22/12/2019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024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22/12/2019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7451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22/12/2019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159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22/12/2019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70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store.arduino.cc/usa/arduino-uno-rev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arduino.cc/en/Main/Softwar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rduino Uno Rev3">
            <a:extLst>
              <a:ext uri="{FF2B5EF4-FFF2-40B4-BE49-F238E27FC236}">
                <a16:creationId xmlns:a16="http://schemas.microsoft.com/office/drawing/2014/main" id="{2AB3E580-B2AD-4C10-8009-4D6DF0EC09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1" t="6649" r="11323" b="6460"/>
          <a:stretch/>
        </p:blipFill>
        <p:spPr bwMode="auto">
          <a:xfrm>
            <a:off x="1533634" y="1256469"/>
            <a:ext cx="4881234" cy="344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172455-71D9-498C-9A32-518A37792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9612" y="1256469"/>
            <a:ext cx="4381994" cy="1256022"/>
          </a:xfrm>
        </p:spPr>
        <p:txBody>
          <a:bodyPr/>
          <a:lstStyle/>
          <a:p>
            <a:r>
              <a:rPr lang="es-MX" dirty="0"/>
              <a:t>ARDUINO	</a:t>
            </a:r>
          </a:p>
        </p:txBody>
      </p:sp>
    </p:spTree>
    <p:extLst>
      <p:ext uri="{BB962C8B-B14F-4D97-AF65-F5344CB8AC3E}">
        <p14:creationId xmlns:p14="http://schemas.microsoft.com/office/powerpoint/2010/main" val="2201493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275"/>
            <a:ext cx="9601200" cy="1485900"/>
          </a:xfrm>
        </p:spPr>
        <p:txBody>
          <a:bodyPr/>
          <a:lstStyle/>
          <a:p>
            <a:r>
              <a:rPr lang="es-MX" dirty="0"/>
              <a:t>EJEMPLO 1: Parpadear un 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27407"/>
            <a:ext cx="9755945" cy="5134707"/>
          </a:xfrm>
        </p:spPr>
        <p:txBody>
          <a:bodyPr>
            <a:normAutofit lnSpcReduction="10000"/>
          </a:bodyPr>
          <a:lstStyle/>
          <a:p>
            <a:r>
              <a:rPr lang="es-MX" sz="3200" dirty="0"/>
              <a:t>Con el Arduino Uno hacer que un LED conectado al pin 12 parpadee cada 2 segundos.</a:t>
            </a:r>
          </a:p>
          <a:p>
            <a:r>
              <a:rPr lang="es-MX" sz="3200" dirty="0"/>
              <a:t>Arduino Uno</a:t>
            </a:r>
          </a:p>
          <a:p>
            <a:r>
              <a:rPr lang="es-MX" sz="3200" dirty="0"/>
              <a:t>Tablilla de prototipado (</a:t>
            </a:r>
            <a:r>
              <a:rPr lang="es-MX" sz="3200" dirty="0" err="1"/>
              <a:t>Protoboard</a:t>
            </a:r>
            <a:r>
              <a:rPr lang="es-MX" sz="3200" dirty="0"/>
              <a:t>)</a:t>
            </a:r>
          </a:p>
          <a:p>
            <a:r>
              <a:rPr lang="es-MX" sz="3200" dirty="0"/>
              <a:t>Led</a:t>
            </a:r>
          </a:p>
          <a:p>
            <a:r>
              <a:rPr lang="es-MX" sz="3200" dirty="0"/>
              <a:t>Resistencia ¼ W</a:t>
            </a:r>
          </a:p>
          <a:p>
            <a:pPr lvl="1"/>
            <a:r>
              <a:rPr lang="es-MX" sz="3200" dirty="0"/>
              <a:t>180 Ω</a:t>
            </a:r>
          </a:p>
          <a:p>
            <a:pPr lvl="1"/>
            <a:r>
              <a:rPr lang="es-MX" sz="3200" dirty="0"/>
              <a:t>220 Ω</a:t>
            </a:r>
          </a:p>
          <a:p>
            <a:r>
              <a:rPr lang="es-MX" sz="3200" dirty="0"/>
              <a:t>Cables</a:t>
            </a:r>
          </a:p>
          <a:p>
            <a:pPr marL="0" indent="0">
              <a:buNone/>
            </a:pPr>
            <a:endParaRPr lang="es-MX" sz="3200" dirty="0"/>
          </a:p>
        </p:txBody>
      </p:sp>
      <p:pic>
        <p:nvPicPr>
          <p:cNvPr id="5" name="Picture 2" descr="Arduino Uno Rev3">
            <a:extLst>
              <a:ext uri="{FF2B5EF4-FFF2-40B4-BE49-F238E27FC236}">
                <a16:creationId xmlns:a16="http://schemas.microsoft.com/office/drawing/2014/main" id="{8294826C-C397-46F8-90A1-530069F93D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1" t="6649" r="11323" b="6460"/>
          <a:stretch/>
        </p:blipFill>
        <p:spPr bwMode="auto">
          <a:xfrm>
            <a:off x="8087234" y="3988191"/>
            <a:ext cx="3893750" cy="274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835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4688"/>
            <a:ext cx="9601200" cy="1485900"/>
          </a:xfrm>
        </p:spPr>
        <p:txBody>
          <a:bodyPr/>
          <a:lstStyle/>
          <a:p>
            <a:r>
              <a:rPr lang="es-MX" dirty="0"/>
              <a:t>EJEMPLO 1: Parpadear un 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861646"/>
            <a:ext cx="9601199" cy="5134707"/>
          </a:xfrm>
        </p:spPr>
        <p:txBody>
          <a:bodyPr>
            <a:normAutofit/>
          </a:bodyPr>
          <a:lstStyle/>
          <a:p>
            <a:r>
              <a:rPr lang="es-MX" sz="3200" dirty="0"/>
              <a:t>Con el Arduino Uno hacer que un LED conectado al pin 12 parpadee cada 2 segundos.</a:t>
            </a:r>
          </a:p>
          <a:p>
            <a:r>
              <a:rPr lang="es-MX" sz="3200" dirty="0"/>
              <a:t>Realizar la conexión</a:t>
            </a:r>
          </a:p>
          <a:p>
            <a:pPr marL="0" indent="0">
              <a:buNone/>
            </a:pPr>
            <a:endParaRPr lang="es-MX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BCC4A9-9F5B-41F2-87B1-2A72BB30B8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4315" t="20976" r="37339" b="22876"/>
          <a:stretch/>
        </p:blipFill>
        <p:spPr>
          <a:xfrm>
            <a:off x="6303272" y="2184768"/>
            <a:ext cx="5781368" cy="45114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6774C1-69D1-4AB5-8D90-72631ADC8A1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1572" t="40214" r="36008" b="18109"/>
          <a:stretch/>
        </p:blipFill>
        <p:spPr>
          <a:xfrm>
            <a:off x="259761" y="2685171"/>
            <a:ext cx="6347313" cy="434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52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080" y="64688"/>
            <a:ext cx="8046720" cy="1485900"/>
          </a:xfrm>
        </p:spPr>
        <p:txBody>
          <a:bodyPr/>
          <a:lstStyle/>
          <a:p>
            <a:pPr algn="ctr"/>
            <a:r>
              <a:rPr lang="es-MX" dirty="0"/>
              <a:t>Programa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A2B6A6-934D-4811-B98A-C48F3398A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71" y="0"/>
            <a:ext cx="5061683" cy="67933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E15F20-94D5-4A94-88EF-7363B22294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0E0D0"/>
              </a:clrFrom>
              <a:clrTo>
                <a:srgbClr val="E0E0D0">
                  <a:alpha val="0"/>
                </a:srgbClr>
              </a:clrTo>
            </a:clrChange>
          </a:blip>
          <a:srcRect l="22863" t="17655" r="10000" b="6987"/>
          <a:stretch/>
        </p:blipFill>
        <p:spPr>
          <a:xfrm>
            <a:off x="6104886" y="1550588"/>
            <a:ext cx="5771952" cy="377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34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rduino Uno Rev3">
            <a:extLst>
              <a:ext uri="{FF2B5EF4-FFF2-40B4-BE49-F238E27FC236}">
                <a16:creationId xmlns:a16="http://schemas.microsoft.com/office/drawing/2014/main" id="{2AB3E580-B2AD-4C10-8009-4D6DF0EC09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1" t="6649" r="11323" b="6460"/>
          <a:stretch/>
        </p:blipFill>
        <p:spPr bwMode="auto">
          <a:xfrm>
            <a:off x="1533634" y="1256469"/>
            <a:ext cx="4881234" cy="344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172455-71D9-498C-9A32-518A37792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1476" y="2578832"/>
            <a:ext cx="4381994" cy="1256022"/>
          </a:xfrm>
        </p:spPr>
        <p:txBody>
          <a:bodyPr/>
          <a:lstStyle/>
          <a:p>
            <a:r>
              <a:rPr lang="es-MX" dirty="0"/>
              <a:t>GRACIAS	</a:t>
            </a:r>
          </a:p>
        </p:txBody>
      </p:sp>
    </p:spTree>
    <p:extLst>
      <p:ext uri="{BB962C8B-B14F-4D97-AF65-F5344CB8AC3E}">
        <p14:creationId xmlns:p14="http://schemas.microsoft.com/office/powerpoint/2010/main" val="425282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1485900"/>
          </a:xfrm>
        </p:spPr>
        <p:txBody>
          <a:bodyPr/>
          <a:lstStyle/>
          <a:p>
            <a:r>
              <a:rPr lang="es-MX" dirty="0"/>
              <a:t>¿POR QUÉ ARDUINO?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19726"/>
            <a:ext cx="9755945" cy="4656406"/>
          </a:xfrm>
        </p:spPr>
        <p:txBody>
          <a:bodyPr>
            <a:normAutofit/>
          </a:bodyPr>
          <a:lstStyle/>
          <a:p>
            <a:r>
              <a:rPr lang="es-MX" sz="3200" dirty="0"/>
              <a:t>Hardware libre</a:t>
            </a:r>
          </a:p>
          <a:p>
            <a:r>
              <a:rPr lang="es-MX" sz="3200" dirty="0"/>
              <a:t>Software libre</a:t>
            </a:r>
          </a:p>
          <a:p>
            <a:r>
              <a:rPr lang="es-MX" sz="3200" dirty="0"/>
              <a:t>Código libre (Amplia comunidad que aporta código)</a:t>
            </a:r>
          </a:p>
          <a:p>
            <a:r>
              <a:rPr lang="es-MX" sz="3200" dirty="0"/>
              <a:t>No se necesita conocimiento amplio en:</a:t>
            </a:r>
          </a:p>
          <a:p>
            <a:pPr lvl="1"/>
            <a:r>
              <a:rPr lang="es-MX" sz="3200" dirty="0"/>
              <a:t>Electrónica</a:t>
            </a:r>
          </a:p>
          <a:p>
            <a:pPr lvl="1"/>
            <a:r>
              <a:rPr lang="es-MX" sz="3200" dirty="0"/>
              <a:t>Programación</a:t>
            </a:r>
          </a:p>
          <a:p>
            <a:r>
              <a:rPr lang="es-MX" sz="3200" dirty="0"/>
              <a:t>Herramienta de prototipado rápido</a:t>
            </a:r>
          </a:p>
        </p:txBody>
      </p:sp>
      <p:pic>
        <p:nvPicPr>
          <p:cNvPr id="5" name="Picture 2" descr="Arduino Uno Rev3">
            <a:extLst>
              <a:ext uri="{FF2B5EF4-FFF2-40B4-BE49-F238E27FC236}">
                <a16:creationId xmlns:a16="http://schemas.microsoft.com/office/drawing/2014/main" id="{28D31E91-7F27-4361-9E69-1DF8E27AAF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1" t="6649" r="11323" b="6460"/>
          <a:stretch/>
        </p:blipFill>
        <p:spPr bwMode="auto">
          <a:xfrm>
            <a:off x="8087234" y="3988191"/>
            <a:ext cx="3893750" cy="274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34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972" y="0"/>
            <a:ext cx="9601200" cy="731520"/>
          </a:xfrm>
        </p:spPr>
        <p:txBody>
          <a:bodyPr/>
          <a:lstStyle/>
          <a:p>
            <a:r>
              <a:rPr lang="es-MX" dirty="0"/>
              <a:t>CARACTERÍSTICAS DEL ARDUINO UNO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000101"/>
            <a:ext cx="9755945" cy="4950533"/>
          </a:xfrm>
        </p:spPr>
        <p:txBody>
          <a:bodyPr>
            <a:normAutofit/>
          </a:bodyPr>
          <a:lstStyle/>
          <a:p>
            <a:r>
              <a:rPr lang="es-MX" sz="3200" dirty="0"/>
              <a:t>Microcontrolador Atmega328</a:t>
            </a:r>
          </a:p>
          <a:p>
            <a:r>
              <a:rPr lang="es-MX" sz="3200" dirty="0"/>
              <a:t>Voltaje de operación 5 V</a:t>
            </a:r>
          </a:p>
          <a:p>
            <a:r>
              <a:rPr lang="es-MX" sz="3200" dirty="0"/>
              <a:t>Voltaje de entrada 7-12 V (Recomendado)</a:t>
            </a:r>
          </a:p>
          <a:p>
            <a:r>
              <a:rPr lang="es-MX" sz="3200" dirty="0"/>
              <a:t>14 pines de entrada/salidas digitales (6 tienen PWM)</a:t>
            </a:r>
          </a:p>
          <a:p>
            <a:r>
              <a:rPr lang="es-MX" sz="3200" dirty="0"/>
              <a:t>6 pines analógicos</a:t>
            </a:r>
          </a:p>
          <a:p>
            <a:r>
              <a:rPr lang="es-MX" sz="3200" dirty="0"/>
              <a:t>Corriente por pin (</a:t>
            </a:r>
            <a:r>
              <a:rPr lang="en-US" sz="3200" dirty="0"/>
              <a:t>20 mA)</a:t>
            </a:r>
          </a:p>
          <a:p>
            <a:r>
              <a:rPr lang="en-US" sz="3200" dirty="0"/>
              <a:t>Más </a:t>
            </a:r>
            <a:r>
              <a:rPr lang="en-US" sz="3200" dirty="0" err="1"/>
              <a:t>información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:</a:t>
            </a:r>
          </a:p>
          <a:p>
            <a:pPr marL="0" indent="0">
              <a:buNone/>
            </a:pPr>
            <a:r>
              <a:rPr lang="es-MX" sz="2400" dirty="0">
                <a:hlinkClick r:id="rId2"/>
              </a:rPr>
              <a:t>https://store.arduino.cc/usa/arduino-uno-rev3</a:t>
            </a:r>
            <a:endParaRPr lang="en-US" sz="2400" b="1" dirty="0"/>
          </a:p>
        </p:txBody>
      </p:sp>
      <p:pic>
        <p:nvPicPr>
          <p:cNvPr id="4" name="Picture 2" descr="Arduino Uno Rev3">
            <a:extLst>
              <a:ext uri="{FF2B5EF4-FFF2-40B4-BE49-F238E27FC236}">
                <a16:creationId xmlns:a16="http://schemas.microsoft.com/office/drawing/2014/main" id="{AF26BB1F-21B2-4F55-9919-1E4F08C0EF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1" t="6649" r="11323" b="6460"/>
          <a:stretch/>
        </p:blipFill>
        <p:spPr bwMode="auto">
          <a:xfrm>
            <a:off x="8087234" y="3988191"/>
            <a:ext cx="3893750" cy="274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235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731520"/>
          </a:xfrm>
        </p:spPr>
        <p:txBody>
          <a:bodyPr/>
          <a:lstStyle/>
          <a:p>
            <a:pPr algn="ctr"/>
            <a:r>
              <a:rPr lang="es-MX" dirty="0" err="1"/>
              <a:t>Atmega</a:t>
            </a:r>
            <a:r>
              <a:rPr lang="es-MX" dirty="0"/>
              <a:t> 328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40778"/>
            <a:ext cx="9755945" cy="4220307"/>
          </a:xfrm>
        </p:spPr>
        <p:txBody>
          <a:bodyPr numCol="2">
            <a:normAutofit fontScale="85000" lnSpcReduction="10000"/>
          </a:bodyPr>
          <a:lstStyle/>
          <a:p>
            <a:r>
              <a:rPr lang="es-MX" sz="3200" dirty="0"/>
              <a:t>Arquitectura RISC avanzada (131 instrucciones en ensamblador)</a:t>
            </a:r>
          </a:p>
          <a:p>
            <a:r>
              <a:rPr lang="es-MX" sz="3200" dirty="0"/>
              <a:t>10,000 ciclos de escritura de la memoria flash</a:t>
            </a:r>
          </a:p>
          <a:p>
            <a:r>
              <a:rPr lang="es-MX" sz="3200" dirty="0"/>
              <a:t>2 temporizadores/contadores de 8 bits</a:t>
            </a:r>
          </a:p>
          <a:p>
            <a:r>
              <a:rPr lang="es-MX" sz="3200" dirty="0"/>
              <a:t>1 temporizador/contador de 16 bits</a:t>
            </a:r>
          </a:p>
          <a:p>
            <a:r>
              <a:rPr lang="es-MX" sz="3200" dirty="0"/>
              <a:t>USART</a:t>
            </a:r>
          </a:p>
          <a:p>
            <a:r>
              <a:rPr lang="es-MX" sz="3200" dirty="0"/>
              <a:t>Interfaz SPI</a:t>
            </a:r>
          </a:p>
          <a:p>
            <a:r>
              <a:rPr lang="es-MX" sz="3200" dirty="0"/>
              <a:t>Interfaz I2C</a:t>
            </a:r>
          </a:p>
          <a:p>
            <a:r>
              <a:rPr lang="es-MX" sz="3200" dirty="0"/>
              <a:t>Perro Guardián</a:t>
            </a:r>
          </a:p>
          <a:p>
            <a:r>
              <a:rPr lang="es-MX" sz="3200" dirty="0"/>
              <a:t>Comparador analógico</a:t>
            </a:r>
          </a:p>
          <a:p>
            <a:r>
              <a:rPr lang="es-MX" sz="3200" dirty="0"/>
              <a:t>Interrupciones</a:t>
            </a:r>
          </a:p>
          <a:p>
            <a:r>
              <a:rPr lang="es-MX" sz="3200" dirty="0" err="1"/>
              <a:t>ADCs</a:t>
            </a:r>
            <a:r>
              <a:rPr lang="es-MX" sz="3200" dirty="0"/>
              <a:t> de 10 bits</a:t>
            </a:r>
          </a:p>
          <a:p>
            <a:endParaRPr lang="en-US" sz="2400" b="1" dirty="0"/>
          </a:p>
        </p:txBody>
      </p:sp>
      <p:pic>
        <p:nvPicPr>
          <p:cNvPr id="5" name="Picture 2" descr="Arduino Uno Rev3">
            <a:extLst>
              <a:ext uri="{FF2B5EF4-FFF2-40B4-BE49-F238E27FC236}">
                <a16:creationId xmlns:a16="http://schemas.microsoft.com/office/drawing/2014/main" id="{9B2317AE-048B-487E-AC68-293D46BC86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1" t="6649" r="11323" b="6460"/>
          <a:stretch/>
        </p:blipFill>
        <p:spPr bwMode="auto">
          <a:xfrm>
            <a:off x="8087234" y="3988191"/>
            <a:ext cx="3893750" cy="274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342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3411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s-MX" sz="3600" dirty="0"/>
              <a:t>ENTORNO DE DESARROLLO INTEGRADO (IDE) DE ARDUINO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12045"/>
            <a:ext cx="9755945" cy="4538589"/>
          </a:xfrm>
        </p:spPr>
        <p:txBody>
          <a:bodyPr>
            <a:normAutofit/>
          </a:bodyPr>
          <a:lstStyle/>
          <a:p>
            <a:r>
              <a:rPr lang="es-MX" sz="3200" dirty="0"/>
              <a:t>Interfaz donde se programa el microcontrolador</a:t>
            </a:r>
          </a:p>
          <a:p>
            <a:r>
              <a:rPr lang="es-MX" sz="3200" dirty="0"/>
              <a:t>Gratuita</a:t>
            </a:r>
          </a:p>
          <a:p>
            <a:r>
              <a:rPr lang="es-MX" sz="3200" dirty="0"/>
              <a:t>Versión en línea y versión de escritorio</a:t>
            </a:r>
          </a:p>
          <a:p>
            <a:r>
              <a:rPr lang="es-MX" sz="3200" dirty="0"/>
              <a:t>Descarga en:</a:t>
            </a:r>
          </a:p>
          <a:p>
            <a:pPr marL="0" indent="0">
              <a:buNone/>
            </a:pPr>
            <a:r>
              <a:rPr lang="es-MX" sz="2800" dirty="0">
                <a:hlinkClick r:id="rId2"/>
              </a:rPr>
              <a:t>https://www.arduino.cc/en/Main/Software</a:t>
            </a:r>
            <a:endParaRPr lang="en-US" b="1" dirty="0"/>
          </a:p>
        </p:txBody>
      </p:sp>
      <p:pic>
        <p:nvPicPr>
          <p:cNvPr id="4" name="Picture 2" descr="Arduino Uno Rev3">
            <a:extLst>
              <a:ext uri="{FF2B5EF4-FFF2-40B4-BE49-F238E27FC236}">
                <a16:creationId xmlns:a16="http://schemas.microsoft.com/office/drawing/2014/main" id="{AF26BB1F-21B2-4F55-9919-1E4F08C0EF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1" t="6649" r="11323" b="6460"/>
          <a:stretch/>
        </p:blipFill>
        <p:spPr bwMode="auto">
          <a:xfrm>
            <a:off x="8087234" y="4002259"/>
            <a:ext cx="3893750" cy="274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32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Arduino Uno Rev3">
            <a:extLst>
              <a:ext uri="{FF2B5EF4-FFF2-40B4-BE49-F238E27FC236}">
                <a16:creationId xmlns:a16="http://schemas.microsoft.com/office/drawing/2014/main" id="{95B47100-3FE9-43FF-A173-7CE33C00EA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1" t="6649" r="11323" b="6460"/>
          <a:stretch/>
        </p:blipFill>
        <p:spPr bwMode="auto">
          <a:xfrm>
            <a:off x="8087234" y="4002259"/>
            <a:ext cx="3893750" cy="274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6824"/>
            <a:ext cx="9601200" cy="1485900"/>
          </a:xfrm>
        </p:spPr>
        <p:txBody>
          <a:bodyPr/>
          <a:lstStyle/>
          <a:p>
            <a:r>
              <a:rPr lang="es-MX" dirty="0"/>
              <a:t>EJEMPLO 1: Parpadear un 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61646"/>
            <a:ext cx="10121705" cy="57642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MX" sz="3200" dirty="0"/>
              <a:t>Arduino uno tiene integrado un led conectado en el pin 13, el cual es visible en la tarjeta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MX" sz="3200" dirty="0"/>
              <a:t>¿Qué sucede si quiero usar un led externo?</a:t>
            </a:r>
          </a:p>
          <a:p>
            <a:pPr lvl="1"/>
            <a:r>
              <a:rPr lang="es-MX" sz="3200" dirty="0"/>
              <a:t>Hay que tener algunas consideraciones.</a:t>
            </a:r>
          </a:p>
          <a:p>
            <a:pPr marL="0" indent="0">
              <a:buNone/>
            </a:pPr>
            <a:endParaRPr lang="es-MX" sz="3200" dirty="0"/>
          </a:p>
        </p:txBody>
      </p:sp>
      <p:pic>
        <p:nvPicPr>
          <p:cNvPr id="3076" name="Picture 4" descr="Resultado de imagen para LED">
            <a:extLst>
              <a:ext uri="{FF2B5EF4-FFF2-40B4-BE49-F238E27FC236}">
                <a16:creationId xmlns:a16="http://schemas.microsoft.com/office/drawing/2014/main" id="{FA151661-A186-4694-8B87-E031F1D5A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313" y="1420895"/>
            <a:ext cx="2619375" cy="1743075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538031E-2E4F-41DF-9FFC-2F5EE53F5C49}"/>
              </a:ext>
            </a:extLst>
          </p:cNvPr>
          <p:cNvSpPr/>
          <p:nvPr/>
        </p:nvSpPr>
        <p:spPr>
          <a:xfrm>
            <a:off x="1371600" y="3590407"/>
            <a:ext cx="7251895" cy="2271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4048" indent="-384048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s-MX" sz="2800" dirty="0">
                <a:solidFill>
                  <a:schemeClr val="tx2"/>
                </a:solidFill>
              </a:rPr>
              <a:t>Un LED (Light-</a:t>
            </a:r>
            <a:r>
              <a:rPr lang="es-MX" sz="2800" dirty="0" err="1">
                <a:solidFill>
                  <a:schemeClr val="tx2"/>
                </a:solidFill>
              </a:rPr>
              <a:t>emitting</a:t>
            </a:r>
            <a:r>
              <a:rPr lang="es-MX" sz="2800" dirty="0">
                <a:solidFill>
                  <a:schemeClr val="tx2"/>
                </a:solidFill>
              </a:rPr>
              <a:t> </a:t>
            </a:r>
            <a:r>
              <a:rPr lang="es-MX" sz="2800" dirty="0" err="1">
                <a:solidFill>
                  <a:schemeClr val="tx2"/>
                </a:solidFill>
              </a:rPr>
              <a:t>diode</a:t>
            </a:r>
            <a:r>
              <a:rPr lang="es-MX" sz="2800" dirty="0">
                <a:solidFill>
                  <a:schemeClr val="tx2"/>
                </a:solidFill>
              </a:rPr>
              <a:t>) o diodo emisor de luz transforma la corriente eléctrica en una señal óptica.</a:t>
            </a:r>
          </a:p>
          <a:p>
            <a:pPr marL="384048" indent="-384048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s-MX" sz="2800" dirty="0">
                <a:solidFill>
                  <a:schemeClr val="tx2"/>
                </a:solidFill>
              </a:rPr>
              <a:t>Es un diodo por lo que veremos algunos conceptos básicos del diodo.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428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427" y="19157"/>
            <a:ext cx="9601200" cy="1485900"/>
          </a:xfrm>
        </p:spPr>
        <p:txBody>
          <a:bodyPr/>
          <a:lstStyle/>
          <a:p>
            <a:r>
              <a:rPr lang="es-MX" dirty="0"/>
              <a:t>DIODOS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427" y="1012181"/>
            <a:ext cx="9755945" cy="4671973"/>
          </a:xfrm>
        </p:spPr>
        <p:txBody>
          <a:bodyPr>
            <a:normAutofit/>
          </a:bodyPr>
          <a:lstStyle/>
          <a:p>
            <a:r>
              <a:rPr lang="es-MX" sz="2800" dirty="0"/>
              <a:t>Se forma con la unión de semiconductores tipo P y tipo N</a:t>
            </a:r>
          </a:p>
          <a:p>
            <a:r>
              <a:rPr lang="es-MX" sz="2800" dirty="0"/>
              <a:t>Para que conduzca se debe polarizar en directa.</a:t>
            </a:r>
          </a:p>
          <a:p>
            <a:pPr lvl="1"/>
            <a:r>
              <a:rPr lang="es-MX" sz="2800" dirty="0"/>
              <a:t>Voltaje más positivo en el ánodo que en el cátodo.</a:t>
            </a:r>
          </a:p>
          <a:p>
            <a:r>
              <a:rPr lang="es-MX" sz="2800" dirty="0"/>
              <a:t>Conduce en la dirección de la flecha </a:t>
            </a:r>
          </a:p>
          <a:p>
            <a:endParaRPr lang="en-US" b="1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550AA7F-26FA-4A83-BD80-0240D47D06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4389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9" name="Imagen 5">
            <a:extLst>
              <a:ext uri="{FF2B5EF4-FFF2-40B4-BE49-F238E27FC236}">
                <a16:creationId xmlns:a16="http://schemas.microsoft.com/office/drawing/2014/main" id="{97B5C685-5665-4A0C-BD7B-BCC72418D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571" y="4210559"/>
            <a:ext cx="3199147" cy="1763902"/>
          </a:xfrm>
          <a:prstGeom prst="rect">
            <a:avLst/>
          </a:prstGeom>
        </p:spPr>
      </p:pic>
      <p:sp>
        <p:nvSpPr>
          <p:cNvPr id="10" name="CuadroTexto 6">
            <a:extLst>
              <a:ext uri="{FF2B5EF4-FFF2-40B4-BE49-F238E27FC236}">
                <a16:creationId xmlns:a16="http://schemas.microsoft.com/office/drawing/2014/main" id="{00EBBB1B-1B76-4305-B31A-B1A2DB6EC1B4}"/>
              </a:ext>
            </a:extLst>
          </p:cNvPr>
          <p:cNvSpPr txBox="1"/>
          <p:nvPr/>
        </p:nvSpPr>
        <p:spPr>
          <a:xfrm>
            <a:off x="4088225" y="3543892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Símbolo del diodo</a:t>
            </a:r>
          </a:p>
        </p:txBody>
      </p:sp>
      <p:pic>
        <p:nvPicPr>
          <p:cNvPr id="11" name="Imagen 7">
            <a:extLst>
              <a:ext uri="{FF2B5EF4-FFF2-40B4-BE49-F238E27FC236}">
                <a16:creationId xmlns:a16="http://schemas.microsoft.com/office/drawing/2014/main" id="{36718182-46C4-472F-B5B8-72E9DF1EB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3949" y="3692669"/>
            <a:ext cx="3345538" cy="2535014"/>
          </a:xfrm>
          <a:prstGeom prst="rect">
            <a:avLst/>
          </a:prstGeom>
        </p:spPr>
      </p:pic>
      <p:sp>
        <p:nvSpPr>
          <p:cNvPr id="12" name="CuadroTexto 8">
            <a:extLst>
              <a:ext uri="{FF2B5EF4-FFF2-40B4-BE49-F238E27FC236}">
                <a16:creationId xmlns:a16="http://schemas.microsoft.com/office/drawing/2014/main" id="{93B1D622-B6BC-451D-A430-DFB54949901E}"/>
              </a:ext>
            </a:extLst>
          </p:cNvPr>
          <p:cNvSpPr txBox="1"/>
          <p:nvPr/>
        </p:nvSpPr>
        <p:spPr>
          <a:xfrm>
            <a:off x="9306132" y="3472995"/>
            <a:ext cx="201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Polarización directa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0">
                <a:extLst>
                  <a:ext uri="{FF2B5EF4-FFF2-40B4-BE49-F238E27FC236}">
                    <a16:creationId xmlns:a16="http://schemas.microsoft.com/office/drawing/2014/main" id="{356A7FA5-20C1-47B8-9B9F-1BBF799BA6D6}"/>
                  </a:ext>
                </a:extLst>
              </p:cNvPr>
              <p:cNvSpPr txBox="1"/>
              <p:nvPr/>
            </p:nvSpPr>
            <p:spPr>
              <a:xfrm>
                <a:off x="7314584" y="4288700"/>
                <a:ext cx="932499" cy="803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s-MX" sz="2800" dirty="0"/>
              </a:p>
            </p:txBody>
          </p:sp>
        </mc:Choice>
        <mc:Fallback xmlns="">
          <p:sp>
            <p:nvSpPr>
              <p:cNvPr id="13" name="CuadroTexto 10">
                <a:extLst>
                  <a:ext uri="{FF2B5EF4-FFF2-40B4-BE49-F238E27FC236}">
                    <a16:creationId xmlns:a16="http://schemas.microsoft.com/office/drawing/2014/main" id="{356A7FA5-20C1-47B8-9B9F-1BBF799BA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584" y="4288700"/>
                <a:ext cx="932499" cy="8038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7214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427" y="46651"/>
            <a:ext cx="9601200" cy="1485900"/>
          </a:xfrm>
        </p:spPr>
        <p:txBody>
          <a:bodyPr/>
          <a:lstStyle/>
          <a:p>
            <a:r>
              <a:rPr lang="es-MX" dirty="0"/>
              <a:t>DIODOS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427" y="789601"/>
            <a:ext cx="9755945" cy="4671973"/>
          </a:xfrm>
        </p:spPr>
        <p:txBody>
          <a:bodyPr>
            <a:normAutofit/>
          </a:bodyPr>
          <a:lstStyle/>
          <a:p>
            <a:r>
              <a:rPr lang="es-MX" sz="2800" dirty="0"/>
              <a:t>Se forma con la unión de semiconductores tipo P y tipo N</a:t>
            </a:r>
          </a:p>
          <a:p>
            <a:r>
              <a:rPr lang="es-MX" sz="2800" dirty="0"/>
              <a:t>Para que conduzca se debe polarizar en directa.</a:t>
            </a:r>
          </a:p>
          <a:p>
            <a:pPr lvl="1"/>
            <a:r>
              <a:rPr lang="es-MX" sz="2800" dirty="0"/>
              <a:t>Voltaje más positivo en el ánodo que en el cátodo.</a:t>
            </a:r>
          </a:p>
          <a:p>
            <a:r>
              <a:rPr lang="es-MX" sz="2800" dirty="0"/>
              <a:t>Conduce en la dirección de la flecha </a:t>
            </a:r>
          </a:p>
          <a:p>
            <a:endParaRPr lang="en-US" b="1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550AA7F-26FA-4A83-BD80-0240D47D06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8" name="Imagen 6">
            <a:extLst>
              <a:ext uri="{FF2B5EF4-FFF2-40B4-BE49-F238E27FC236}">
                <a16:creationId xmlns:a16="http://schemas.microsoft.com/office/drawing/2014/main" id="{AE9DED62-A269-448B-8BFB-7C489015C6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7105" t="22533" r="20189" b="35690"/>
          <a:stretch/>
        </p:blipFill>
        <p:spPr>
          <a:xfrm>
            <a:off x="2354688" y="2641538"/>
            <a:ext cx="8134122" cy="421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5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0948"/>
            <a:ext cx="9601200" cy="1485900"/>
          </a:xfrm>
        </p:spPr>
        <p:txBody>
          <a:bodyPr/>
          <a:lstStyle/>
          <a:p>
            <a:r>
              <a:rPr lang="es-MX" dirty="0"/>
              <a:t>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32826"/>
            <a:ext cx="9755945" cy="5073991"/>
          </a:xfrm>
        </p:spPr>
        <p:txBody>
          <a:bodyPr>
            <a:normAutofit/>
          </a:bodyPr>
          <a:lstStyle/>
          <a:p>
            <a:r>
              <a:rPr lang="es-MX" sz="3200" dirty="0"/>
              <a:t>Se fabrican de materiales semiconductores</a:t>
            </a:r>
          </a:p>
          <a:p>
            <a:pPr lvl="1"/>
            <a:r>
              <a:rPr lang="es-MX" sz="3200" dirty="0"/>
              <a:t>Arseniuro de Galio o fosfuro de arseniuro de Galio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550AA7F-26FA-4A83-BD80-0240D47D06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EDBC0F02-BD41-4AC7-BF87-619ADFE75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718" y="2558643"/>
            <a:ext cx="1967816" cy="354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27B24DCF-1FC5-42F7-A9AA-C749F7F5E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455" y="2052808"/>
            <a:ext cx="7663387" cy="267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48ADDADF-71D7-4EAA-B7E4-B9D6722EC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523" y="4808707"/>
            <a:ext cx="3535227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57355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2054</TotalTime>
  <Words>423</Words>
  <Application>Microsoft Office PowerPoint</Application>
  <PresentationFormat>Widescreen</PresentationFormat>
  <Paragraphs>74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Cambria Math</vt:lpstr>
      <vt:lpstr>Franklin Gothic Book</vt:lpstr>
      <vt:lpstr>Crop</vt:lpstr>
      <vt:lpstr>ARDUINO </vt:lpstr>
      <vt:lpstr>¿POR QUÉ ARDUINO?</vt:lpstr>
      <vt:lpstr>CARACTERÍSTICAS DEL ARDUINO UNO</vt:lpstr>
      <vt:lpstr>Atmega 328</vt:lpstr>
      <vt:lpstr>ENTORNO DE DESARROLLO INTEGRADO (IDE) DE ARDUINO</vt:lpstr>
      <vt:lpstr>EJEMPLO 1: Parpadear un LED</vt:lpstr>
      <vt:lpstr>DIODOS</vt:lpstr>
      <vt:lpstr>DIODOS</vt:lpstr>
      <vt:lpstr>LED</vt:lpstr>
      <vt:lpstr>EJEMPLO 1: Parpadear un LED</vt:lpstr>
      <vt:lpstr>EJEMPLO 1: Parpadear un LED</vt:lpstr>
      <vt:lpstr>Programa</vt:lpstr>
      <vt:lpstr>GRACIAS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</dc:title>
  <dc:creator>HP</dc:creator>
  <cp:lastModifiedBy>HP</cp:lastModifiedBy>
  <cp:revision>20</cp:revision>
  <dcterms:created xsi:type="dcterms:W3CDTF">2019-12-04T23:03:11Z</dcterms:created>
  <dcterms:modified xsi:type="dcterms:W3CDTF">2019-12-23T07:06:55Z</dcterms:modified>
</cp:coreProperties>
</file>