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78" r:id="rId4"/>
    <p:sldId id="279" r:id="rId5"/>
    <p:sldId id="280" r:id="rId6"/>
    <p:sldId id="286" r:id="rId7"/>
    <p:sldId id="281" r:id="rId8"/>
    <p:sldId id="282" r:id="rId9"/>
    <p:sldId id="283" r:id="rId10"/>
    <p:sldId id="284" r:id="rId11"/>
    <p:sldId id="28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EC8DF-5C8E-4055-B178-8727766DC380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F285D-4383-4BE0-A1F6-F70E59FF090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99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95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465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589F-7A2F-4C82-AF76-C91A18A43E8B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6709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589F-7A2F-4C82-AF76-C91A18A43E8B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968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953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1314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499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184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2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6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03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007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44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3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21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24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45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5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7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duino Uno Rev3">
            <a:extLst>
              <a:ext uri="{FF2B5EF4-FFF2-40B4-BE49-F238E27FC236}">
                <a16:creationId xmlns:a16="http://schemas.microsoft.com/office/drawing/2014/main" id="{2AB3E580-B2AD-4C10-8009-4D6DF0EC0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1533634" y="1256469"/>
            <a:ext cx="4881234" cy="344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72455-71D9-498C-9A32-518A3779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9612" y="1256469"/>
            <a:ext cx="4381994" cy="1256022"/>
          </a:xfrm>
        </p:spPr>
        <p:txBody>
          <a:bodyPr/>
          <a:lstStyle/>
          <a:p>
            <a:r>
              <a:rPr lang="es-MX" dirty="0"/>
              <a:t>ARDUINO	</a:t>
            </a:r>
          </a:p>
        </p:txBody>
      </p:sp>
    </p:spTree>
    <p:extLst>
      <p:ext uri="{BB962C8B-B14F-4D97-AF65-F5344CB8AC3E}">
        <p14:creationId xmlns:p14="http://schemas.microsoft.com/office/powerpoint/2010/main" val="220149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043"/>
            <a:ext cx="9601200" cy="1485900"/>
          </a:xfrm>
        </p:spPr>
        <p:txBody>
          <a:bodyPr/>
          <a:lstStyle/>
          <a:p>
            <a:r>
              <a:rPr lang="es-MX" dirty="0"/>
              <a:t>OPERADORES LOGICOS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44D999-655B-4A47-9438-9A1DC9255994}"/>
              </a:ext>
            </a:extLst>
          </p:cNvPr>
          <p:cNvSpPr txBox="1">
            <a:spLocks/>
          </p:cNvSpPr>
          <p:nvPr/>
        </p:nvSpPr>
        <p:spPr>
          <a:xfrm>
            <a:off x="1371600" y="3983642"/>
            <a:ext cx="3383280" cy="2745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 err="1"/>
              <a:t>int</a:t>
            </a:r>
            <a:r>
              <a:rPr lang="es-MX" sz="3200" dirty="0"/>
              <a:t> A = 5,  B = 6;  </a:t>
            </a:r>
          </a:p>
          <a:p>
            <a:pPr marL="0" indent="0">
              <a:buNone/>
            </a:pPr>
            <a:r>
              <a:rPr lang="es-MX" sz="3200" dirty="0"/>
              <a:t>   A           101</a:t>
            </a:r>
          </a:p>
          <a:p>
            <a:pPr marL="0" indent="0">
              <a:buNone/>
            </a:pPr>
            <a:r>
              <a:rPr lang="es-MX" sz="3200" dirty="0"/>
              <a:t>   B           </a:t>
            </a:r>
            <a:r>
              <a:rPr lang="es-MX" sz="3200" u="sng" dirty="0"/>
              <a:t>110</a:t>
            </a:r>
          </a:p>
          <a:p>
            <a:pPr marL="0" indent="0">
              <a:buNone/>
            </a:pPr>
            <a:r>
              <a:rPr lang="es-MX" sz="3200" dirty="0"/>
              <a:t> A^B         011</a:t>
            </a:r>
          </a:p>
          <a:p>
            <a:pPr marL="0" indent="0">
              <a:buNone/>
            </a:pPr>
            <a:r>
              <a:rPr lang="es-MX" sz="3200" dirty="0"/>
              <a:t> A^B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E586020-0518-4419-BE73-0E6B8E396D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41809" y="3983641"/>
                <a:ext cx="3383280" cy="27457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200" dirty="0" err="1"/>
                  <a:t>int</a:t>
                </a:r>
                <a:r>
                  <a:rPr lang="es-MX" sz="3200" dirty="0"/>
                  <a:t> A = 5,  B = 6;  </a:t>
                </a:r>
              </a:p>
              <a:p>
                <a:pPr marL="0" indent="0">
                  <a:buNone/>
                </a:pPr>
                <a:r>
                  <a:rPr lang="es-MX" sz="3200" dirty="0"/>
                  <a:t>   A        1</a:t>
                </a:r>
              </a:p>
              <a:p>
                <a:pPr marL="0" indent="0">
                  <a:buNone/>
                </a:pPr>
                <a:r>
                  <a:rPr lang="es-MX" sz="3200" dirty="0"/>
                  <a:t>   B        </a:t>
                </a:r>
                <a:r>
                  <a:rPr lang="es-MX" sz="3200" u="sng" dirty="0"/>
                  <a:t>1</a:t>
                </a:r>
              </a:p>
              <a:p>
                <a:pPr marL="0" indent="0">
                  <a:buNone/>
                </a:pPr>
                <a:r>
                  <a:rPr lang="es-MX" sz="3200" dirty="0"/>
                  <a:t> A</a:t>
                </a:r>
                <a14:m>
                  <m:oMath xmlns:m="http://schemas.openxmlformats.org/officeDocument/2006/math">
                    <m:r>
                      <a:rPr lang="es-MX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s-MX" sz="3200" dirty="0"/>
                  <a:t>B    0</a:t>
                </a:r>
              </a:p>
              <a:p>
                <a:pPr marL="0" indent="0">
                  <a:buNone/>
                </a:pPr>
                <a:r>
                  <a:rPr lang="es-MX" sz="3200" dirty="0"/>
                  <a:t> A</a:t>
                </a:r>
                <a:r>
                  <a:rPr lang="es-MX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lang="es-MX" sz="3200" dirty="0"/>
                  <a:t>B = 0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E586020-0518-4419-BE73-0E6B8E396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809" y="3983641"/>
                <a:ext cx="3383280" cy="2745787"/>
              </a:xfrm>
              <a:prstGeom prst="rect">
                <a:avLst/>
              </a:prstGeom>
              <a:blipFill>
                <a:blip r:embed="rId2"/>
                <a:stretch>
                  <a:fillRect l="-3964" t="-5322" r="-3423" b="-24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C1B63A-1DB1-494F-AA5C-BC1511AF9935}"/>
              </a:ext>
            </a:extLst>
          </p:cNvPr>
          <p:cNvSpPr txBox="1">
            <a:spLocks/>
          </p:cNvSpPr>
          <p:nvPr/>
        </p:nvSpPr>
        <p:spPr>
          <a:xfrm>
            <a:off x="1371600" y="1282635"/>
            <a:ext cx="3383280" cy="2745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 err="1"/>
              <a:t>int</a:t>
            </a:r>
            <a:r>
              <a:rPr lang="es-MX" sz="3200" dirty="0"/>
              <a:t> A = 5,  B = 6;  </a:t>
            </a:r>
          </a:p>
          <a:p>
            <a:pPr marL="0" indent="0">
              <a:buNone/>
            </a:pPr>
            <a:r>
              <a:rPr lang="es-MX" sz="3200" dirty="0"/>
              <a:t>   A            101</a:t>
            </a:r>
          </a:p>
          <a:p>
            <a:pPr marL="0" indent="0">
              <a:buNone/>
            </a:pPr>
            <a:r>
              <a:rPr lang="es-MX" sz="3200" dirty="0"/>
              <a:t>   B            </a:t>
            </a:r>
            <a:r>
              <a:rPr lang="es-MX" sz="3200" u="sng" dirty="0"/>
              <a:t>110</a:t>
            </a:r>
          </a:p>
          <a:p>
            <a:pPr marL="0" indent="0">
              <a:buNone/>
            </a:pPr>
            <a:r>
              <a:rPr lang="es-MX" sz="3200" dirty="0"/>
              <a:t> A|B          111</a:t>
            </a:r>
          </a:p>
          <a:p>
            <a:pPr marL="0" indent="0">
              <a:buNone/>
            </a:pPr>
            <a:r>
              <a:rPr lang="es-MX" sz="3200" dirty="0"/>
              <a:t> A|B = 7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C3D266-0F4D-4069-B31D-A90D7685893C}"/>
              </a:ext>
            </a:extLst>
          </p:cNvPr>
          <p:cNvSpPr txBox="1">
            <a:spLocks/>
          </p:cNvSpPr>
          <p:nvPr/>
        </p:nvSpPr>
        <p:spPr>
          <a:xfrm>
            <a:off x="7437120" y="1282635"/>
            <a:ext cx="3383280" cy="2745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 err="1"/>
              <a:t>int</a:t>
            </a:r>
            <a:r>
              <a:rPr lang="es-MX" sz="3200" dirty="0"/>
              <a:t> A = 5,  B = 6;  </a:t>
            </a:r>
          </a:p>
          <a:p>
            <a:pPr marL="0" indent="0">
              <a:buNone/>
            </a:pPr>
            <a:r>
              <a:rPr lang="es-MX" sz="3200" dirty="0"/>
              <a:t>   A           1      </a:t>
            </a:r>
          </a:p>
          <a:p>
            <a:pPr marL="0" indent="0">
              <a:buNone/>
            </a:pPr>
            <a:r>
              <a:rPr lang="es-MX" sz="3200" dirty="0"/>
              <a:t>   B           </a:t>
            </a:r>
            <a:r>
              <a:rPr lang="es-MX" sz="3200" u="sng" dirty="0"/>
              <a:t>1</a:t>
            </a:r>
          </a:p>
          <a:p>
            <a:pPr marL="0" indent="0">
              <a:buNone/>
            </a:pPr>
            <a:r>
              <a:rPr lang="es-MX" sz="3200" dirty="0"/>
              <a:t> A||B       1</a:t>
            </a:r>
          </a:p>
          <a:p>
            <a:pPr marL="0" indent="0">
              <a:buNone/>
            </a:pPr>
            <a:r>
              <a:rPr lang="es-MX" sz="3200" dirty="0"/>
              <a:t> A||B = 1</a:t>
            </a:r>
          </a:p>
        </p:txBody>
      </p:sp>
    </p:spTree>
    <p:extLst>
      <p:ext uri="{BB962C8B-B14F-4D97-AF65-F5344CB8AC3E}">
        <p14:creationId xmlns:p14="http://schemas.microsoft.com/office/powerpoint/2010/main" val="339165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E0572D-98FD-4E38-8963-DA611DB9E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882" t="52170" r="59640" b="26881"/>
          <a:stretch/>
        </p:blipFill>
        <p:spPr>
          <a:xfrm>
            <a:off x="1103675" y="1337307"/>
            <a:ext cx="3559126" cy="22983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2363372" y="239153"/>
            <a:ext cx="8533228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OPERADORES LOGICOS DE BIT</a:t>
            </a:r>
          </a:p>
        </p:txBody>
      </p:sp>
      <p:pic>
        <p:nvPicPr>
          <p:cNvPr id="6" name="Imagen 3">
            <a:extLst>
              <a:ext uri="{FF2B5EF4-FFF2-40B4-BE49-F238E27FC236}">
                <a16:creationId xmlns:a16="http://schemas.microsoft.com/office/drawing/2014/main" id="{538247E8-CAC9-491C-8AC9-A541B6E4E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764" y="1902949"/>
            <a:ext cx="7121236" cy="91693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011427-3A13-44C5-A207-25444608364A}"/>
              </a:ext>
            </a:extLst>
          </p:cNvPr>
          <p:cNvSpPr/>
          <p:nvPr/>
        </p:nvSpPr>
        <p:spPr>
          <a:xfrm>
            <a:off x="1231456" y="1212265"/>
            <a:ext cx="3707476" cy="2298309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015FB1-29CF-484F-BC6E-70AB0DC6D977}"/>
              </a:ext>
            </a:extLst>
          </p:cNvPr>
          <p:cNvSpPr txBox="1">
            <a:spLocks/>
          </p:cNvSpPr>
          <p:nvPr/>
        </p:nvSpPr>
        <p:spPr>
          <a:xfrm>
            <a:off x="1231456" y="3813511"/>
            <a:ext cx="9755945" cy="2805335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/>
              <a:t>Utilizaremos la compuerta XOR para detectar el cambio.</a:t>
            </a:r>
          </a:p>
          <a:p>
            <a:r>
              <a:rPr lang="es-MX" sz="3200" dirty="0"/>
              <a:t>Recuerde que cuando solo nos interesan los valores “0” y “1” lógicos podemos utilizar la variable</a:t>
            </a:r>
          </a:p>
          <a:p>
            <a:pPr marL="0" indent="0">
              <a:buNone/>
            </a:pPr>
            <a:r>
              <a:rPr lang="es-MX" sz="3200" dirty="0"/>
              <a:t>	</a:t>
            </a:r>
            <a:r>
              <a:rPr lang="es-MX" sz="3200" dirty="0" err="1"/>
              <a:t>boolean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857990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duino Uno Rev3">
            <a:extLst>
              <a:ext uri="{FF2B5EF4-FFF2-40B4-BE49-F238E27FC236}">
                <a16:creationId xmlns:a16="http://schemas.microsoft.com/office/drawing/2014/main" id="{2AB3E580-B2AD-4C10-8009-4D6DF0EC0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1533634" y="1256469"/>
            <a:ext cx="4881234" cy="344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72455-71D9-498C-9A32-518A3779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1476" y="2578832"/>
            <a:ext cx="4381994" cy="1256022"/>
          </a:xfrm>
        </p:spPr>
        <p:txBody>
          <a:bodyPr/>
          <a:lstStyle/>
          <a:p>
            <a:r>
              <a:rPr lang="es-MX" dirty="0"/>
              <a:t>GRACIAS	</a:t>
            </a:r>
          </a:p>
        </p:txBody>
      </p:sp>
    </p:spTree>
    <p:extLst>
      <p:ext uri="{BB962C8B-B14F-4D97-AF65-F5344CB8AC3E}">
        <p14:creationId xmlns:p14="http://schemas.microsoft.com/office/powerpoint/2010/main" val="425282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es-MX" dirty="0"/>
              <a:t>PROGRAMACIÓN EN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19726"/>
            <a:ext cx="9755945" cy="4656406"/>
          </a:xfrm>
        </p:spPr>
        <p:txBody>
          <a:bodyPr>
            <a:normAutofit/>
          </a:bodyPr>
          <a:lstStyle/>
          <a:p>
            <a:r>
              <a:rPr lang="es-MX" sz="3200" dirty="0"/>
              <a:t>Hardware libre</a:t>
            </a:r>
          </a:p>
          <a:p>
            <a:r>
              <a:rPr lang="es-MX" sz="3200" dirty="0"/>
              <a:t>Software libre</a:t>
            </a:r>
          </a:p>
          <a:p>
            <a:r>
              <a:rPr lang="es-MX" sz="3200" dirty="0"/>
              <a:t>Código libre (Amplia comunidad que aporta código)</a:t>
            </a:r>
          </a:p>
          <a:p>
            <a:r>
              <a:rPr lang="es-MX" sz="3200" dirty="0"/>
              <a:t>No se necesita conocimiento amplio en:</a:t>
            </a:r>
          </a:p>
          <a:p>
            <a:pPr lvl="1"/>
            <a:r>
              <a:rPr lang="es-MX" sz="3200" dirty="0"/>
              <a:t>Electrónica</a:t>
            </a:r>
          </a:p>
          <a:p>
            <a:pPr lvl="1"/>
            <a:r>
              <a:rPr lang="es-MX" sz="3200" dirty="0"/>
              <a:t>Programación</a:t>
            </a:r>
          </a:p>
          <a:p>
            <a:r>
              <a:rPr lang="es-MX" sz="3200" dirty="0"/>
              <a:t>Herramienta de prototipado rápido</a:t>
            </a:r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28D31E91-7F27-4361-9E69-1DF8E27AA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34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2363372" y="239153"/>
            <a:ext cx="8533228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OPERADORES RELACIONALES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13A7E9-D6A0-40FF-8C87-F5FFE6E0FE9C}"/>
              </a:ext>
            </a:extLst>
          </p:cNvPr>
          <p:cNvSpPr txBox="1">
            <a:spLocks/>
          </p:cNvSpPr>
          <p:nvPr/>
        </p:nvSpPr>
        <p:spPr>
          <a:xfrm>
            <a:off x="857279" y="1931529"/>
            <a:ext cx="4554167" cy="3643843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/>
              <a:t>Regresan valores lógicos “0” o “1”.</a:t>
            </a:r>
          </a:p>
          <a:p>
            <a:endParaRPr lang="es-MX" sz="3200" dirty="0"/>
          </a:p>
          <a:p>
            <a:r>
              <a:rPr lang="es-MX" sz="3200" dirty="0"/>
              <a:t>Se utilizan para hacer comparaciones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B8769-867F-4132-933F-69C270706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8" t="31208" r="69591" b="43736"/>
          <a:stretch/>
        </p:blipFill>
        <p:spPr>
          <a:xfrm>
            <a:off x="5411446" y="1725051"/>
            <a:ext cx="6712940" cy="36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3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2363372" y="239153"/>
            <a:ext cx="8533228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ESTRUCTURA FOR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90E783-5E5B-476F-B3F0-F76CE46CBF06}"/>
              </a:ext>
            </a:extLst>
          </p:cNvPr>
          <p:cNvSpPr/>
          <p:nvPr/>
        </p:nvSpPr>
        <p:spPr>
          <a:xfrm>
            <a:off x="2346661" y="1059167"/>
            <a:ext cx="9240653" cy="14859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es-MX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(inicialización del contador;  condición; incremento del contador){</a:t>
            </a:r>
          </a:p>
          <a:p>
            <a:pPr algn="ctr"/>
            <a:r>
              <a:rPr lang="es-MX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Instrucciones ;</a:t>
            </a:r>
          </a:p>
          <a:p>
            <a:r>
              <a:rPr lang="es-MX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FC243F-6616-43E2-B05A-C3789984FE7B}"/>
              </a:ext>
            </a:extLst>
          </p:cNvPr>
          <p:cNvGrpSpPr/>
          <p:nvPr/>
        </p:nvGrpSpPr>
        <p:grpSpPr>
          <a:xfrm>
            <a:off x="870155" y="3038168"/>
            <a:ext cx="11149780" cy="3392129"/>
            <a:chOff x="1096677" y="2948353"/>
            <a:chExt cx="10390458" cy="25970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17B846D-BDD5-4751-957C-E19F8A9CFD99}"/>
                </a:ext>
              </a:extLst>
            </p:cNvPr>
            <p:cNvSpPr/>
            <p:nvPr/>
          </p:nvSpPr>
          <p:spPr>
            <a:xfrm>
              <a:off x="7738225" y="3669871"/>
              <a:ext cx="1598759" cy="69279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Instrucciones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E828E01-C977-43A6-AB99-9FE79007BD1C}"/>
                </a:ext>
              </a:extLst>
            </p:cNvPr>
            <p:cNvSpPr/>
            <p:nvPr/>
          </p:nvSpPr>
          <p:spPr>
            <a:xfrm>
              <a:off x="3229896" y="3669871"/>
              <a:ext cx="1665485" cy="69279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Inicialización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B144A09-8564-4470-A898-6851F0128444}"/>
                </a:ext>
              </a:extLst>
            </p:cNvPr>
            <p:cNvSpPr/>
            <p:nvPr/>
          </p:nvSpPr>
          <p:spPr>
            <a:xfrm>
              <a:off x="9888376" y="3669870"/>
              <a:ext cx="1598759" cy="69279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Incremento</a:t>
              </a:r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332CDCDD-C8C4-4198-A27B-A8AB31222722}"/>
                </a:ext>
              </a:extLst>
            </p:cNvPr>
            <p:cNvSpPr/>
            <p:nvPr/>
          </p:nvSpPr>
          <p:spPr>
            <a:xfrm>
              <a:off x="5348052" y="3483877"/>
              <a:ext cx="1888142" cy="1064779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Condición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560666D-3888-4698-8A18-92E5B5245154}"/>
                </a:ext>
              </a:extLst>
            </p:cNvPr>
            <p:cNvSpPr/>
            <p:nvPr/>
          </p:nvSpPr>
          <p:spPr>
            <a:xfrm>
              <a:off x="4874061" y="3901836"/>
              <a:ext cx="551391" cy="2319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0BE829A1-F713-41D6-94AA-ECBC4AA9BBEF}"/>
                </a:ext>
              </a:extLst>
            </p:cNvPr>
            <p:cNvSpPr/>
            <p:nvPr/>
          </p:nvSpPr>
          <p:spPr>
            <a:xfrm>
              <a:off x="7186834" y="3901836"/>
              <a:ext cx="551391" cy="2319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288AB2C8-79F1-43D6-86B1-2D80DB186FEA}"/>
                </a:ext>
              </a:extLst>
            </p:cNvPr>
            <p:cNvSpPr/>
            <p:nvPr/>
          </p:nvSpPr>
          <p:spPr>
            <a:xfrm>
              <a:off x="9336985" y="3901836"/>
              <a:ext cx="551391" cy="2319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607A819A-FF09-47ED-881D-01C0C8022755}"/>
                </a:ext>
              </a:extLst>
            </p:cNvPr>
            <p:cNvSpPr/>
            <p:nvPr/>
          </p:nvSpPr>
          <p:spPr>
            <a:xfrm rot="5400000">
              <a:off x="6024374" y="3096704"/>
              <a:ext cx="535494" cy="2388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A138C8-9354-4594-AE1B-DB511591C9EF}"/>
                </a:ext>
              </a:extLst>
            </p:cNvPr>
            <p:cNvSpPr/>
            <p:nvPr/>
          </p:nvSpPr>
          <p:spPr>
            <a:xfrm rot="5400000">
              <a:off x="8415915" y="765931"/>
              <a:ext cx="115984" cy="44808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9A6471-B3D3-4B9E-8F06-20252D665E0E}"/>
                </a:ext>
              </a:extLst>
            </p:cNvPr>
            <p:cNvSpPr/>
            <p:nvPr/>
          </p:nvSpPr>
          <p:spPr>
            <a:xfrm>
              <a:off x="10585270" y="2948353"/>
              <a:ext cx="129051" cy="721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D69E0A5-0B66-4588-8DCE-BBC91C847369}"/>
                </a:ext>
              </a:extLst>
            </p:cNvPr>
            <p:cNvSpPr/>
            <p:nvPr/>
          </p:nvSpPr>
          <p:spPr>
            <a:xfrm>
              <a:off x="6233492" y="4539749"/>
              <a:ext cx="129051" cy="721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28C7275C-33DF-4800-AD25-7EAFE2366252}"/>
                </a:ext>
              </a:extLst>
            </p:cNvPr>
            <p:cNvSpPr/>
            <p:nvPr/>
          </p:nvSpPr>
          <p:spPr>
            <a:xfrm>
              <a:off x="6233492" y="5083017"/>
              <a:ext cx="551391" cy="2319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391E53B-442A-4072-B4C5-894852EBC301}"/>
                </a:ext>
              </a:extLst>
            </p:cNvPr>
            <p:cNvSpPr/>
            <p:nvPr/>
          </p:nvSpPr>
          <p:spPr>
            <a:xfrm>
              <a:off x="6784883" y="4852604"/>
              <a:ext cx="1598759" cy="69279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Salida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2F98486-EFE7-4E07-8C26-A2E6FE6AAF9B}"/>
                </a:ext>
              </a:extLst>
            </p:cNvPr>
            <p:cNvSpPr/>
            <p:nvPr/>
          </p:nvSpPr>
          <p:spPr>
            <a:xfrm>
              <a:off x="1096677" y="3669870"/>
              <a:ext cx="1598759" cy="69279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Inicio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60F293CB-D2D8-4528-9A07-B1247E65623B}"/>
                </a:ext>
              </a:extLst>
            </p:cNvPr>
            <p:cNvSpPr/>
            <p:nvPr/>
          </p:nvSpPr>
          <p:spPr>
            <a:xfrm>
              <a:off x="2695437" y="3901835"/>
              <a:ext cx="551391" cy="2319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</p:grpSp>
    </p:spTree>
    <p:extLst>
      <p:ext uri="{BB962C8B-B14F-4D97-AF65-F5344CB8AC3E}">
        <p14:creationId xmlns:p14="http://schemas.microsoft.com/office/powerpoint/2010/main" val="297322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8016D6-B97D-4DCE-848D-19BF0AE1303E}"/>
              </a:ext>
            </a:extLst>
          </p:cNvPr>
          <p:cNvSpPr txBox="1">
            <a:spLocks/>
          </p:cNvSpPr>
          <p:nvPr/>
        </p:nvSpPr>
        <p:spPr>
          <a:xfrm>
            <a:off x="903264" y="1171137"/>
            <a:ext cx="3804724" cy="5050299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MX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8149F3-68B2-4CC7-9198-8DEAFAAD23D4}"/>
              </a:ext>
            </a:extLst>
          </p:cNvPr>
          <p:cNvSpPr txBox="1">
            <a:spLocks/>
          </p:cNvSpPr>
          <p:nvPr/>
        </p:nvSpPr>
        <p:spPr>
          <a:xfrm>
            <a:off x="2841674" y="98473"/>
            <a:ext cx="8054926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DFC35-49B6-4936-8069-461CC39DF4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16" t="23119" r="16269" b="5189"/>
          <a:stretch/>
        </p:blipFill>
        <p:spPr>
          <a:xfrm>
            <a:off x="1295400" y="841423"/>
            <a:ext cx="10363201" cy="558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8016D6-B97D-4DCE-848D-19BF0AE1303E}"/>
              </a:ext>
            </a:extLst>
          </p:cNvPr>
          <p:cNvSpPr txBox="1">
            <a:spLocks/>
          </p:cNvSpPr>
          <p:nvPr/>
        </p:nvSpPr>
        <p:spPr>
          <a:xfrm>
            <a:off x="903264" y="1171137"/>
            <a:ext cx="3804724" cy="5050299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MX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8149F3-68B2-4CC7-9198-8DEAFAAD23D4}"/>
              </a:ext>
            </a:extLst>
          </p:cNvPr>
          <p:cNvSpPr txBox="1">
            <a:spLocks/>
          </p:cNvSpPr>
          <p:nvPr/>
        </p:nvSpPr>
        <p:spPr>
          <a:xfrm>
            <a:off x="2841674" y="98473"/>
            <a:ext cx="8054926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E0049A-8EC0-4CA4-8807-0BBEA9ECE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9" t="30994" r="23308" b="12898"/>
          <a:stretch/>
        </p:blipFill>
        <p:spPr>
          <a:xfrm>
            <a:off x="1321625" y="1294227"/>
            <a:ext cx="7366781" cy="3685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B3CDD3-6350-43B9-90BA-C748286BA0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89" t="58644" r="42903" b="4896"/>
          <a:stretch/>
        </p:blipFill>
        <p:spPr>
          <a:xfrm>
            <a:off x="5528603" y="1584372"/>
            <a:ext cx="6663397" cy="50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3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CA9FB1E-8939-4CA1-8E89-EBDA0A8C63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23" t="32336" r="37923" b="14397"/>
          <a:stretch/>
        </p:blipFill>
        <p:spPr>
          <a:xfrm>
            <a:off x="1083213" y="893790"/>
            <a:ext cx="11122855" cy="56347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2363372" y="239153"/>
            <a:ext cx="8533228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OPERADORES LOGICOS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011427-3A13-44C5-A207-25444608364A}"/>
              </a:ext>
            </a:extLst>
          </p:cNvPr>
          <p:cNvSpPr/>
          <p:nvPr/>
        </p:nvSpPr>
        <p:spPr>
          <a:xfrm>
            <a:off x="4662801" y="2834638"/>
            <a:ext cx="3707476" cy="2298309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13A7E9-D6A0-40FF-8C87-F5FFE6E0FE9C}"/>
              </a:ext>
            </a:extLst>
          </p:cNvPr>
          <p:cNvSpPr txBox="1">
            <a:spLocks/>
          </p:cNvSpPr>
          <p:nvPr/>
        </p:nvSpPr>
        <p:spPr>
          <a:xfrm>
            <a:off x="4194516" y="5524101"/>
            <a:ext cx="7491046" cy="613240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/>
              <a:t>Regresan valores lógicos “0” o “1”.</a:t>
            </a:r>
          </a:p>
        </p:txBody>
      </p:sp>
    </p:spTree>
    <p:extLst>
      <p:ext uri="{BB962C8B-B14F-4D97-AF65-F5344CB8AC3E}">
        <p14:creationId xmlns:p14="http://schemas.microsoft.com/office/powerpoint/2010/main" val="269059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E0572D-98FD-4E38-8963-DA611DB9E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99" t="32707" r="39193" b="14825"/>
          <a:stretch/>
        </p:blipFill>
        <p:spPr>
          <a:xfrm>
            <a:off x="1049879" y="862525"/>
            <a:ext cx="11160214" cy="5756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2363372" y="239153"/>
            <a:ext cx="8533228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OPERADORES LOGICOS DE BIT</a:t>
            </a:r>
          </a:p>
        </p:txBody>
      </p:sp>
      <p:pic>
        <p:nvPicPr>
          <p:cNvPr id="6" name="Imagen 3">
            <a:extLst>
              <a:ext uri="{FF2B5EF4-FFF2-40B4-BE49-F238E27FC236}">
                <a16:creationId xmlns:a16="http://schemas.microsoft.com/office/drawing/2014/main" id="{538247E8-CAC9-491C-8AC9-A541B6E4E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801" y="5296097"/>
            <a:ext cx="7121236" cy="91693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011427-3A13-44C5-A207-25444608364A}"/>
              </a:ext>
            </a:extLst>
          </p:cNvPr>
          <p:cNvSpPr/>
          <p:nvPr/>
        </p:nvSpPr>
        <p:spPr>
          <a:xfrm>
            <a:off x="4662801" y="2834638"/>
            <a:ext cx="3707476" cy="2298309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95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3043"/>
            <a:ext cx="9601200" cy="1485900"/>
          </a:xfrm>
        </p:spPr>
        <p:txBody>
          <a:bodyPr/>
          <a:lstStyle/>
          <a:p>
            <a:r>
              <a:rPr lang="es-MX" dirty="0"/>
              <a:t>OPERADORES LOGICOS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58227"/>
            <a:ext cx="9755945" cy="1723294"/>
          </a:xfrm>
        </p:spPr>
        <p:txBody>
          <a:bodyPr>
            <a:normAutofit/>
          </a:bodyPr>
          <a:lstStyle/>
          <a:p>
            <a:r>
              <a:rPr lang="es-MX" sz="3200" dirty="0"/>
              <a:t>¿Cual es la diferencia entre los operadores lógicos de bit y los operadores lógicos normales?</a:t>
            </a:r>
          </a:p>
          <a:p>
            <a:r>
              <a:rPr lang="es-MX" sz="3200" dirty="0"/>
              <a:t>Ejemplos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44D999-655B-4A47-9438-9A1DC9255994}"/>
              </a:ext>
            </a:extLst>
          </p:cNvPr>
          <p:cNvSpPr txBox="1">
            <a:spLocks/>
          </p:cNvSpPr>
          <p:nvPr/>
        </p:nvSpPr>
        <p:spPr>
          <a:xfrm>
            <a:off x="1371600" y="3167708"/>
            <a:ext cx="3383280" cy="2745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 err="1"/>
              <a:t>int</a:t>
            </a:r>
            <a:r>
              <a:rPr lang="es-MX" sz="3200" dirty="0"/>
              <a:t> A = 5,  B = 6;  </a:t>
            </a:r>
          </a:p>
          <a:p>
            <a:pPr marL="0" indent="0">
              <a:buNone/>
            </a:pPr>
            <a:r>
              <a:rPr lang="es-MX" sz="3200" dirty="0"/>
              <a:t>   A           101</a:t>
            </a:r>
          </a:p>
          <a:p>
            <a:pPr marL="0" indent="0">
              <a:buNone/>
            </a:pPr>
            <a:r>
              <a:rPr lang="es-MX" sz="3200" dirty="0"/>
              <a:t>   B           </a:t>
            </a:r>
            <a:r>
              <a:rPr lang="es-MX" sz="3200" u="sng" dirty="0"/>
              <a:t>110</a:t>
            </a:r>
          </a:p>
          <a:p>
            <a:pPr marL="0" indent="0">
              <a:buNone/>
            </a:pPr>
            <a:r>
              <a:rPr lang="es-MX" sz="3200" dirty="0"/>
              <a:t> A&amp;B        100</a:t>
            </a:r>
          </a:p>
          <a:p>
            <a:pPr marL="0" indent="0">
              <a:buNone/>
            </a:pPr>
            <a:r>
              <a:rPr lang="es-MX" sz="3200" dirty="0"/>
              <a:t> A&amp;B = 4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586020-0518-4419-BE73-0E6B8E396DA1}"/>
              </a:ext>
            </a:extLst>
          </p:cNvPr>
          <p:cNvSpPr txBox="1">
            <a:spLocks/>
          </p:cNvSpPr>
          <p:nvPr/>
        </p:nvSpPr>
        <p:spPr>
          <a:xfrm>
            <a:off x="5745482" y="3167707"/>
            <a:ext cx="3383280" cy="2745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 err="1"/>
              <a:t>int</a:t>
            </a:r>
            <a:r>
              <a:rPr lang="es-MX" sz="3200" dirty="0"/>
              <a:t> A = 5,  B = 6;  </a:t>
            </a:r>
          </a:p>
          <a:p>
            <a:pPr marL="0" indent="0">
              <a:buNone/>
            </a:pPr>
            <a:r>
              <a:rPr lang="es-MX" sz="3200" dirty="0"/>
              <a:t>   A           1      </a:t>
            </a:r>
          </a:p>
          <a:p>
            <a:pPr marL="0" indent="0">
              <a:buNone/>
            </a:pPr>
            <a:r>
              <a:rPr lang="es-MX" sz="3200" dirty="0"/>
              <a:t>   B           </a:t>
            </a:r>
            <a:r>
              <a:rPr lang="es-MX" sz="3200" u="sng" dirty="0"/>
              <a:t>1</a:t>
            </a:r>
          </a:p>
          <a:p>
            <a:pPr marL="0" indent="0">
              <a:buNone/>
            </a:pPr>
            <a:r>
              <a:rPr lang="es-MX" sz="3200" dirty="0"/>
              <a:t> A&amp;&amp;B      1</a:t>
            </a:r>
          </a:p>
          <a:p>
            <a:pPr marL="0" indent="0">
              <a:buNone/>
            </a:pPr>
            <a:r>
              <a:rPr lang="es-MX" sz="3200" dirty="0"/>
              <a:t> A&amp;&amp;B =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A3E8D4-C0FB-405F-9F7B-45D560E180F5}"/>
              </a:ext>
            </a:extLst>
          </p:cNvPr>
          <p:cNvSpPr txBox="1">
            <a:spLocks/>
          </p:cNvSpPr>
          <p:nvPr/>
        </p:nvSpPr>
        <p:spPr>
          <a:xfrm>
            <a:off x="8187397" y="3678953"/>
            <a:ext cx="4004603" cy="1723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/>
              <a:t>Es diferente de 0, entonces es un “1”</a:t>
            </a:r>
          </a:p>
        </p:txBody>
      </p:sp>
    </p:spTree>
    <p:extLst>
      <p:ext uri="{BB962C8B-B14F-4D97-AF65-F5344CB8AC3E}">
        <p14:creationId xmlns:p14="http://schemas.microsoft.com/office/powerpoint/2010/main" val="41789770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2534</TotalTime>
  <Words>322</Words>
  <Application>Microsoft Office PowerPoint</Application>
  <PresentationFormat>Widescreen</PresentationFormat>
  <Paragraphs>75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Cambria Math</vt:lpstr>
      <vt:lpstr>Franklin Gothic Book</vt:lpstr>
      <vt:lpstr>Crop</vt:lpstr>
      <vt:lpstr>ARDUINO </vt:lpstr>
      <vt:lpstr>PROGRAMACIÓN EN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OPERADORES LOGICOS</vt:lpstr>
      <vt:lpstr>OPERADORES LOGICOS</vt:lpstr>
      <vt:lpstr>PowerPoint Presentation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</dc:title>
  <dc:creator>HP</dc:creator>
  <cp:lastModifiedBy>HP</cp:lastModifiedBy>
  <cp:revision>23</cp:revision>
  <dcterms:created xsi:type="dcterms:W3CDTF">2019-12-04T23:03:11Z</dcterms:created>
  <dcterms:modified xsi:type="dcterms:W3CDTF">2020-01-21T00:13:10Z</dcterms:modified>
</cp:coreProperties>
</file>