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68" r:id="rId6"/>
    <p:sldId id="262" r:id="rId7"/>
    <p:sldId id="269" r:id="rId8"/>
    <p:sldId id="270" r:id="rId9"/>
    <p:sldId id="271" r:id="rId10"/>
    <p:sldId id="274" r:id="rId11"/>
    <p:sldId id="257" r:id="rId12"/>
    <p:sldId id="275" r:id="rId13"/>
    <p:sldId id="27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34A0-D9DF-4B38-82E3-7946822234A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589F-7A2F-4C82-AF76-C91A18A43E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95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8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47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4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2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Esquemático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021DE-A577-4BC0-AE9F-E6614B9A2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40" t="11595" r="28387" b="18741"/>
          <a:stretch/>
        </p:blipFill>
        <p:spPr>
          <a:xfrm>
            <a:off x="2250832" y="696489"/>
            <a:ext cx="8506261" cy="61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89788-F0BB-423C-A733-88111C6F3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65" t="12889" r="43024" b="15839"/>
          <a:stretch/>
        </p:blipFill>
        <p:spPr>
          <a:xfrm>
            <a:off x="3412588" y="459398"/>
            <a:ext cx="7484012" cy="6473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Circuito</a:t>
            </a:r>
          </a:p>
        </p:txBody>
      </p:sp>
    </p:spTree>
    <p:extLst>
      <p:ext uri="{BB962C8B-B14F-4D97-AF65-F5344CB8AC3E}">
        <p14:creationId xmlns:p14="http://schemas.microsoft.com/office/powerpoint/2010/main" val="83653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2841674" y="98473"/>
            <a:ext cx="8054926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D59FB-CDB3-4895-A659-40DBEE41A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9" r="3377" b="15487"/>
          <a:stretch/>
        </p:blipFill>
        <p:spPr>
          <a:xfrm>
            <a:off x="726328" y="4390"/>
            <a:ext cx="4928884" cy="684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25DBA0-A4F8-43C6-9356-9A58FB697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5645" t="19471" r="13024" b="4718"/>
          <a:stretch/>
        </p:blipFill>
        <p:spPr>
          <a:xfrm>
            <a:off x="5592298" y="1171138"/>
            <a:ext cx="6593122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2841674" y="98473"/>
            <a:ext cx="8054926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26367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51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6265"/>
            <a:ext cx="10177975" cy="5739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¿Se encendieron y apagaron al mismo tiempo?</a:t>
            </a:r>
          </a:p>
          <a:p>
            <a:pPr lvl="1">
              <a:lnSpc>
                <a:spcPct val="150000"/>
              </a:lnSpc>
            </a:pPr>
            <a:r>
              <a:rPr lang="es-MX" sz="3200" dirty="0"/>
              <a:t>A simple vista parece que sí, pero la realidad es otra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¿Podríamos hacer que los leds realmente se enciendan y apaguen al mismo tiempo?</a:t>
            </a:r>
          </a:p>
          <a:p>
            <a:pPr lvl="1">
              <a:lnSpc>
                <a:spcPct val="150000"/>
              </a:lnSpc>
            </a:pPr>
            <a:r>
              <a:rPr lang="es-MX" sz="3200" dirty="0"/>
              <a:t>Esto se vera más adelante en 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s-MX" sz="3200" dirty="0"/>
              <a:t>el manejo de puertos.</a:t>
            </a:r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50FBBC1C-D43B-4FB7-B201-DD122AFF8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56050" y="4044463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Salidas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988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14 pines de salidas digitales</a:t>
            </a:r>
          </a:p>
          <a:p>
            <a:pPr lvl="1"/>
            <a:r>
              <a:rPr lang="es-MX" sz="3200" dirty="0"/>
              <a:t>También los pines analógicos se pueden usar</a:t>
            </a:r>
          </a:p>
          <a:p>
            <a:pPr lvl="1"/>
            <a:r>
              <a:rPr lang="es-MX" sz="3200" dirty="0"/>
              <a:t>Dando un total de 20 salidas digitales.</a:t>
            </a:r>
          </a:p>
          <a:p>
            <a:pPr lvl="1"/>
            <a:endParaRPr lang="es-MX" sz="3200" dirty="0"/>
          </a:p>
          <a:p>
            <a:r>
              <a:rPr lang="es-MX" sz="3200" dirty="0"/>
              <a:t>Recomendación no utilizar los pines </a:t>
            </a:r>
          </a:p>
          <a:p>
            <a:pPr marL="0" indent="0">
              <a:buNone/>
            </a:pPr>
            <a:r>
              <a:rPr lang="es-MX" sz="3200" dirty="0"/>
              <a:t>    “0” y “1” al estar conectado con </a:t>
            </a:r>
          </a:p>
          <a:p>
            <a:pPr marL="0" indent="0">
              <a:buNone/>
            </a:pPr>
            <a:r>
              <a:rPr lang="es-MX" sz="3200" dirty="0"/>
              <a:t>    la computadora.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las salidas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988"/>
            <a:ext cx="10609384" cy="4656406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Se necesita decirle al microcontrolador que será una salida digital, esto normalmente se realiza una sola vez mediante la instrucción</a:t>
            </a:r>
          </a:p>
          <a:p>
            <a:pPr marL="0" indent="0">
              <a:buNone/>
            </a:pPr>
            <a:endParaRPr lang="es-MX" sz="3200" dirty="0"/>
          </a:p>
          <a:p>
            <a:pPr lvl="1"/>
            <a:r>
              <a:rPr lang="es-MX" sz="2400" b="1" dirty="0" err="1"/>
              <a:t>pinMode</a:t>
            </a:r>
            <a:r>
              <a:rPr lang="es-MX" sz="2400" b="1" dirty="0"/>
              <a:t> ();   // </a:t>
            </a:r>
            <a:r>
              <a:rPr lang="en-US" sz="2400" dirty="0" err="1"/>
              <a:t>Configura</a:t>
            </a:r>
            <a:r>
              <a:rPr lang="en-US" sz="2400" dirty="0"/>
              <a:t> el pin para </a:t>
            </a:r>
            <a:r>
              <a:rPr lang="en-US" sz="2400" dirty="0" err="1"/>
              <a:t>comportarse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entrada 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salida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Configurar</a:t>
            </a:r>
            <a:r>
              <a:rPr lang="en-US" sz="2400" dirty="0"/>
              <a:t> el pin 10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salida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pinMode</a:t>
            </a:r>
            <a:r>
              <a:rPr lang="en-US" sz="2400" dirty="0"/>
              <a:t> (10, OUTPUT);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Es </a:t>
            </a:r>
            <a:r>
              <a:rPr lang="en-US" sz="2400" dirty="0" err="1"/>
              <a:t>importante</a:t>
            </a:r>
            <a:r>
              <a:rPr lang="en-US" sz="2400" dirty="0"/>
              <a:t> que la palabra OUTPUT </a:t>
            </a:r>
            <a:r>
              <a:rPr lang="en-US" sz="2400" dirty="0" err="1"/>
              <a:t>esté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MAYÚSCULAS</a:t>
            </a:r>
            <a:endParaRPr lang="es-MX" sz="2400" dirty="0"/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2791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632"/>
            <a:ext cx="9601200" cy="1485900"/>
          </a:xfrm>
        </p:spPr>
        <p:txBody>
          <a:bodyPr/>
          <a:lstStyle/>
          <a:p>
            <a:r>
              <a:rPr lang="es-MX" dirty="0"/>
              <a:t>Uso de las salidas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33" y="1181686"/>
            <a:ext cx="9755945" cy="5134708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Ahora que el microcontrolador Arduino ya sabe que el pin 10 será una salida digital la pregunta sería ..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¿Cómo enviamos la señal para que se active/desactive?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dirty="0"/>
              <a:t>esto se realiza mediante la instrucción</a:t>
            </a:r>
          </a:p>
          <a:p>
            <a:pPr lvl="1"/>
            <a:r>
              <a:rPr lang="es-MX" sz="2400" b="1" dirty="0" err="1"/>
              <a:t>digitalWrite</a:t>
            </a:r>
            <a:r>
              <a:rPr lang="es-MX" sz="2400" b="1" dirty="0"/>
              <a:t> ();     </a:t>
            </a:r>
            <a:r>
              <a:rPr lang="en-US" sz="2400" dirty="0"/>
              <a:t>//</a:t>
            </a:r>
            <a:r>
              <a:rPr lang="en-US" sz="2400" dirty="0" err="1"/>
              <a:t>Activa</a:t>
            </a:r>
            <a:r>
              <a:rPr lang="en-US" sz="2400" dirty="0"/>
              <a:t>/</a:t>
            </a:r>
            <a:r>
              <a:rPr lang="en-US" sz="2400" dirty="0" err="1"/>
              <a:t>desactiva</a:t>
            </a:r>
            <a:r>
              <a:rPr lang="en-US" sz="2400" dirty="0"/>
              <a:t> la </a:t>
            </a:r>
            <a:r>
              <a:rPr lang="en-US" sz="2400" dirty="0" err="1"/>
              <a:t>salida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activar</a:t>
            </a:r>
            <a:r>
              <a:rPr lang="en-US" sz="2400" dirty="0"/>
              <a:t> los 5 volts </a:t>
            </a:r>
            <a:r>
              <a:rPr lang="en-US" sz="2400" dirty="0" err="1"/>
              <a:t>en</a:t>
            </a:r>
            <a:r>
              <a:rPr lang="en-US" sz="2400" dirty="0"/>
              <a:t> el pin 10.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digitalWrite</a:t>
            </a:r>
            <a:r>
              <a:rPr lang="en-US" sz="2400" dirty="0"/>
              <a:t> (10, HIGH);</a:t>
            </a:r>
          </a:p>
          <a:p>
            <a:pPr marL="0" indent="0">
              <a:buNone/>
            </a:pPr>
            <a:r>
              <a:rPr lang="en-US" sz="2400" dirty="0"/>
              <a:t>Es </a:t>
            </a:r>
            <a:r>
              <a:rPr lang="en-US" sz="2400" dirty="0" err="1"/>
              <a:t>importante</a:t>
            </a:r>
            <a:r>
              <a:rPr lang="en-US" sz="2400" dirty="0"/>
              <a:t> que la palabra HIGH/LOW </a:t>
            </a:r>
            <a:r>
              <a:rPr lang="en-US" sz="2400" dirty="0" err="1"/>
              <a:t>esté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MAYÚSCULAS</a:t>
            </a:r>
            <a:endParaRPr lang="es-MX" sz="2400" dirty="0"/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41982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9363"/>
            <a:ext cx="9601200" cy="1485900"/>
          </a:xfrm>
        </p:spPr>
        <p:txBody>
          <a:bodyPr/>
          <a:lstStyle/>
          <a:p>
            <a:r>
              <a:rPr lang="es-MX" dirty="0"/>
              <a:t>Consideraciones en las salidas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1" y="1659988"/>
            <a:ext cx="9755945" cy="4656406"/>
          </a:xfrm>
        </p:spPr>
        <p:txBody>
          <a:bodyPr>
            <a:normAutofit/>
          </a:bodyPr>
          <a:lstStyle/>
          <a:p>
            <a:r>
              <a:rPr lang="es-MX" sz="2800" dirty="0"/>
              <a:t>Debido a que utiliza el microcontrolador ATmega328</a:t>
            </a:r>
          </a:p>
          <a:p>
            <a:pPr lvl="1"/>
            <a:r>
              <a:rPr lang="es-MX" sz="2800" dirty="0"/>
              <a:t>40 mA  Corriente máxima que puede suministrar una salida digital</a:t>
            </a:r>
          </a:p>
          <a:p>
            <a:pPr lvl="1"/>
            <a:r>
              <a:rPr lang="es-MX" sz="2800" dirty="0"/>
              <a:t>200 mA Corriente máxima que puede suministrar en total</a:t>
            </a:r>
          </a:p>
          <a:p>
            <a:pPr lvl="1"/>
            <a:endParaRPr lang="es-MX" sz="2800" dirty="0"/>
          </a:p>
          <a:p>
            <a:r>
              <a:rPr lang="es-MX" sz="2800" dirty="0"/>
              <a:t>Nota si se supera esta corriente se puede DAÑAR</a:t>
            </a:r>
          </a:p>
          <a:p>
            <a:endParaRPr lang="es-MX" sz="2800" dirty="0"/>
          </a:p>
          <a:p>
            <a:r>
              <a:rPr lang="es-MX" sz="2800" dirty="0"/>
              <a:t>Una posible solución es el uso de transistores</a:t>
            </a:r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56050" y="4044463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2: Parpadear 10 </a:t>
            </a:r>
            <a:r>
              <a:rPr lang="es-MX" dirty="0" err="1"/>
              <a:t>LEDs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MX" sz="3600" dirty="0"/>
              <a:t>Como sabemos el limite máximo de corriente que podemos suministrar es de 200 mA, estos deben distribuirse en los 10 </a:t>
            </a:r>
            <a:r>
              <a:rPr lang="es-MX" sz="3600" dirty="0" err="1"/>
              <a:t>LEDs</a:t>
            </a:r>
            <a:r>
              <a:rPr lang="es-MX" sz="3600" dirty="0"/>
              <a:t>.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¿Cómo limito la corriente?</a:t>
            </a:r>
          </a:p>
          <a:p>
            <a:pPr lvl="1">
              <a:lnSpc>
                <a:spcPct val="150000"/>
              </a:lnSpc>
            </a:pPr>
            <a:r>
              <a:rPr lang="es-MX" sz="3600" dirty="0"/>
              <a:t>Con el uso de resistencias</a:t>
            </a:r>
          </a:p>
          <a:p>
            <a:pPr>
              <a:lnSpc>
                <a:spcPct val="150000"/>
              </a:lnSpc>
            </a:pPr>
            <a:r>
              <a:rPr lang="es-MX" sz="3600" dirty="0"/>
              <a:t>¿De que valor será la resistencia?</a:t>
            </a:r>
          </a:p>
          <a:p>
            <a:pPr lvl="1">
              <a:lnSpc>
                <a:spcPct val="150000"/>
              </a:lnSpc>
            </a:pPr>
            <a:r>
              <a:rPr lang="es-MX" sz="3600" dirty="0"/>
              <a:t>Con la ley de Ohm.</a:t>
            </a:r>
          </a:p>
        </p:txBody>
      </p:sp>
      <p:pic>
        <p:nvPicPr>
          <p:cNvPr id="3076" name="Picture 4" descr="Resultado de imagen para LED">
            <a:extLst>
              <a:ext uri="{FF2B5EF4-FFF2-40B4-BE49-F238E27FC236}">
                <a16:creationId xmlns:a16="http://schemas.microsoft.com/office/drawing/2014/main" id="{FA151661-A186-4694-8B87-E031F1D5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516" y="15387"/>
            <a:ext cx="2619375" cy="174307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49EFE671-3D63-45AD-88E2-719AD1B4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56050" y="4044463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7493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Ley de Ohm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012871"/>
                <a:ext cx="9981028" cy="544419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3200" dirty="0"/>
                  <a:t>Establece la relación entre el voltaje y la corriente.</a:t>
                </a:r>
              </a:p>
              <a:p>
                <a:pPr marL="530352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s-MX" sz="3200" dirty="0"/>
                  <a:t>     //Donde R es la resistencia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3200" dirty="0"/>
                  <a:t>Entonces los 200 mA se reparte entre 10 entonces la corriente por led debe ser de 20 mA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MX" sz="3200" dirty="0"/>
                  <a:t>    ya que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3200" dirty="0"/>
                  <a:t> = 5V</a:t>
                </a:r>
              </a:p>
              <a:p>
                <a:pPr marL="530352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0.02 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012871"/>
                <a:ext cx="9981028" cy="5444196"/>
              </a:xfrm>
              <a:blipFill>
                <a:blip r:embed="rId2"/>
                <a:stretch>
                  <a:fillRect l="-1405" b="-38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D5F4C51C-7425-4BC4-9158-E3D1C303E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56050" y="4044463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9153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Selección de la resistencia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411" y="1139488"/>
                <a:ext cx="7178041" cy="50502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3200" dirty="0"/>
                  <a:t>Ahora que ya sabemos que el valor de la resistencia es de 250 </a:t>
                </a:r>
                <a:r>
                  <a:rPr lang="el-GR" sz="3200" dirty="0"/>
                  <a:t>Ω</a:t>
                </a:r>
                <a:r>
                  <a:rPr lang="es-MX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3200" dirty="0"/>
                  <a:t>¿Existe ese valor de forma comercial?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3200" dirty="0"/>
                  <a:t>Seleccionando  270 </a:t>
                </a:r>
                <a:r>
                  <a:rPr lang="el-GR" sz="3200" dirty="0"/>
                  <a:t>Ω</a:t>
                </a:r>
                <a:endParaRPr lang="es-MX" sz="3200" dirty="0"/>
              </a:p>
              <a:p>
                <a:pPr marL="530352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3200" b="0" i="1" smtClean="0">
                              <a:latin typeface="Cambria Math" panose="02040503050406030204" pitchFamily="18" charset="0"/>
                            </a:rPr>
                            <m:t>270 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=18.5 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s-MX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411" y="1139488"/>
                <a:ext cx="7178041" cy="5050299"/>
              </a:xfrm>
              <a:blipFill>
                <a:blip r:embed="rId2"/>
                <a:stretch>
                  <a:fillRect l="-1952" r="-21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D8F5A88-DB26-4DE4-8CB9-FF11A5F10C7D}"/>
              </a:ext>
            </a:extLst>
          </p:cNvPr>
          <p:cNvSpPr/>
          <p:nvPr/>
        </p:nvSpPr>
        <p:spPr>
          <a:xfrm>
            <a:off x="9958166" y="3108961"/>
            <a:ext cx="1102556" cy="7244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2" descr="Resultado de imagen para resistencias comerciales">
            <a:extLst>
              <a:ext uri="{FF2B5EF4-FFF2-40B4-BE49-F238E27FC236}">
                <a16:creationId xmlns:a16="http://schemas.microsoft.com/office/drawing/2014/main" id="{E5290314-D044-4612-9B81-B74E1CD0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2921" r="47964" b="8321"/>
          <a:stretch/>
        </p:blipFill>
        <p:spPr bwMode="auto">
          <a:xfrm>
            <a:off x="7793501" y="1093484"/>
            <a:ext cx="4346919" cy="53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63" y="562707"/>
                <a:ext cx="9755945" cy="60490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sz="3200" dirty="0"/>
                  <a:t>Ya teniendo la resistencia de 270 </a:t>
                </a:r>
                <a:r>
                  <a:rPr lang="el-GR" sz="3200" dirty="0"/>
                  <a:t>Ω</a:t>
                </a:r>
                <a:r>
                  <a:rPr lang="es-MX" sz="32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3200" dirty="0"/>
                  <a:t>Importan la potencia, los valores típicos que se encuentran son de 1 W, ½ W, ¼ W.</a:t>
                </a:r>
              </a:p>
              <a:p>
                <a:pPr>
                  <a:lnSpc>
                    <a:spcPct val="150000"/>
                  </a:lnSpc>
                </a:pPr>
                <a:r>
                  <a:rPr lang="es-MX" sz="3200" dirty="0"/>
                  <a:t>¿De que Potencia debo seleccionar la resistencia?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3200" dirty="0"/>
                  <a:t> </a:t>
                </a:r>
                <a14:m>
                  <m:oMath xmlns:m="http://schemas.openxmlformats.org/officeDocument/2006/math">
                    <m:r>
                      <a:rPr lang="es-MX" sz="3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MX" sz="32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MX" sz="32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200">
                                <a:latin typeface="Cambria Math" panose="02040503050406030204" pitchFamily="18" charset="0"/>
                              </a:rPr>
                              <m:t>0.0185</m:t>
                            </m:r>
                          </m:e>
                        </m:d>
                      </m:e>
                      <m:sup>
                        <m:r>
                          <a:rPr lang="es-MX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</m:d>
                    <m:r>
                      <a:rPr lang="es-MX" sz="3200">
                        <a:latin typeface="Cambria Math" panose="02040503050406030204" pitchFamily="18" charset="0"/>
                      </a:rPr>
                      <m:t>=92 </m:t>
                    </m:r>
                    <m:r>
                      <a:rPr lang="es-MX" sz="320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r>
                  <a:rPr lang="es-MX" sz="32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MX" sz="3200" dirty="0"/>
                  <a:t>La resistencia será de 270 </a:t>
                </a:r>
                <a:r>
                  <a:rPr lang="el-GR" sz="3200" dirty="0"/>
                  <a:t>Ω</a:t>
                </a:r>
                <a:r>
                  <a:rPr lang="es-MX" sz="3200" dirty="0"/>
                  <a:t> a ¼ 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3" y="562707"/>
                <a:ext cx="9755945" cy="6049099"/>
              </a:xfrm>
              <a:blipFill>
                <a:blip r:embed="rId2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0CC1469D-3582-4BC2-94BD-A6E9846B3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56050" y="4044463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86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1474</TotalTime>
  <Words>498</Words>
  <Application>Microsoft Office PowerPoint</Application>
  <PresentationFormat>Widescreen</PresentationFormat>
  <Paragraphs>74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ARDUINO </vt:lpstr>
      <vt:lpstr>Salidas digitales</vt:lpstr>
      <vt:lpstr>Uso de las salidas digitales</vt:lpstr>
      <vt:lpstr>Uso de las salidas digitales</vt:lpstr>
      <vt:lpstr>Consideraciones en las salidas digitales</vt:lpstr>
      <vt:lpstr>EJEMPLO 2: Parpadear 10 LEDs</vt:lpstr>
      <vt:lpstr>Ley de Ohm</vt:lpstr>
      <vt:lpstr>Selección de la resistencia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38</cp:revision>
  <dcterms:created xsi:type="dcterms:W3CDTF">2019-12-04T23:03:11Z</dcterms:created>
  <dcterms:modified xsi:type="dcterms:W3CDTF">2019-12-23T13:26:50Z</dcterms:modified>
</cp:coreProperties>
</file>