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73" r:id="rId5"/>
    <p:sldId id="268" r:id="rId6"/>
    <p:sldId id="262" r:id="rId7"/>
    <p:sldId id="269" r:id="rId8"/>
    <p:sldId id="274" r:id="rId9"/>
    <p:sldId id="275" r:id="rId10"/>
    <p:sldId id="270" r:id="rId11"/>
    <p:sldId id="257" r:id="rId12"/>
    <p:sldId id="277" r:id="rId13"/>
    <p:sldId id="278" r:id="rId14"/>
    <p:sldId id="27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ACB11-2EB4-4B3F-A99A-6C9D355ACE75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6F65-90D1-4E1E-8F4D-F6152E1B7BF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8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78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23/12/2019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905" y="185519"/>
            <a:ext cx="9601200" cy="1485900"/>
          </a:xfrm>
        </p:spPr>
        <p:txBody>
          <a:bodyPr/>
          <a:lstStyle/>
          <a:p>
            <a:r>
              <a:rPr lang="es-MX" dirty="0"/>
              <a:t>Selección de las resistencias</a:t>
            </a: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02D45653-E9C5-4F8F-AE1C-518AD0B1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2" y="1355774"/>
            <a:ext cx="5297684" cy="4794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714FC9B-4FEA-495A-ABE6-110DC75AEF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2423" y="1177319"/>
                <a:ext cx="6719577" cy="5467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s-MX" sz="3200" dirty="0"/>
                  <a:t>Típicamente los valores elegidos son 10 k</a:t>
                </a:r>
                <a:r>
                  <a:rPr lang="el-GR" sz="3200" dirty="0"/>
                  <a:t>Ω</a:t>
                </a:r>
                <a:r>
                  <a:rPr lang="es-MX" sz="3200" dirty="0"/>
                  <a:t> y 1 k 10 k</a:t>
                </a:r>
                <a:r>
                  <a:rPr lang="el-GR" sz="3200" dirty="0"/>
                  <a:t>Ω</a:t>
                </a:r>
                <a:endParaRPr lang="es-MX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3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320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s-ES" sz="32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3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3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3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3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3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320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3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3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sz="3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3200" smtClean="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endParaRPr lang="es-MX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3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3200" dirty="0"/>
                  <a:t> = 10 k</a:t>
                </a:r>
                <a:r>
                  <a:rPr lang="el-GR" sz="3200" dirty="0"/>
                  <a:t> Ω</a:t>
                </a:r>
                <a:r>
                  <a:rPr lang="es-MX" sz="3200" dirty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3200" dirty="0"/>
                  <a:t> = 1 k</a:t>
                </a:r>
                <a:r>
                  <a:rPr lang="el-GR" sz="3200" dirty="0"/>
                  <a:t> Ω</a:t>
                </a:r>
                <a:endParaRPr lang="es-MX" sz="32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3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s-E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32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s-ES" sz="3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320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s-ES" sz="3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320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  <m:r>
                      <a:rPr lang="es-E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4.5 </m:t>
                    </m:r>
                    <m:r>
                      <a:rPr lang="es-MX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MX" sz="32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s-MX" sz="32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714FC9B-4FEA-495A-ABE6-110DC75A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423" y="1177319"/>
                <a:ext cx="6719577" cy="5467293"/>
              </a:xfrm>
              <a:prstGeom prst="rect">
                <a:avLst/>
              </a:prstGeom>
              <a:blipFill>
                <a:blip r:embed="rId3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2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8E3FE-5C54-491B-BF5E-7C25B9DE8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85" t="13249" r="27538" b="20285"/>
          <a:stretch/>
        </p:blipFill>
        <p:spPr>
          <a:xfrm>
            <a:off x="3358228" y="211018"/>
            <a:ext cx="8833772" cy="66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97CD5-3A88-4D71-A647-8974B255D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000" t="17362" r="30423" b="17687"/>
          <a:stretch/>
        </p:blipFill>
        <p:spPr>
          <a:xfrm>
            <a:off x="2895017" y="0"/>
            <a:ext cx="902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43B9A-6596-417A-8EE8-65362AE7B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" t="11077" r="11405" b="21641"/>
          <a:stretch/>
        </p:blipFill>
        <p:spPr>
          <a:xfrm>
            <a:off x="703384" y="0"/>
            <a:ext cx="58125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777CA-ABDA-4E2E-AC12-D209B7A608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22384" t="14764" r="9538" b="12923"/>
          <a:stretch/>
        </p:blipFill>
        <p:spPr>
          <a:xfrm>
            <a:off x="6451626" y="1964206"/>
            <a:ext cx="5740374" cy="32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025"/>
            <a:ext cx="9601200" cy="1485900"/>
          </a:xfrm>
        </p:spPr>
        <p:txBody>
          <a:bodyPr/>
          <a:lstStyle/>
          <a:p>
            <a:pPr algn="ctr"/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0159"/>
            <a:ext cx="9755945" cy="546881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MX" sz="2800" dirty="0"/>
              <a:t>¿Qué pasa si dejo presionado el </a:t>
            </a:r>
            <a:r>
              <a:rPr lang="es-MX" sz="2800" dirty="0" err="1"/>
              <a:t>boton</a:t>
            </a:r>
            <a:r>
              <a:rPr lang="es-MX" sz="2800" dirty="0"/>
              <a:t>?</a:t>
            </a:r>
          </a:p>
          <a:p>
            <a:pPr lvl="1">
              <a:lnSpc>
                <a:spcPct val="100000"/>
              </a:lnSpc>
            </a:pPr>
            <a:r>
              <a:rPr lang="es-MX" sz="2800" dirty="0"/>
              <a:t>El programa detectara aproximadamente cada medio segundo que presionaste el botón.</a:t>
            </a:r>
          </a:p>
          <a:p>
            <a:pPr lvl="1">
              <a:lnSpc>
                <a:spcPct val="100000"/>
              </a:lnSpc>
            </a:pPr>
            <a:r>
              <a:rPr lang="es-MX" sz="2800" dirty="0"/>
              <a:t>Se encenderá o apagará después de aproximadamente 2.5 segundos.</a:t>
            </a:r>
          </a:p>
          <a:p>
            <a:pPr>
              <a:lnSpc>
                <a:spcPct val="170000"/>
              </a:lnSpc>
            </a:pPr>
            <a:r>
              <a:rPr lang="es-MX" sz="2800" dirty="0"/>
              <a:t>¿Cómo le hago para que esto no suceda?.</a:t>
            </a:r>
          </a:p>
          <a:p>
            <a:pPr lvl="1">
              <a:lnSpc>
                <a:spcPct val="170000"/>
              </a:lnSpc>
            </a:pPr>
            <a:r>
              <a:rPr lang="es-MX" sz="2800" dirty="0"/>
              <a:t>Hay que detectar el flanco (“cambio”) en lugar del nivel.</a:t>
            </a:r>
          </a:p>
        </p:txBody>
      </p:sp>
    </p:spTree>
    <p:extLst>
      <p:ext uri="{BB962C8B-B14F-4D97-AF65-F5344CB8AC3E}">
        <p14:creationId xmlns:p14="http://schemas.microsoft.com/office/powerpoint/2010/main" val="410278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025"/>
            <a:ext cx="9601200" cy="1485900"/>
          </a:xfrm>
        </p:spPr>
        <p:txBody>
          <a:bodyPr/>
          <a:lstStyle/>
          <a:p>
            <a:pPr algn="ctr"/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7300"/>
            <a:ext cx="9755945" cy="515405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s-MX" sz="3200" dirty="0"/>
              <a:t>¿Son necesarias dos resistencias en el divisor de voltaje?</a:t>
            </a:r>
          </a:p>
          <a:p>
            <a:pPr lvl="1">
              <a:lnSpc>
                <a:spcPct val="100000"/>
              </a:lnSpc>
            </a:pPr>
            <a:r>
              <a:rPr lang="es-MX" sz="3200" dirty="0"/>
              <a:t>Esto depende de cada microcontrolador, en Arduino se puede suprimir una de las resistencias, lo veremos mas adelante.</a:t>
            </a:r>
          </a:p>
          <a:p>
            <a:pPr>
              <a:lnSpc>
                <a:spcPct val="170000"/>
              </a:lnSpc>
            </a:pPr>
            <a:r>
              <a:rPr lang="es-MX" sz="3200" dirty="0"/>
              <a:t>¿Se pueden suprimir las dos resistencias en Arduino?</a:t>
            </a:r>
          </a:p>
          <a:p>
            <a:pPr lvl="1">
              <a:lnSpc>
                <a:spcPct val="170000"/>
              </a:lnSpc>
            </a:pPr>
            <a:r>
              <a:rPr lang="es-MX" sz="3200" dirty="0"/>
              <a:t>Si, esto lo veremos mas adelante.</a:t>
            </a:r>
          </a:p>
          <a:p>
            <a:pPr marL="0" indent="0">
              <a:lnSpc>
                <a:spcPct val="170000"/>
              </a:lnSpc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Entradas digitales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1686"/>
            <a:ext cx="9755945" cy="51347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3200" dirty="0"/>
              <a:t>14 pines de salidas/entradas digitales</a:t>
            </a:r>
          </a:p>
          <a:p>
            <a:pPr lvl="1" algn="just">
              <a:lnSpc>
                <a:spcPct val="150000"/>
              </a:lnSpc>
            </a:pPr>
            <a:r>
              <a:rPr lang="es-MX" sz="3200" dirty="0"/>
              <a:t>También los pines analógicos se pueden usar</a:t>
            </a:r>
          </a:p>
          <a:p>
            <a:pPr lvl="1" algn="just">
              <a:lnSpc>
                <a:spcPct val="150000"/>
              </a:lnSpc>
            </a:pPr>
            <a:r>
              <a:rPr lang="es-MX" sz="3200" dirty="0"/>
              <a:t>Dando un total de 20 salidas/entradas digitales.</a:t>
            </a:r>
          </a:p>
          <a:p>
            <a:pPr>
              <a:lnSpc>
                <a:spcPct val="150000"/>
              </a:lnSpc>
            </a:pPr>
            <a:r>
              <a:rPr lang="es-MX" sz="3200" dirty="0"/>
              <a:t>Recomendación no utilizar los pines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3200" dirty="0"/>
              <a:t>    “0” y “1” al estar conectado con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3200" dirty="0"/>
              <a:t>     la computadora.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MX" dirty="0"/>
              <a:t>Uso de las entradas digitales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84737"/>
            <a:ext cx="9755945" cy="559894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s-MX" sz="3200" dirty="0"/>
              <a:t>Se necesita decirle al microcontrolador que será una entrada digital, esto normalmente se realiza una sola vez mediante la instrucción</a:t>
            </a:r>
          </a:p>
          <a:p>
            <a:pPr lvl="1">
              <a:lnSpc>
                <a:spcPct val="170000"/>
              </a:lnSpc>
            </a:pPr>
            <a:r>
              <a:rPr lang="es-MX" sz="2400" b="1" dirty="0" err="1"/>
              <a:t>pinMode</a:t>
            </a:r>
            <a:r>
              <a:rPr lang="es-MX" sz="2400" b="1" dirty="0"/>
              <a:t> ();  // </a:t>
            </a:r>
            <a:r>
              <a:rPr lang="en-US" sz="2400" dirty="0" err="1"/>
              <a:t>Configura</a:t>
            </a:r>
            <a:r>
              <a:rPr lang="en-US" sz="2400" dirty="0"/>
              <a:t> el pin </a:t>
            </a:r>
            <a:r>
              <a:rPr lang="en-US" sz="2400" dirty="0" err="1"/>
              <a:t>como</a:t>
            </a:r>
            <a:r>
              <a:rPr lang="en-US" sz="2400" dirty="0"/>
              <a:t> entrada o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salida</a:t>
            </a:r>
            <a:r>
              <a:rPr lang="en-US" sz="24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Configurar</a:t>
            </a:r>
            <a:r>
              <a:rPr lang="en-US" sz="2400" dirty="0"/>
              <a:t> el pin 10 </a:t>
            </a:r>
            <a:r>
              <a:rPr lang="en-US" sz="2400" dirty="0" err="1"/>
              <a:t>como</a:t>
            </a:r>
            <a:r>
              <a:rPr lang="en-US" sz="2400" dirty="0"/>
              <a:t> entrada.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pinMode</a:t>
            </a:r>
            <a:r>
              <a:rPr lang="en-US" sz="2400" dirty="0"/>
              <a:t> (10, INPUT);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Es </a:t>
            </a:r>
            <a:r>
              <a:rPr lang="en-US" sz="2400" dirty="0" err="1"/>
              <a:t>importante</a:t>
            </a:r>
            <a:r>
              <a:rPr lang="en-US" sz="2400" dirty="0"/>
              <a:t> que la palabra INPUT </a:t>
            </a:r>
            <a:r>
              <a:rPr lang="en-US" sz="2400" dirty="0" err="1"/>
              <a:t>esté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MAYÚSCULAS</a:t>
            </a:r>
            <a:endParaRPr lang="es-MX" sz="2400" dirty="0"/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3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2" y="0"/>
            <a:ext cx="9601200" cy="1485900"/>
          </a:xfrm>
        </p:spPr>
        <p:txBody>
          <a:bodyPr/>
          <a:lstStyle/>
          <a:p>
            <a:r>
              <a:rPr lang="es-MX" dirty="0"/>
              <a:t>Uso de las entradas digitales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83" y="1041008"/>
            <a:ext cx="9755945" cy="54301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3200" dirty="0"/>
              <a:t>Ahora que Arduino ya sabe que el pin 10 será una entrada la pregunta sería ..</a:t>
            </a:r>
          </a:p>
          <a:p>
            <a:pPr lvl="1">
              <a:lnSpc>
                <a:spcPct val="110000"/>
              </a:lnSpc>
            </a:pPr>
            <a:r>
              <a:rPr lang="es-MX" sz="3200" dirty="0"/>
              <a:t>¿Cómo le decimos a Arduino que lea la entrada?</a:t>
            </a:r>
          </a:p>
          <a:p>
            <a:pPr>
              <a:lnSpc>
                <a:spcPct val="100000"/>
              </a:lnSpc>
            </a:pPr>
            <a:r>
              <a:rPr lang="es-MX" sz="3200" dirty="0"/>
              <a:t>esto se realiza mediante la instrucción</a:t>
            </a:r>
          </a:p>
          <a:p>
            <a:pPr lvl="1">
              <a:lnSpc>
                <a:spcPct val="100000"/>
              </a:lnSpc>
            </a:pPr>
            <a:r>
              <a:rPr lang="es-MX" sz="2400" b="1" dirty="0" err="1"/>
              <a:t>digitalRead</a:t>
            </a:r>
            <a:r>
              <a:rPr lang="es-MX" sz="2400" b="1" dirty="0"/>
              <a:t> (); // </a:t>
            </a:r>
            <a:r>
              <a:rPr lang="en-US" sz="2400" b="1" dirty="0"/>
              <a:t>El valor de </a:t>
            </a:r>
            <a:r>
              <a:rPr lang="en-US" sz="2400" b="1" dirty="0" err="1"/>
              <a:t>esta</a:t>
            </a:r>
            <a:r>
              <a:rPr lang="en-US" sz="2400" b="1" dirty="0"/>
              <a:t> </a:t>
            </a:r>
            <a:r>
              <a:rPr lang="en-US" sz="2400" b="1" dirty="0" err="1"/>
              <a:t>instrucción</a:t>
            </a:r>
            <a:r>
              <a:rPr lang="en-US" sz="2400" b="1" dirty="0"/>
              <a:t> se debe de </a:t>
            </a:r>
            <a:r>
              <a:rPr lang="en-US" sz="2400" b="1" dirty="0" err="1"/>
              <a:t>guardar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una variable, la </a:t>
            </a:r>
            <a:r>
              <a:rPr lang="en-US" sz="2400" b="1" dirty="0" err="1"/>
              <a:t>cual</a:t>
            </a:r>
            <a:r>
              <a:rPr lang="en-US" sz="2400" b="1" dirty="0"/>
              <a:t> </a:t>
            </a:r>
            <a:r>
              <a:rPr lang="en-US" sz="2400" b="1" dirty="0" err="1"/>
              <a:t>puede</a:t>
            </a:r>
            <a:r>
              <a:rPr lang="en-US" sz="2400" b="1" dirty="0"/>
              <a:t> ser local o </a:t>
            </a:r>
            <a:r>
              <a:rPr lang="en-US" sz="2400" b="1" dirty="0" err="1"/>
              <a:t>globlal</a:t>
            </a:r>
            <a:endParaRPr lang="en-US" sz="2400" b="1" dirty="0"/>
          </a:p>
          <a:p>
            <a:pPr>
              <a:lnSpc>
                <a:spcPct val="160000"/>
              </a:lnSpc>
            </a:pPr>
            <a:r>
              <a:rPr lang="en-US" sz="2400" dirty="0" err="1"/>
              <a:t>Ejemplo</a:t>
            </a:r>
            <a:r>
              <a:rPr lang="en-US" sz="2400" dirty="0"/>
              <a:t>: leer un </a:t>
            </a:r>
            <a:r>
              <a:rPr lang="en-US" sz="2400" dirty="0" err="1"/>
              <a:t>boton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pin 10.</a:t>
            </a:r>
          </a:p>
          <a:p>
            <a:pPr lvl="1">
              <a:lnSpc>
                <a:spcPct val="160000"/>
              </a:lnSpc>
            </a:pPr>
            <a:r>
              <a:rPr lang="en-US" sz="2400" dirty="0"/>
              <a:t>int </a:t>
            </a:r>
            <a:r>
              <a:rPr lang="en-US" sz="2400" dirty="0" err="1"/>
              <a:t>boton</a:t>
            </a:r>
            <a:r>
              <a:rPr lang="en-US" sz="2400" dirty="0"/>
              <a:t> = </a:t>
            </a:r>
            <a:r>
              <a:rPr lang="en-US" sz="2400" dirty="0" err="1"/>
              <a:t>digitalRead</a:t>
            </a:r>
            <a:r>
              <a:rPr lang="en-US" sz="2400" dirty="0"/>
              <a:t> (10);</a:t>
            </a:r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49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4088"/>
            <a:ext cx="10093568" cy="880989"/>
          </a:xfrm>
        </p:spPr>
        <p:txBody>
          <a:bodyPr/>
          <a:lstStyle/>
          <a:p>
            <a:r>
              <a:rPr lang="es-MX" dirty="0"/>
              <a:t>Consideraciones en las entradas digitales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5077"/>
            <a:ext cx="10093569" cy="55197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sz="2800" dirty="0"/>
              <a:t>Para detectar un “1” lógico se necesita al menos un 70% del voltaje de operación (5 Volts). </a:t>
            </a:r>
          </a:p>
          <a:p>
            <a:pPr lvl="1">
              <a:lnSpc>
                <a:spcPct val="150000"/>
              </a:lnSpc>
            </a:pPr>
            <a:r>
              <a:rPr lang="es-MX" sz="2800" dirty="0" err="1"/>
              <a:t>Vin</a:t>
            </a:r>
            <a:r>
              <a:rPr lang="es-MX" sz="2800" dirty="0"/>
              <a:t> &gt; 3.5 V</a:t>
            </a:r>
          </a:p>
          <a:p>
            <a:pPr>
              <a:lnSpc>
                <a:spcPct val="150000"/>
              </a:lnSpc>
            </a:pPr>
            <a:r>
              <a:rPr lang="es-MX" sz="2800" dirty="0"/>
              <a:t>Para detectar un “0” lógico se necesita un máximo del 30% del voltaje de operación (5 Volts).</a:t>
            </a:r>
          </a:p>
          <a:p>
            <a:pPr lvl="1">
              <a:lnSpc>
                <a:spcPct val="150000"/>
              </a:lnSpc>
            </a:pPr>
            <a:r>
              <a:rPr lang="es-MX" sz="2800" dirty="0" err="1"/>
              <a:t>Vin</a:t>
            </a:r>
            <a:r>
              <a:rPr lang="es-MX" sz="2800" dirty="0"/>
              <a:t> &lt; 1.5 V</a:t>
            </a:r>
          </a:p>
          <a:p>
            <a:pPr>
              <a:lnSpc>
                <a:spcPct val="150000"/>
              </a:lnSpc>
            </a:pPr>
            <a:r>
              <a:rPr lang="es-MX" sz="2800" dirty="0"/>
              <a:t>Cualquier valor  entre el 30% y el 70%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dirty="0"/>
              <a:t>Puede ser “0” o “1”.</a:t>
            </a:r>
          </a:p>
        </p:txBody>
      </p:sp>
      <p:pic>
        <p:nvPicPr>
          <p:cNvPr id="4" name="Picture 2" descr="Arduino Uno Rev3">
            <a:extLst>
              <a:ext uri="{FF2B5EF4-FFF2-40B4-BE49-F238E27FC236}">
                <a16:creationId xmlns:a16="http://schemas.microsoft.com/office/drawing/2014/main" id="{AF26BB1F-21B2-4F55-9919-1E4F08C0E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6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3428"/>
            <a:ext cx="10163908" cy="1485900"/>
          </a:xfrm>
        </p:spPr>
        <p:txBody>
          <a:bodyPr/>
          <a:lstStyle/>
          <a:p>
            <a:r>
              <a:rPr lang="es-MX" dirty="0"/>
              <a:t>EJEMPLO: Encender 1 LED con un botón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755945" cy="4867420"/>
          </a:xfrm>
        </p:spPr>
        <p:txBody>
          <a:bodyPr>
            <a:normAutofit/>
          </a:bodyPr>
          <a:lstStyle/>
          <a:p>
            <a:r>
              <a:rPr lang="es-MX" sz="3200" dirty="0"/>
              <a:t>Queremos encender un led después de presionar 5 veces un botón y después de presionar otras 5 veces el led se debe de apagar.</a:t>
            </a:r>
          </a:p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¿Cómo es el arreglo para el </a:t>
            </a:r>
            <a:r>
              <a:rPr lang="es-MX" sz="3200" dirty="0" err="1"/>
              <a:t>boton</a:t>
            </a:r>
            <a:r>
              <a:rPr lang="es-MX" sz="3200" dirty="0"/>
              <a:t>?</a:t>
            </a:r>
          </a:p>
          <a:p>
            <a:pPr lvl="1"/>
            <a:r>
              <a:rPr lang="es-MX" sz="3200" dirty="0"/>
              <a:t>Con un divisor de voltaje.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9B994A5-33CE-406B-AC64-1F4A66B48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814"/>
            <a:ext cx="9601200" cy="1485900"/>
          </a:xfrm>
        </p:spPr>
        <p:txBody>
          <a:bodyPr/>
          <a:lstStyle/>
          <a:p>
            <a:pPr algn="ctr"/>
            <a:r>
              <a:rPr lang="es-MX" dirty="0"/>
              <a:t>Divisor de voltaje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33FD-0581-4821-BF27-3A7A41691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206891"/>
                <a:ext cx="5983367" cy="2546252"/>
              </a:xfrm>
            </p:spPr>
            <p:txBody>
              <a:bodyPr>
                <a:normAutofit/>
              </a:bodyPr>
              <a:lstStyle/>
              <a:p>
                <a:r>
                  <a:rPr lang="es-MX" sz="3200" dirty="0"/>
                  <a:t>Establece la relación entre el voltaje de salida y el voltaje de entrada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</m:oMath>
                </a14:m>
                <a:endParaRPr lang="es-MX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933FD-0581-4821-BF27-3A7A41691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206891"/>
                <a:ext cx="5983367" cy="2546252"/>
              </a:xfrm>
              <a:blipFill>
                <a:blip r:embed="rId2"/>
                <a:stretch>
                  <a:fillRect l="-2342" t="-4067" r="-9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2" y="1355774"/>
            <a:ext cx="5297684" cy="4794738"/>
          </a:xfrm>
          <a:prstGeom prst="rect">
            <a:avLst/>
          </a:prstGeom>
        </p:spPr>
      </p:pic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1E339F00-4183-4799-97E0-8CFF1FEC9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7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559" y="1153550"/>
            <a:ext cx="5278582" cy="4450951"/>
          </a:xfrm>
        </p:spPr>
        <p:txBody>
          <a:bodyPr>
            <a:normAutofit/>
          </a:bodyPr>
          <a:lstStyle/>
          <a:p>
            <a:r>
              <a:rPr lang="es-ES" sz="3200" dirty="0"/>
              <a:t>Al presionar el botón, se tiene un “1” lógico </a:t>
            </a:r>
          </a:p>
          <a:p>
            <a:pPr marL="0" indent="0">
              <a:buNone/>
            </a:pPr>
            <a:endParaRPr lang="es-ES" sz="3200" dirty="0"/>
          </a:p>
          <a:p>
            <a:r>
              <a:rPr lang="es-MX" sz="3200" dirty="0"/>
              <a:t>Al no presionar el botón se tiene un “0” lógico</a:t>
            </a:r>
          </a:p>
          <a:p>
            <a:endParaRPr lang="es-MX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798504" y="1758462"/>
            <a:ext cx="5373696" cy="38496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CB91F8-6F79-4362-B729-3E1C610E2551}"/>
              </a:ext>
            </a:extLst>
          </p:cNvPr>
          <p:cNvSpPr txBox="1">
            <a:spLocks/>
          </p:cNvSpPr>
          <p:nvPr/>
        </p:nvSpPr>
        <p:spPr>
          <a:xfrm>
            <a:off x="1371600" y="6681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/>
              <a:t>Divisor de voltaje</a:t>
            </a:r>
            <a:endParaRPr lang="es-MX" dirty="0"/>
          </a:p>
        </p:txBody>
      </p:sp>
      <p:pic>
        <p:nvPicPr>
          <p:cNvPr id="9" name="Picture 2" descr="Arduino Uno Rev3">
            <a:extLst>
              <a:ext uri="{FF2B5EF4-FFF2-40B4-BE49-F238E27FC236}">
                <a16:creationId xmlns:a16="http://schemas.microsoft.com/office/drawing/2014/main" id="{C752150D-5CC2-461C-89B8-277C6E644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6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626" y="1199393"/>
            <a:ext cx="5278582" cy="4794738"/>
          </a:xfrm>
        </p:spPr>
        <p:txBody>
          <a:bodyPr>
            <a:normAutofit/>
          </a:bodyPr>
          <a:lstStyle/>
          <a:p>
            <a:r>
              <a:rPr lang="es-ES" sz="3200" dirty="0"/>
              <a:t>Al presionar el botón, se tiene un “0” lógico </a:t>
            </a:r>
          </a:p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Al no presionar el botón se tiene un “1” lógico</a:t>
            </a:r>
          </a:p>
          <a:p>
            <a:endParaRPr lang="es-MX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5" y="1908463"/>
            <a:ext cx="5515949" cy="3951609"/>
          </a:xfrm>
          <a:prstGeom prst="rect">
            <a:avLst/>
          </a:prstGeom>
        </p:spPr>
      </p:pic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F7000530-6D07-4C80-B432-13757B3A5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4045398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D08132-134D-43AB-B6E4-1816CB2C1BF6}"/>
              </a:ext>
            </a:extLst>
          </p:cNvPr>
          <p:cNvSpPr txBox="1">
            <a:spLocks/>
          </p:cNvSpPr>
          <p:nvPr/>
        </p:nvSpPr>
        <p:spPr>
          <a:xfrm>
            <a:off x="1371600" y="6681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/>
              <a:t>Divisor de voltaje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38815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1869</TotalTime>
  <Words>545</Words>
  <Application>Microsoft Office PowerPoint</Application>
  <PresentationFormat>Widescreen</PresentationFormat>
  <Paragraphs>67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Cambria Math</vt:lpstr>
      <vt:lpstr>Franklin Gothic Book</vt:lpstr>
      <vt:lpstr>Crop</vt:lpstr>
      <vt:lpstr>ARDUINO </vt:lpstr>
      <vt:lpstr>Entradas digitales</vt:lpstr>
      <vt:lpstr>Uso de las entradas digitales</vt:lpstr>
      <vt:lpstr>Uso de las entradas digitales</vt:lpstr>
      <vt:lpstr>Consideraciones en las entradas digitales</vt:lpstr>
      <vt:lpstr>EJEMPLO: Encender 1 LED con un botón</vt:lpstr>
      <vt:lpstr>Divisor de voltaje</vt:lpstr>
      <vt:lpstr>PowerPoint Presentation</vt:lpstr>
      <vt:lpstr>PowerPoint Presentation</vt:lpstr>
      <vt:lpstr>Selección de las resistencias</vt:lpstr>
      <vt:lpstr>PowerPoint Presentation</vt:lpstr>
      <vt:lpstr>PowerPoint Presentation</vt:lpstr>
      <vt:lpstr>PowerPoint Presentation</vt:lpstr>
      <vt:lpstr>Preguntas Interesantes</vt:lpstr>
      <vt:lpstr>Preguntas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38</cp:revision>
  <dcterms:created xsi:type="dcterms:W3CDTF">2019-12-04T23:03:11Z</dcterms:created>
  <dcterms:modified xsi:type="dcterms:W3CDTF">2019-12-23T09:03:53Z</dcterms:modified>
</cp:coreProperties>
</file>