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76" r:id="rId4"/>
    <p:sldId id="277" r:id="rId5"/>
    <p:sldId id="278" r:id="rId6"/>
    <p:sldId id="258" r:id="rId7"/>
    <p:sldId id="279" r:id="rId8"/>
    <p:sldId id="280" r:id="rId9"/>
    <p:sldId id="259" r:id="rId10"/>
    <p:sldId id="268" r:id="rId11"/>
    <p:sldId id="262" r:id="rId12"/>
    <p:sldId id="281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49FD-405B-46D3-9B24-420DC10576A6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0FB4-68E5-411C-93AC-C82F4CE2A7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48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41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88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04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26/12/2019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4088"/>
            <a:ext cx="9601200" cy="1485900"/>
          </a:xfrm>
        </p:spPr>
        <p:txBody>
          <a:bodyPr/>
          <a:lstStyle/>
          <a:p>
            <a:r>
              <a:rPr lang="es-MX" dirty="0"/>
              <a:t>Consideraciones en las entradas digitales con </a:t>
            </a:r>
            <a:r>
              <a:rPr lang="es-MX" dirty="0" err="1"/>
              <a:t>pull</a:t>
            </a:r>
            <a:r>
              <a:rPr lang="es-MX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664"/>
            <a:ext cx="9755945" cy="4656406"/>
          </a:xfrm>
        </p:spPr>
        <p:txBody>
          <a:bodyPr>
            <a:normAutofit/>
          </a:bodyPr>
          <a:lstStyle/>
          <a:p>
            <a:pPr algn="just"/>
            <a:r>
              <a:rPr lang="es-MX" sz="2800" dirty="0">
                <a:highlight>
                  <a:srgbClr val="FFFF00"/>
                </a:highlight>
              </a:rPr>
              <a:t>Hay que considerar que, si se decide cambiar el funcionamiento del pin de modo entrada a salida, se desactiva la resistencia </a:t>
            </a:r>
            <a:r>
              <a:rPr lang="es-MX" sz="2800" dirty="0" err="1">
                <a:highlight>
                  <a:srgbClr val="FFFF00"/>
                </a:highlight>
              </a:rPr>
              <a:t>pull</a:t>
            </a:r>
            <a:r>
              <a:rPr lang="es-MX" sz="2800" dirty="0">
                <a:highlight>
                  <a:srgbClr val="FFFF00"/>
                </a:highlight>
              </a:rPr>
              <a:t> up al regresar a entrada esta permanecerá desactivada.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800" dirty="0"/>
              <a:t>Hay que tener en cuenta que la lógica es negada, es decir si no se ha presionado el botón este se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800" dirty="0"/>
              <a:t>    encuentra en un “1” lógico y que al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800" dirty="0"/>
              <a:t>    presionar cambia a un “0” lógico.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6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428"/>
            <a:ext cx="10163908" cy="1485900"/>
          </a:xfrm>
        </p:spPr>
        <p:txBody>
          <a:bodyPr/>
          <a:lstStyle/>
          <a:p>
            <a:r>
              <a:rPr lang="es-MX" dirty="0"/>
              <a:t>EJEMPLO: Encender 1 LED con un botón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Queremos encender un led después de presionar 5 veces un botón y después de presionar otras 5 veces el led se debe de apagar.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¿Cómo es el arreglo para el </a:t>
            </a:r>
            <a:r>
              <a:rPr lang="es-MX" sz="3200" dirty="0" err="1"/>
              <a:t>boton</a:t>
            </a:r>
            <a:r>
              <a:rPr lang="es-MX" sz="3200" dirty="0"/>
              <a:t>?</a:t>
            </a:r>
          </a:p>
          <a:p>
            <a:pPr lvl="1"/>
            <a:r>
              <a:rPr lang="es-MX" sz="3200" dirty="0"/>
              <a:t>Con una resistencia.</a:t>
            </a:r>
          </a:p>
          <a:p>
            <a:pPr lvl="1"/>
            <a:r>
              <a:rPr lang="es-MX" sz="3200" dirty="0"/>
              <a:t>Sin resistencias</a:t>
            </a:r>
          </a:p>
          <a:p>
            <a:pPr lvl="1"/>
            <a:endParaRPr lang="es-MX" sz="3200" dirty="0"/>
          </a:p>
          <a:p>
            <a:r>
              <a:rPr lang="es-MX" sz="3200" dirty="0"/>
              <a:t>¿Cual es la diferencia en el programa?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9B994A5-33CE-406B-AC64-1F4A66B4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428B9-9918-4323-B5BD-2C62BBEB0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077" t="16712" r="27884" b="15305"/>
          <a:stretch/>
        </p:blipFill>
        <p:spPr>
          <a:xfrm>
            <a:off x="4586068" y="-1"/>
            <a:ext cx="7605932" cy="68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E9250-A716-447B-BC09-623741E6B6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00" t="13248" r="29039" b="17903"/>
          <a:stretch/>
        </p:blipFill>
        <p:spPr>
          <a:xfrm>
            <a:off x="2574386" y="0"/>
            <a:ext cx="9054905" cy="6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521F2-9B9C-4C5D-82A1-EF27ECC44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1808" t="14764" r="10625" b="9026"/>
          <a:stretch/>
        </p:blipFill>
        <p:spPr>
          <a:xfrm>
            <a:off x="4923693" y="1725052"/>
            <a:ext cx="7189433" cy="432164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831E85-825B-48A1-B5DA-BAA7608677F1}"/>
              </a:ext>
            </a:extLst>
          </p:cNvPr>
          <p:cNvGrpSpPr/>
          <p:nvPr/>
        </p:nvGrpSpPr>
        <p:grpSpPr>
          <a:xfrm>
            <a:off x="820617" y="0"/>
            <a:ext cx="4103076" cy="6858000"/>
            <a:chOff x="1420837" y="-633046"/>
            <a:chExt cx="5734174" cy="83483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D4B672-03EC-4252-8399-ADBA1C787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0" t="16410" r="8157" b="21436"/>
            <a:stretch/>
          </p:blipFill>
          <p:spPr>
            <a:xfrm>
              <a:off x="1420837" y="-633046"/>
              <a:ext cx="5734174" cy="53175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E90B59-BD67-498B-8594-918D753CE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6" t="40512" r="3936" b="21480"/>
            <a:stretch/>
          </p:blipFill>
          <p:spPr>
            <a:xfrm>
              <a:off x="1420837" y="4622183"/>
              <a:ext cx="5734174" cy="3093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5EAE2-9800-476C-9EE8-5B9DBF08F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847" t="24561" r="26912" b="14439"/>
          <a:stretch/>
        </p:blipFill>
        <p:spPr>
          <a:xfrm>
            <a:off x="3658007" y="154745"/>
            <a:ext cx="8440209" cy="66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88F3F-4BD3-4ACB-B546-6B022436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077" t="12598" r="28693" b="23776"/>
          <a:stretch/>
        </p:blipFill>
        <p:spPr>
          <a:xfrm>
            <a:off x="3038622" y="0"/>
            <a:ext cx="9153378" cy="68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9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63BE3-3655-4113-A164-B19DC8985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038" t="15197" r="10625" b="9783"/>
          <a:stretch/>
        </p:blipFill>
        <p:spPr>
          <a:xfrm>
            <a:off x="5688172" y="1271287"/>
            <a:ext cx="6503828" cy="3861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CFC5E-FD1C-4BD0-BE0B-9C998DDEE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1" t="16000" r="40099" b="21436"/>
          <a:stretch/>
        </p:blipFill>
        <p:spPr>
          <a:xfrm>
            <a:off x="731518" y="0"/>
            <a:ext cx="4721903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E6B91C-B8E4-482B-BBCE-7962B1CCC613}"/>
              </a:ext>
            </a:extLst>
          </p:cNvPr>
          <p:cNvSpPr/>
          <p:nvPr/>
        </p:nvSpPr>
        <p:spPr>
          <a:xfrm>
            <a:off x="1851074" y="978794"/>
            <a:ext cx="1026942" cy="2672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1C1D04-D3CB-4FE0-A842-3B687CB1BB24}"/>
              </a:ext>
            </a:extLst>
          </p:cNvPr>
          <p:cNvSpPr/>
          <p:nvPr/>
        </p:nvSpPr>
        <p:spPr>
          <a:xfrm>
            <a:off x="1851074" y="2662227"/>
            <a:ext cx="1820594" cy="2672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4B29C-1E0E-4A6B-A4BA-ABD04323C067}"/>
              </a:ext>
            </a:extLst>
          </p:cNvPr>
          <p:cNvSpPr/>
          <p:nvPr/>
        </p:nvSpPr>
        <p:spPr>
          <a:xfrm>
            <a:off x="1616323" y="2929512"/>
            <a:ext cx="901794" cy="4994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B64D2-B9A4-4199-90B1-095CCE73CE2E}"/>
              </a:ext>
            </a:extLst>
          </p:cNvPr>
          <p:cNvSpPr/>
          <p:nvPr/>
        </p:nvSpPr>
        <p:spPr>
          <a:xfrm>
            <a:off x="1616323" y="3658563"/>
            <a:ext cx="901794" cy="4994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37315D-B03D-4461-8E46-6244BA18229B}"/>
              </a:ext>
            </a:extLst>
          </p:cNvPr>
          <p:cNvSpPr/>
          <p:nvPr/>
        </p:nvSpPr>
        <p:spPr>
          <a:xfrm>
            <a:off x="2641572" y="4633463"/>
            <a:ext cx="481456" cy="2672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EEFCF-9880-4349-ADDE-B05F7F981799}"/>
              </a:ext>
            </a:extLst>
          </p:cNvPr>
          <p:cNvSpPr/>
          <p:nvPr/>
        </p:nvSpPr>
        <p:spPr>
          <a:xfrm>
            <a:off x="2394301" y="249744"/>
            <a:ext cx="1502450" cy="2672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3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025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Preguntas que faltan por contestar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0"/>
            <a:ext cx="9755945" cy="515405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s-MX" sz="3200" dirty="0"/>
              <a:t>¿Son necesarias dos resistencias en el divisor de voltaje?</a:t>
            </a:r>
          </a:p>
          <a:p>
            <a:pPr lvl="1">
              <a:lnSpc>
                <a:spcPct val="100000"/>
              </a:lnSpc>
            </a:pPr>
            <a:r>
              <a:rPr lang="es-MX" sz="3200" dirty="0"/>
              <a:t>Esto depende de cada microcontrolador, en Arduino se puede suprimir una de las resistencias, lo veremos mas adelante.</a:t>
            </a:r>
          </a:p>
          <a:p>
            <a:pPr>
              <a:lnSpc>
                <a:spcPct val="170000"/>
              </a:lnSpc>
            </a:pPr>
            <a:r>
              <a:rPr lang="es-MX" sz="3200" dirty="0"/>
              <a:t>¿Se pueden suprimir las dos resistencias en Arduino?</a:t>
            </a:r>
          </a:p>
          <a:p>
            <a:pPr lvl="1">
              <a:lnSpc>
                <a:spcPct val="170000"/>
              </a:lnSpc>
            </a:pPr>
            <a:r>
              <a:rPr lang="es-MX" sz="3200" dirty="0"/>
              <a:t>Si, esto lo veremos mas adelante.</a:t>
            </a:r>
          </a:p>
          <a:p>
            <a:pPr marL="0" indent="0">
              <a:lnSpc>
                <a:spcPct val="17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84477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559" y="1153550"/>
            <a:ext cx="5278582" cy="4450951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“1” lógico 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MX" sz="3200" dirty="0"/>
              <a:t>Al no presionar el botón se tiene un “0” lógico</a:t>
            </a:r>
          </a:p>
          <a:p>
            <a:endParaRPr lang="es-MX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798504" y="1758462"/>
            <a:ext cx="5373696" cy="38496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CB91F8-6F79-4362-B729-3E1C610E2551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Divisor de voltaje</a:t>
            </a:r>
            <a:endParaRPr lang="es-MX" dirty="0"/>
          </a:p>
        </p:txBody>
      </p:sp>
      <p:pic>
        <p:nvPicPr>
          <p:cNvPr id="9" name="Picture 2" descr="Arduino Uno Rev3">
            <a:extLst>
              <a:ext uri="{FF2B5EF4-FFF2-40B4-BE49-F238E27FC236}">
                <a16:creationId xmlns:a16="http://schemas.microsoft.com/office/drawing/2014/main" id="{C752150D-5CC2-461C-89B8-277C6E644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BA7DF-E78E-4490-ABB9-7979476ABFE8}"/>
              </a:ext>
            </a:extLst>
          </p:cNvPr>
          <p:cNvSpPr/>
          <p:nvPr/>
        </p:nvSpPr>
        <p:spPr>
          <a:xfrm>
            <a:off x="1371600" y="2053883"/>
            <a:ext cx="1427871" cy="115355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559" y="1153550"/>
            <a:ext cx="5278582" cy="4450951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“1” lógico 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MX" sz="3200" dirty="0"/>
              <a:t>Al no presionar el botón se tiene un “0” lógico</a:t>
            </a:r>
          </a:p>
          <a:p>
            <a:endParaRPr lang="es-MX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CB91F8-6F79-4362-B729-3E1C610E2551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Divisor de voltaje</a:t>
            </a:r>
            <a:endParaRPr lang="es-MX" dirty="0"/>
          </a:p>
        </p:txBody>
      </p:sp>
      <p:pic>
        <p:nvPicPr>
          <p:cNvPr id="9" name="Picture 2" descr="Arduino Uno Rev3">
            <a:extLst>
              <a:ext uri="{FF2B5EF4-FFF2-40B4-BE49-F238E27FC236}">
                <a16:creationId xmlns:a16="http://schemas.microsoft.com/office/drawing/2014/main" id="{C752150D-5CC2-461C-89B8-277C6E644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BA7DF-E78E-4490-ABB9-7979476ABFE8}"/>
              </a:ext>
            </a:extLst>
          </p:cNvPr>
          <p:cNvSpPr/>
          <p:nvPr/>
        </p:nvSpPr>
        <p:spPr>
          <a:xfrm>
            <a:off x="1371600" y="2053883"/>
            <a:ext cx="1427871" cy="115355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4AC7F-DFFA-4EC8-9E44-245A7B08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9" y="1666859"/>
            <a:ext cx="5036234" cy="43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14AC7F-DFFA-4EC8-9E44-245A7B08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1666859"/>
            <a:ext cx="5036234" cy="4385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559" y="1153550"/>
            <a:ext cx="5278582" cy="4450951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Debido a la configuración del microcontrolador en Arduino como entrada tiene una alta impedancia.</a:t>
            </a:r>
          </a:p>
          <a:p>
            <a:pPr algn="just"/>
            <a:r>
              <a:rPr lang="es-MX" sz="3200" dirty="0"/>
              <a:t>Limita la corriente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CB91F8-6F79-4362-B729-3E1C610E2551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Divisor de voltaje</a:t>
            </a:r>
            <a:endParaRPr lang="es-MX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BA7DF-E78E-4490-ABB9-7979476ABFE8}"/>
              </a:ext>
            </a:extLst>
          </p:cNvPr>
          <p:cNvSpPr/>
          <p:nvPr/>
        </p:nvSpPr>
        <p:spPr>
          <a:xfrm>
            <a:off x="1371600" y="2053883"/>
            <a:ext cx="1427871" cy="115355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9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Entradas digitales </a:t>
            </a:r>
            <a:r>
              <a:rPr lang="es-MX" dirty="0" err="1"/>
              <a:t>pull</a:t>
            </a:r>
            <a:r>
              <a:rPr lang="es-MX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0655"/>
            <a:ext cx="9755945" cy="5235739"/>
          </a:xfrm>
        </p:spPr>
        <p:txBody>
          <a:bodyPr>
            <a:normAutofit/>
          </a:bodyPr>
          <a:lstStyle/>
          <a:p>
            <a:r>
              <a:rPr lang="es-MX" sz="3200" dirty="0"/>
              <a:t>Estas resistencias establecen un estado lógico “1” cuando están en reposo.</a:t>
            </a:r>
          </a:p>
          <a:p>
            <a:pPr lvl="1"/>
            <a:r>
              <a:rPr lang="es-MX" sz="3200" dirty="0"/>
              <a:t>RPU (20 k</a:t>
            </a:r>
            <a:r>
              <a:rPr lang="el-GR" sz="3200" dirty="0"/>
              <a:t>Ω</a:t>
            </a:r>
            <a:r>
              <a:rPr lang="es-ES" sz="3200" dirty="0"/>
              <a:t> - 50 k</a:t>
            </a:r>
            <a:r>
              <a:rPr lang="el-GR" sz="3200" dirty="0"/>
              <a:t>Ω</a:t>
            </a:r>
            <a:r>
              <a:rPr lang="es-ES" sz="3200" dirty="0"/>
              <a:t>)</a:t>
            </a:r>
            <a:r>
              <a:rPr lang="es-MX" sz="3200" dirty="0"/>
              <a:t>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97" t="32115" r="25546" b="15514"/>
          <a:stretch/>
        </p:blipFill>
        <p:spPr>
          <a:xfrm>
            <a:off x="1747396" y="2783176"/>
            <a:ext cx="5486399" cy="39508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B69908-B11C-4174-BB72-3D7F3438B2AA}"/>
              </a:ext>
            </a:extLst>
          </p:cNvPr>
          <p:cNvSpPr/>
          <p:nvPr/>
        </p:nvSpPr>
        <p:spPr>
          <a:xfrm>
            <a:off x="5029200" y="3094893"/>
            <a:ext cx="1427871" cy="2405576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900D5-C0C6-4CAE-B97E-692F1A636B06}"/>
              </a:ext>
            </a:extLst>
          </p:cNvPr>
          <p:cNvSpPr txBox="1"/>
          <p:nvPr/>
        </p:nvSpPr>
        <p:spPr>
          <a:xfrm>
            <a:off x="7031503" y="2493388"/>
            <a:ext cx="335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</a:rPr>
              <a:t>Se puede activar o desactivar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253D51-513A-4F55-ABB6-376CEBD5CB05}"/>
              </a:ext>
            </a:extLst>
          </p:cNvPr>
          <p:cNvSpPr/>
          <p:nvPr/>
        </p:nvSpPr>
        <p:spPr>
          <a:xfrm rot="18916252">
            <a:off x="6448134" y="3422440"/>
            <a:ext cx="805029" cy="597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626" y="1199393"/>
            <a:ext cx="5278582" cy="4794738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“0” lógico 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Al no presionar el botón se tiene un “1” lógico</a:t>
            </a:r>
          </a:p>
          <a:p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5" y="1908463"/>
            <a:ext cx="5515949" cy="3951609"/>
          </a:xfrm>
          <a:prstGeom prst="rect">
            <a:avLst/>
          </a:prstGeom>
        </p:spPr>
      </p:pic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F7000530-6D07-4C80-B432-13757B3A5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4045398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D08132-134D-43AB-B6E4-1816CB2C1BF6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Entradas digitales </a:t>
            </a:r>
            <a:r>
              <a:rPr lang="es-MX" dirty="0" err="1"/>
              <a:t>pull</a:t>
            </a:r>
            <a:r>
              <a:rPr lang="es-MX" dirty="0"/>
              <a:t>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44CE29-C1E1-41C0-ADF1-8A294B6D308C}"/>
              </a:ext>
            </a:extLst>
          </p:cNvPr>
          <p:cNvSpPr/>
          <p:nvPr/>
        </p:nvSpPr>
        <p:spPr>
          <a:xfrm>
            <a:off x="829994" y="2293034"/>
            <a:ext cx="2124221" cy="260252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3992-3C89-4B67-AC79-6206E30A1D49}"/>
              </a:ext>
            </a:extLst>
          </p:cNvPr>
          <p:cNvSpPr/>
          <p:nvPr/>
        </p:nvSpPr>
        <p:spPr>
          <a:xfrm>
            <a:off x="3069224" y="3884267"/>
            <a:ext cx="1108881" cy="159123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0DA7B0-CBBB-4CAA-840B-FC052A556265}"/>
              </a:ext>
            </a:extLst>
          </p:cNvPr>
          <p:cNvCxnSpPr/>
          <p:nvPr/>
        </p:nvCxnSpPr>
        <p:spPr>
          <a:xfrm flipV="1">
            <a:off x="3276907" y="4045398"/>
            <a:ext cx="591708" cy="8501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FE782-6623-46A8-B07B-1E08D0ACDE10}"/>
              </a:ext>
            </a:extLst>
          </p:cNvPr>
          <p:cNvCxnSpPr>
            <a:cxnSpLocks/>
          </p:cNvCxnSpPr>
          <p:nvPr/>
        </p:nvCxnSpPr>
        <p:spPr>
          <a:xfrm>
            <a:off x="3248771" y="4093694"/>
            <a:ext cx="732386" cy="801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626" y="1199393"/>
            <a:ext cx="5278582" cy="4794738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“0” lógico 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Al no presionar el botón se tiene un “1” lógico</a:t>
            </a:r>
          </a:p>
          <a:p>
            <a:endParaRPr lang="es-MX" sz="3200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F7000530-6D07-4C80-B432-13757B3A5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4045398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D08132-134D-43AB-B6E4-1816CB2C1BF6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Entradas digitales </a:t>
            </a:r>
            <a:r>
              <a:rPr lang="es-MX" dirty="0" err="1"/>
              <a:t>pull</a:t>
            </a:r>
            <a:r>
              <a:rPr lang="es-MX" dirty="0"/>
              <a:t>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CA67B-482A-4759-B393-928C5F7F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89" y="1546617"/>
            <a:ext cx="5704237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Uso de las entradas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84737"/>
            <a:ext cx="10262382" cy="5598943"/>
          </a:xfrm>
        </p:spPr>
        <p:txBody>
          <a:bodyPr>
            <a:normAutofit/>
          </a:bodyPr>
          <a:lstStyle/>
          <a:p>
            <a:r>
              <a:rPr lang="es-MX" sz="3200" dirty="0"/>
              <a:t>Para configurar la entrada se realiza mediante</a:t>
            </a:r>
          </a:p>
          <a:p>
            <a:pPr lvl="1"/>
            <a:r>
              <a:rPr lang="es-MX" sz="2400" b="1" dirty="0" err="1"/>
              <a:t>pinMode</a:t>
            </a:r>
            <a:r>
              <a:rPr lang="es-MX" sz="2400" b="1" dirty="0"/>
              <a:t> (); // </a:t>
            </a:r>
            <a:r>
              <a:rPr lang="en-US" sz="2400" dirty="0" err="1"/>
              <a:t>Configura</a:t>
            </a:r>
            <a:r>
              <a:rPr lang="en-US" sz="2400" dirty="0"/>
              <a:t> el pin </a:t>
            </a:r>
            <a:r>
              <a:rPr lang="en-US" sz="2400" dirty="0" err="1"/>
              <a:t>como</a:t>
            </a:r>
            <a:r>
              <a:rPr lang="en-US" sz="2400" dirty="0"/>
              <a:t> entrada 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salida</a:t>
            </a:r>
            <a:r>
              <a:rPr lang="en-US" sz="2400" dirty="0"/>
              <a:t>.</a:t>
            </a:r>
          </a:p>
          <a:p>
            <a:r>
              <a:rPr lang="es-MX" sz="3200" dirty="0"/>
              <a:t>Para activar la resistencia </a:t>
            </a:r>
            <a:r>
              <a:rPr lang="es-MX" sz="3200" dirty="0" err="1"/>
              <a:t>pull</a:t>
            </a:r>
            <a:r>
              <a:rPr lang="es-MX" sz="3200" dirty="0"/>
              <a:t> up se usa la instrucción </a:t>
            </a:r>
          </a:p>
          <a:p>
            <a:pPr lvl="1"/>
            <a:r>
              <a:rPr lang="es-MX" sz="2400" b="1" dirty="0" err="1"/>
              <a:t>digitalWrite</a:t>
            </a:r>
            <a:r>
              <a:rPr lang="es-MX" sz="2400" b="1" dirty="0"/>
              <a:t> ();</a:t>
            </a:r>
          </a:p>
          <a:p>
            <a:pPr marL="530352" lvl="1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Activar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pin 10 la </a:t>
            </a:r>
            <a:r>
              <a:rPr lang="en-US" sz="2400" dirty="0" err="1"/>
              <a:t>resistencia</a:t>
            </a:r>
            <a:r>
              <a:rPr lang="en-US" sz="2400" dirty="0"/>
              <a:t> pull up.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pinMode</a:t>
            </a:r>
            <a:r>
              <a:rPr lang="en-US" sz="2400" dirty="0"/>
              <a:t> (10, INPUT);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digitalWrite</a:t>
            </a:r>
            <a:r>
              <a:rPr lang="en-US" sz="2400" dirty="0"/>
              <a:t> (10, HIGH); // </a:t>
            </a:r>
            <a:r>
              <a:rPr lang="en-US" sz="2400" dirty="0" err="1"/>
              <a:t>activa</a:t>
            </a:r>
            <a:r>
              <a:rPr lang="en-US" sz="2400" dirty="0"/>
              <a:t> la R-Pull up</a:t>
            </a:r>
          </a:p>
          <a:p>
            <a:pPr marL="0" indent="0">
              <a:buNone/>
            </a:pPr>
            <a:r>
              <a:rPr lang="en-US" sz="2400" dirty="0"/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400" dirty="0" err="1"/>
              <a:t>pinMode</a:t>
            </a:r>
            <a:r>
              <a:rPr lang="en-US" sz="2400" dirty="0"/>
              <a:t> (10, INPUT_PULLUP);</a:t>
            </a:r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2743</TotalTime>
  <Words>451</Words>
  <Application>Microsoft Office PowerPoint</Application>
  <PresentationFormat>Widescreen</PresentationFormat>
  <Paragraphs>65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ARDUINO </vt:lpstr>
      <vt:lpstr>Preguntas que faltan por contestar</vt:lpstr>
      <vt:lpstr>PowerPoint Presentation</vt:lpstr>
      <vt:lpstr>PowerPoint Presentation</vt:lpstr>
      <vt:lpstr>PowerPoint Presentation</vt:lpstr>
      <vt:lpstr>Entradas digitales pull up</vt:lpstr>
      <vt:lpstr>PowerPoint Presentation</vt:lpstr>
      <vt:lpstr>PowerPoint Presentation</vt:lpstr>
      <vt:lpstr>Uso de las entradas digitales</vt:lpstr>
      <vt:lpstr>Consideraciones en las entradas digitales con pull up</vt:lpstr>
      <vt:lpstr>EJEMPLO: Encender 1 LED con un botón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42</cp:revision>
  <dcterms:created xsi:type="dcterms:W3CDTF">2019-12-04T23:03:11Z</dcterms:created>
  <dcterms:modified xsi:type="dcterms:W3CDTF">2019-12-27T06:06:32Z</dcterms:modified>
</cp:coreProperties>
</file>