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75" r:id="rId4"/>
    <p:sldId id="274" r:id="rId5"/>
    <p:sldId id="259" r:id="rId6"/>
    <p:sldId id="277" r:id="rId7"/>
    <p:sldId id="278" r:id="rId8"/>
    <p:sldId id="273" r:id="rId9"/>
    <p:sldId id="281" r:id="rId10"/>
    <p:sldId id="282" r:id="rId11"/>
    <p:sldId id="262" r:id="rId12"/>
    <p:sldId id="283" r:id="rId13"/>
    <p:sldId id="287" r:id="rId14"/>
    <p:sldId id="28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F8A1F-0BC4-4366-9551-2D3D55C89A4C}" type="datetimeFigureOut">
              <a:rPr lang="es-MX" smtClean="0"/>
              <a:t>28/12/2019</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B2FCE-56D9-454A-814D-3D44091DB6F6}" type="slidenum">
              <a:rPr lang="es-MX" smtClean="0"/>
              <a:t>‹#›</a:t>
            </a:fld>
            <a:endParaRPr lang="es-MX"/>
          </a:p>
        </p:txBody>
      </p:sp>
    </p:spTree>
    <p:extLst>
      <p:ext uri="{BB962C8B-B14F-4D97-AF65-F5344CB8AC3E}">
        <p14:creationId xmlns:p14="http://schemas.microsoft.com/office/powerpoint/2010/main" val="3503563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A17B2FCE-56D9-454A-814D-3D44091DB6F6}" type="slidenum">
              <a:rPr lang="es-MX" smtClean="0"/>
              <a:t>5</a:t>
            </a:fld>
            <a:endParaRPr lang="es-MX"/>
          </a:p>
        </p:txBody>
      </p:sp>
    </p:spTree>
    <p:extLst>
      <p:ext uri="{BB962C8B-B14F-4D97-AF65-F5344CB8AC3E}">
        <p14:creationId xmlns:p14="http://schemas.microsoft.com/office/powerpoint/2010/main" val="39748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A17B2FCE-56D9-454A-814D-3D44091DB6F6}" type="slidenum">
              <a:rPr lang="es-MX" smtClean="0"/>
              <a:t>7</a:t>
            </a:fld>
            <a:endParaRPr lang="es-MX"/>
          </a:p>
        </p:txBody>
      </p:sp>
    </p:spTree>
    <p:extLst>
      <p:ext uri="{BB962C8B-B14F-4D97-AF65-F5344CB8AC3E}">
        <p14:creationId xmlns:p14="http://schemas.microsoft.com/office/powerpoint/2010/main" val="321554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A17B2FCE-56D9-454A-814D-3D44091DB6F6}" type="slidenum">
              <a:rPr lang="es-MX" smtClean="0"/>
              <a:t>8</a:t>
            </a:fld>
            <a:endParaRPr lang="es-MX"/>
          </a:p>
        </p:txBody>
      </p:sp>
    </p:spTree>
    <p:extLst>
      <p:ext uri="{BB962C8B-B14F-4D97-AF65-F5344CB8AC3E}">
        <p14:creationId xmlns:p14="http://schemas.microsoft.com/office/powerpoint/2010/main" val="263759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A17B2FCE-56D9-454A-814D-3D44091DB6F6}" type="slidenum">
              <a:rPr lang="es-MX" smtClean="0"/>
              <a:t>9</a:t>
            </a:fld>
            <a:endParaRPr lang="es-MX"/>
          </a:p>
        </p:txBody>
      </p:sp>
    </p:spTree>
    <p:extLst>
      <p:ext uri="{BB962C8B-B14F-4D97-AF65-F5344CB8AC3E}">
        <p14:creationId xmlns:p14="http://schemas.microsoft.com/office/powerpoint/2010/main" val="395315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A17B2FCE-56D9-454A-814D-3D44091DB6F6}" type="slidenum">
              <a:rPr lang="es-MX" smtClean="0"/>
              <a:t>10</a:t>
            </a:fld>
            <a:endParaRPr lang="es-MX"/>
          </a:p>
        </p:txBody>
      </p:sp>
    </p:spTree>
    <p:extLst>
      <p:ext uri="{BB962C8B-B14F-4D97-AF65-F5344CB8AC3E}">
        <p14:creationId xmlns:p14="http://schemas.microsoft.com/office/powerpoint/2010/main" val="421706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12</a:t>
            </a:fld>
            <a:endParaRPr lang="es-MX"/>
          </a:p>
        </p:txBody>
      </p:sp>
    </p:spTree>
    <p:extLst>
      <p:ext uri="{BB962C8B-B14F-4D97-AF65-F5344CB8AC3E}">
        <p14:creationId xmlns:p14="http://schemas.microsoft.com/office/powerpoint/2010/main" val="298078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13</a:t>
            </a:fld>
            <a:endParaRPr lang="es-MX"/>
          </a:p>
        </p:txBody>
      </p:sp>
    </p:spTree>
    <p:extLst>
      <p:ext uri="{BB962C8B-B14F-4D97-AF65-F5344CB8AC3E}">
        <p14:creationId xmlns:p14="http://schemas.microsoft.com/office/powerpoint/2010/main" val="27437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14</a:t>
            </a:fld>
            <a:endParaRPr lang="es-MX"/>
          </a:p>
        </p:txBody>
      </p:sp>
    </p:spTree>
    <p:extLst>
      <p:ext uri="{BB962C8B-B14F-4D97-AF65-F5344CB8AC3E}">
        <p14:creationId xmlns:p14="http://schemas.microsoft.com/office/powerpoint/2010/main" val="278095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CEFB6C4-6517-4015-B432-9FFAA8F63CFD}" type="datetimeFigureOut">
              <a:rPr lang="es-MX" smtClean="0"/>
              <a:t>28/12/2019</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DE9637B-3BC5-4FEA-804A-45101EA1278B}" type="slidenum">
              <a:rPr lang="es-MX" smtClean="0"/>
              <a:t>‹#›</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81847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28/12/2019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87521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28/12/2019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360669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28/12/2019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8870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CEFB6C4-6517-4015-B432-9FFAA8F63CFD}" type="datetimeFigureOut">
              <a:rPr lang="es-MX" smtClean="0"/>
              <a:t>28/12/2019</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00782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FB6C4-6517-4015-B432-9FFAA8F63CFD}" type="datetimeFigureOut">
              <a:rPr lang="es-MX" smtClean="0"/>
              <a:t>28/12/2019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96044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FB6C4-6517-4015-B432-9FFAA8F63CFD}" type="datetimeFigureOut">
              <a:rPr lang="es-MX" smtClean="0"/>
              <a:t>28/12/2019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327134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FB6C4-6517-4015-B432-9FFAA8F63CFD}" type="datetimeFigureOut">
              <a:rPr lang="es-MX" smtClean="0"/>
              <a:t>28/12/2019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14421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FB6C4-6517-4015-B432-9FFAA8F63CFD}" type="datetimeFigureOut">
              <a:rPr lang="es-MX" smtClean="0"/>
              <a:t>28/12/2019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0602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EFB6C4-6517-4015-B432-9FFAA8F63CFD}" type="datetimeFigureOut">
              <a:rPr lang="es-MX" smtClean="0"/>
              <a:t>28/12/2019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745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EFB6C4-6517-4015-B432-9FFAA8F63CFD}" type="datetimeFigureOut">
              <a:rPr lang="es-MX" smtClean="0"/>
              <a:t>28/12/2019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159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CEFB6C4-6517-4015-B432-9FFAA8F63CFD}" type="datetimeFigureOut">
              <a:rPr lang="es-MX" smtClean="0"/>
              <a:t>28/12/2019</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DE9637B-3BC5-4FEA-804A-45101EA1278B}" type="slidenum">
              <a:rPr lang="es-MX" smtClean="0"/>
              <a:t>‹#›</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00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Uno Rev3">
            <a:extLst>
              <a:ext uri="{FF2B5EF4-FFF2-40B4-BE49-F238E27FC236}">
                <a16:creationId xmlns:a16="http://schemas.microsoft.com/office/drawing/2014/main" id="{2AB3E580-B2AD-4C10-8009-4D6DF0EC09B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1125416" y="1256469"/>
            <a:ext cx="6161649" cy="43450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172455-71D9-498C-9A32-518A37792656}"/>
              </a:ext>
            </a:extLst>
          </p:cNvPr>
          <p:cNvSpPr>
            <a:spLocks noGrp="1"/>
          </p:cNvSpPr>
          <p:nvPr>
            <p:ph type="ctrTitle"/>
          </p:nvPr>
        </p:nvSpPr>
        <p:spPr>
          <a:xfrm>
            <a:off x="6808763" y="1256469"/>
            <a:ext cx="4381994" cy="1256022"/>
          </a:xfrm>
        </p:spPr>
        <p:txBody>
          <a:bodyPr/>
          <a:lstStyle/>
          <a:p>
            <a:r>
              <a:rPr lang="es-MX" dirty="0"/>
              <a:t>ARDUINO	</a:t>
            </a:r>
          </a:p>
        </p:txBody>
      </p:sp>
    </p:spTree>
    <p:extLst>
      <p:ext uri="{BB962C8B-B14F-4D97-AF65-F5344CB8AC3E}">
        <p14:creationId xmlns:p14="http://schemas.microsoft.com/office/powerpoint/2010/main" val="220149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Uso de las entradas en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599" y="997562"/>
            <a:ext cx="9755945" cy="3257878"/>
          </a:xfrm>
        </p:spPr>
        <p:txBody>
          <a:bodyPr>
            <a:normAutofit fontScale="85000" lnSpcReduction="20000"/>
          </a:bodyPr>
          <a:lstStyle/>
          <a:p>
            <a:pPr marL="0" indent="0" algn="just">
              <a:lnSpc>
                <a:spcPct val="120000"/>
              </a:lnSpc>
              <a:buNone/>
            </a:pPr>
            <a:r>
              <a:rPr lang="es-MX" sz="3600" dirty="0"/>
              <a:t>Ejemplo: </a:t>
            </a:r>
            <a:r>
              <a:rPr lang="es-MX" sz="2800" dirty="0"/>
              <a:t>Configurar en el puerto B, PB2 a PB4 como entradas </a:t>
            </a:r>
            <a:r>
              <a:rPr lang="es-MX" sz="2800" dirty="0" err="1"/>
              <a:t>pull</a:t>
            </a:r>
            <a:r>
              <a:rPr lang="es-MX" sz="2800" dirty="0"/>
              <a:t> up y leer el puerto.</a:t>
            </a:r>
            <a:endParaRPr lang="es-MX" sz="3200" dirty="0"/>
          </a:p>
          <a:p>
            <a:pPr lvl="1">
              <a:lnSpc>
                <a:spcPct val="120000"/>
              </a:lnSpc>
            </a:pPr>
            <a:r>
              <a:rPr lang="es-MX" sz="2400" b="1" dirty="0"/>
              <a:t>DDRB = DDRB | B00100000;	</a:t>
            </a:r>
            <a:r>
              <a:rPr lang="es-MX" sz="2400" dirty="0"/>
              <a:t>// “</a:t>
            </a:r>
            <a:r>
              <a:rPr lang="en-US" sz="2400" dirty="0"/>
              <a:t>1” Salida y “0” entrada.</a:t>
            </a:r>
          </a:p>
          <a:p>
            <a:pPr lvl="1">
              <a:lnSpc>
                <a:spcPct val="120000"/>
              </a:lnSpc>
            </a:pPr>
            <a:r>
              <a:rPr lang="en-US" sz="2400" b="1" dirty="0"/>
              <a:t>PORTB = PORTB|B00011100;	</a:t>
            </a:r>
            <a:r>
              <a:rPr lang="en-US" sz="2400" dirty="0"/>
              <a:t>// “</a:t>
            </a:r>
            <a:r>
              <a:rPr lang="en-US" sz="2400" dirty="0" err="1"/>
              <a:t>Activamos</a:t>
            </a:r>
            <a:r>
              <a:rPr lang="en-US" sz="2400" dirty="0"/>
              <a:t> las </a:t>
            </a:r>
            <a:r>
              <a:rPr lang="en-US" sz="2400" dirty="0" err="1"/>
              <a:t>resistencias</a:t>
            </a:r>
            <a:r>
              <a:rPr lang="en-US" sz="2400" dirty="0"/>
              <a:t> pull up</a:t>
            </a:r>
          </a:p>
          <a:p>
            <a:pPr lvl="1">
              <a:lnSpc>
                <a:spcPct val="120000"/>
              </a:lnSpc>
            </a:pPr>
            <a:r>
              <a:rPr lang="en-US" sz="2400" b="1" dirty="0"/>
              <a:t>int </a:t>
            </a:r>
            <a:r>
              <a:rPr lang="en-US" sz="2400" b="1" dirty="0" err="1"/>
              <a:t>leerPuertoB</a:t>
            </a:r>
            <a:r>
              <a:rPr lang="en-US" sz="2400" b="1" dirty="0"/>
              <a:t> = PINB; </a:t>
            </a:r>
          </a:p>
          <a:p>
            <a:pPr marL="0" indent="0">
              <a:lnSpc>
                <a:spcPct val="120000"/>
              </a:lnSpc>
              <a:buNone/>
            </a:pPr>
            <a:endParaRPr lang="es-MX" sz="2800" dirty="0"/>
          </a:p>
          <a:p>
            <a:pPr marL="0" indent="0">
              <a:lnSpc>
                <a:spcPct val="120000"/>
              </a:lnSpc>
              <a:buNone/>
            </a:pPr>
            <a:r>
              <a:rPr lang="es-MX" sz="2800" dirty="0"/>
              <a:t>	</a:t>
            </a:r>
          </a:p>
          <a:p>
            <a:pPr marL="0" indent="0">
              <a:lnSpc>
                <a:spcPct val="120000"/>
              </a:lnSpc>
              <a:buNone/>
            </a:pPr>
            <a:endParaRPr lang="en-US" sz="2800" dirty="0"/>
          </a:p>
          <a:p>
            <a:pPr marL="0" indent="0">
              <a:lnSpc>
                <a:spcPct val="120000"/>
              </a:lnSpc>
              <a:buNone/>
            </a:pPr>
            <a:endParaRPr lang="en-US" sz="2400" b="1" dirty="0"/>
          </a:p>
          <a:p>
            <a:endParaRPr lang="es-MX" sz="2800" dirty="0"/>
          </a:p>
        </p:txBody>
      </p:sp>
      <p:pic>
        <p:nvPicPr>
          <p:cNvPr id="5" name="Picture 4">
            <a:extLst>
              <a:ext uri="{FF2B5EF4-FFF2-40B4-BE49-F238E27FC236}">
                <a16:creationId xmlns:a16="http://schemas.microsoft.com/office/drawing/2014/main" id="{E5A536D4-1D89-4AB2-AA3D-2D01CBA572C4}"/>
              </a:ext>
            </a:extLst>
          </p:cNvPr>
          <p:cNvPicPr>
            <a:picLocks noChangeAspect="1"/>
          </p:cNvPicPr>
          <p:nvPr/>
        </p:nvPicPr>
        <p:blipFill rotWithShape="1">
          <a:blip r:embed="rId3"/>
          <a:srcRect l="29423" t="44486" r="5154" b="31315"/>
          <a:stretch/>
        </p:blipFill>
        <p:spPr>
          <a:xfrm>
            <a:off x="1837037" y="3330470"/>
            <a:ext cx="9282445" cy="1849940"/>
          </a:xfrm>
          <a:prstGeom prst="rect">
            <a:avLst/>
          </a:prstGeom>
        </p:spPr>
      </p:pic>
      <p:pic>
        <p:nvPicPr>
          <p:cNvPr id="6" name="Picture 5">
            <a:extLst>
              <a:ext uri="{FF2B5EF4-FFF2-40B4-BE49-F238E27FC236}">
                <a16:creationId xmlns:a16="http://schemas.microsoft.com/office/drawing/2014/main" id="{0D33969F-495B-4B04-B8FE-FA44647F13D2}"/>
              </a:ext>
            </a:extLst>
          </p:cNvPr>
          <p:cNvPicPr>
            <a:picLocks noChangeAspect="1"/>
          </p:cNvPicPr>
          <p:nvPr/>
        </p:nvPicPr>
        <p:blipFill rotWithShape="1">
          <a:blip r:embed="rId4">
            <a:clrChange>
              <a:clrFrom>
                <a:srgbClr val="FFFFFF"/>
              </a:clrFrom>
              <a:clrTo>
                <a:srgbClr val="FFFFFF">
                  <a:alpha val="0"/>
                </a:srgbClr>
              </a:clrTo>
            </a:clrChange>
          </a:blip>
          <a:srcRect l="29308" t="29923" r="14731" b="52088"/>
          <a:stretch/>
        </p:blipFill>
        <p:spPr>
          <a:xfrm>
            <a:off x="2189988" y="5253002"/>
            <a:ext cx="8576544" cy="1485423"/>
          </a:xfrm>
          <a:prstGeom prst="rect">
            <a:avLst/>
          </a:prstGeom>
        </p:spPr>
      </p:pic>
    </p:spTree>
    <p:extLst>
      <p:ext uri="{BB962C8B-B14F-4D97-AF65-F5344CB8AC3E}">
        <p14:creationId xmlns:p14="http://schemas.microsoft.com/office/powerpoint/2010/main" val="147134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p:txBody>
          <a:bodyPr/>
          <a:lstStyle/>
          <a:p>
            <a:r>
              <a:rPr lang="es-MX" dirty="0"/>
              <a:t>EJEMPLO : Contador</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758462"/>
            <a:ext cx="10346788" cy="4867420"/>
          </a:xfrm>
        </p:spPr>
        <p:txBody>
          <a:bodyPr>
            <a:normAutofit/>
          </a:bodyPr>
          <a:lstStyle/>
          <a:p>
            <a:pPr algn="just">
              <a:lnSpc>
                <a:spcPct val="150000"/>
              </a:lnSpc>
            </a:pPr>
            <a:r>
              <a:rPr lang="es-MX" sz="3200" dirty="0"/>
              <a:t>Queremos encender 6 leds de forma secuencial, al inicio ninguno debe estar encendido, al presionar por primera vez se debe encender el led 1, al presionar se debe encender el led 2, solamente un led puede estar encendido a la vez y después se reinicia con todos los leds apagados.</a:t>
            </a:r>
          </a:p>
        </p:txBody>
      </p:sp>
    </p:spTree>
    <p:extLst>
      <p:ext uri="{BB962C8B-B14F-4D97-AF65-F5344CB8AC3E}">
        <p14:creationId xmlns:p14="http://schemas.microsoft.com/office/powerpoint/2010/main" val="407542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F9F835-3F96-43C1-8649-58AD1503F633}"/>
              </a:ext>
            </a:extLst>
          </p:cNvPr>
          <p:cNvSpPr txBox="1">
            <a:spLocks/>
          </p:cNvSpPr>
          <p:nvPr/>
        </p:nvSpPr>
        <p:spPr>
          <a:xfrm>
            <a:off x="1295400" y="211018"/>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dirty="0"/>
              <a:t>Esquemático</a:t>
            </a:r>
          </a:p>
        </p:txBody>
      </p:sp>
      <p:pic>
        <p:nvPicPr>
          <p:cNvPr id="2" name="Picture 1">
            <a:extLst>
              <a:ext uri="{FF2B5EF4-FFF2-40B4-BE49-F238E27FC236}">
                <a16:creationId xmlns:a16="http://schemas.microsoft.com/office/drawing/2014/main" id="{F216CA79-4028-4980-84B9-30AC5472CA1F}"/>
              </a:ext>
            </a:extLst>
          </p:cNvPr>
          <p:cNvPicPr>
            <a:picLocks noChangeAspect="1"/>
          </p:cNvPicPr>
          <p:nvPr/>
        </p:nvPicPr>
        <p:blipFill rotWithShape="1">
          <a:blip r:embed="rId3">
            <a:clrChange>
              <a:clrFrom>
                <a:srgbClr val="FFFFFF"/>
              </a:clrFrom>
              <a:clrTo>
                <a:srgbClr val="FFFFFF">
                  <a:alpha val="0"/>
                </a:srgbClr>
              </a:clrTo>
            </a:clrChange>
          </a:blip>
          <a:srcRect l="25846" t="15413" r="29961" b="22666"/>
          <a:stretch/>
        </p:blipFill>
        <p:spPr>
          <a:xfrm>
            <a:off x="3008035" y="0"/>
            <a:ext cx="9183965" cy="6858000"/>
          </a:xfrm>
          <a:prstGeom prst="rect">
            <a:avLst/>
          </a:prstGeom>
        </p:spPr>
      </p:pic>
    </p:spTree>
    <p:extLst>
      <p:ext uri="{BB962C8B-B14F-4D97-AF65-F5344CB8AC3E}">
        <p14:creationId xmlns:p14="http://schemas.microsoft.com/office/powerpoint/2010/main" val="424977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DC86-5E6F-460D-8C86-C433EF4E0B72}"/>
              </a:ext>
            </a:extLst>
          </p:cNvPr>
          <p:cNvSpPr txBox="1">
            <a:spLocks/>
          </p:cNvSpPr>
          <p:nvPr/>
        </p:nvSpPr>
        <p:spPr>
          <a:xfrm>
            <a:off x="1295400" y="239153"/>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a:t>Circuito</a:t>
            </a:r>
            <a:endParaRPr lang="es-MX" dirty="0"/>
          </a:p>
        </p:txBody>
      </p:sp>
      <p:pic>
        <p:nvPicPr>
          <p:cNvPr id="3" name="Picture 2">
            <a:extLst>
              <a:ext uri="{FF2B5EF4-FFF2-40B4-BE49-F238E27FC236}">
                <a16:creationId xmlns:a16="http://schemas.microsoft.com/office/drawing/2014/main" id="{EB2766A2-9698-40C4-AFF1-00AEF644C917}"/>
              </a:ext>
            </a:extLst>
          </p:cNvPr>
          <p:cNvPicPr>
            <a:picLocks noChangeAspect="1"/>
          </p:cNvPicPr>
          <p:nvPr/>
        </p:nvPicPr>
        <p:blipFill rotWithShape="1">
          <a:blip r:embed="rId3">
            <a:clrChange>
              <a:clrFrom>
                <a:srgbClr val="FFFFFF"/>
              </a:clrFrom>
              <a:clrTo>
                <a:srgbClr val="FFFFFF">
                  <a:alpha val="0"/>
                </a:srgbClr>
              </a:clrTo>
            </a:clrChange>
          </a:blip>
          <a:srcRect l="15347" t="17579" r="40807" b="16821"/>
          <a:stretch/>
        </p:blipFill>
        <p:spPr>
          <a:xfrm>
            <a:off x="3591209" y="0"/>
            <a:ext cx="8600791" cy="6858000"/>
          </a:xfrm>
          <a:prstGeom prst="rect">
            <a:avLst/>
          </a:prstGeom>
        </p:spPr>
      </p:pic>
    </p:spTree>
    <p:extLst>
      <p:ext uri="{BB962C8B-B14F-4D97-AF65-F5344CB8AC3E}">
        <p14:creationId xmlns:p14="http://schemas.microsoft.com/office/powerpoint/2010/main" val="257509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DC86-5E6F-460D-8C86-C433EF4E0B72}"/>
              </a:ext>
            </a:extLst>
          </p:cNvPr>
          <p:cNvSpPr txBox="1">
            <a:spLocks/>
          </p:cNvSpPr>
          <p:nvPr/>
        </p:nvSpPr>
        <p:spPr>
          <a:xfrm>
            <a:off x="5084026" y="239153"/>
            <a:ext cx="5812574"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dirty="0"/>
              <a:t>Programa</a:t>
            </a:r>
          </a:p>
        </p:txBody>
      </p:sp>
      <p:pic>
        <p:nvPicPr>
          <p:cNvPr id="4" name="Picture 3">
            <a:extLst>
              <a:ext uri="{FF2B5EF4-FFF2-40B4-BE49-F238E27FC236}">
                <a16:creationId xmlns:a16="http://schemas.microsoft.com/office/drawing/2014/main" id="{0B0A4459-20FE-42F8-8709-4F7ECE2FF9B7}"/>
              </a:ext>
            </a:extLst>
          </p:cNvPr>
          <p:cNvPicPr>
            <a:picLocks noChangeAspect="1"/>
          </p:cNvPicPr>
          <p:nvPr/>
        </p:nvPicPr>
        <p:blipFill rotWithShape="1">
          <a:blip r:embed="rId3">
            <a:clrChange>
              <a:clrFrom>
                <a:srgbClr val="E0E0D0"/>
              </a:clrFrom>
              <a:clrTo>
                <a:srgbClr val="E0E0D0">
                  <a:alpha val="0"/>
                </a:srgbClr>
              </a:clrTo>
            </a:clrChange>
          </a:blip>
          <a:srcRect l="25194" t="22154" r="4838" b="13847"/>
          <a:stretch/>
        </p:blipFill>
        <p:spPr>
          <a:xfrm>
            <a:off x="6083946" y="1241098"/>
            <a:ext cx="6108054" cy="4554792"/>
          </a:xfrm>
          <a:prstGeom prst="rect">
            <a:avLst/>
          </a:prstGeom>
        </p:spPr>
      </p:pic>
      <p:pic>
        <p:nvPicPr>
          <p:cNvPr id="6" name="Picture 5">
            <a:extLst>
              <a:ext uri="{FF2B5EF4-FFF2-40B4-BE49-F238E27FC236}">
                <a16:creationId xmlns:a16="http://schemas.microsoft.com/office/drawing/2014/main" id="{6183B262-8B8D-4F08-BF41-7E7060E7AC0C}"/>
              </a:ext>
            </a:extLst>
          </p:cNvPr>
          <p:cNvPicPr>
            <a:picLocks noChangeAspect="1"/>
          </p:cNvPicPr>
          <p:nvPr/>
        </p:nvPicPr>
        <p:blipFill rotWithShape="1">
          <a:blip r:embed="rId4"/>
          <a:srcRect l="2003" t="16000" r="18019" b="17744"/>
          <a:stretch/>
        </p:blipFill>
        <p:spPr>
          <a:xfrm>
            <a:off x="717453" y="0"/>
            <a:ext cx="5378548" cy="6858000"/>
          </a:xfrm>
          <a:prstGeom prst="rect">
            <a:avLst/>
          </a:prstGeom>
        </p:spPr>
      </p:pic>
    </p:spTree>
    <p:extLst>
      <p:ext uri="{BB962C8B-B14F-4D97-AF65-F5344CB8AC3E}">
        <p14:creationId xmlns:p14="http://schemas.microsoft.com/office/powerpoint/2010/main" val="267400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p:txBody>
          <a:bodyPr/>
          <a:lstStyle/>
          <a:p>
            <a:r>
              <a:rPr lang="es-MX" dirty="0"/>
              <a:t>Preguntas Interesantes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758462"/>
            <a:ext cx="9755945" cy="4867420"/>
          </a:xfrm>
        </p:spPr>
        <p:txBody>
          <a:bodyPr>
            <a:normAutofit/>
          </a:bodyPr>
          <a:lstStyle/>
          <a:p>
            <a:r>
              <a:rPr lang="es-MX" sz="3200" dirty="0"/>
              <a:t>¿Se encendieron y apagaron al mismo tiempo?</a:t>
            </a:r>
          </a:p>
          <a:p>
            <a:endParaRPr lang="es-MX" sz="3200" dirty="0"/>
          </a:p>
          <a:p>
            <a:pPr marL="0" indent="0">
              <a:buNone/>
            </a:pPr>
            <a:endParaRPr lang="es-MX" sz="3200" dirty="0"/>
          </a:p>
          <a:p>
            <a:r>
              <a:rPr lang="es-MX" sz="3200" dirty="0"/>
              <a:t>¿Podríamos hacer que los leds realmente se enciendan y apaguen al mismo tiempo?</a:t>
            </a:r>
          </a:p>
        </p:txBody>
      </p:sp>
    </p:spTree>
    <p:extLst>
      <p:ext uri="{BB962C8B-B14F-4D97-AF65-F5344CB8AC3E}">
        <p14:creationId xmlns:p14="http://schemas.microsoft.com/office/powerpoint/2010/main" val="31048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124021"/>
            <a:ext cx="9601200" cy="1485900"/>
          </a:xfrm>
        </p:spPr>
        <p:txBody>
          <a:bodyPr/>
          <a:lstStyle/>
          <a:p>
            <a:r>
              <a:rPr lang="es-MX" dirty="0"/>
              <a:t>Manejo de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406770"/>
            <a:ext cx="9755945" cy="4656406"/>
          </a:xfrm>
        </p:spPr>
        <p:txBody>
          <a:bodyPr>
            <a:normAutofit/>
          </a:bodyPr>
          <a:lstStyle/>
          <a:p>
            <a:r>
              <a:rPr lang="es-MX" sz="3200" dirty="0"/>
              <a:t>14 pines de salidas/entradas digitales</a:t>
            </a:r>
          </a:p>
          <a:p>
            <a:pPr lvl="1"/>
            <a:r>
              <a:rPr lang="es-MX" sz="3200" dirty="0"/>
              <a:t>También los pines analógicos se pueden usar</a:t>
            </a:r>
          </a:p>
          <a:p>
            <a:pPr lvl="1"/>
            <a:r>
              <a:rPr lang="es-MX" sz="3200" dirty="0"/>
              <a:t>Dando un total de 20 salidas/entradas digitales.</a:t>
            </a:r>
          </a:p>
          <a:p>
            <a:r>
              <a:rPr lang="es-MX" sz="3200" dirty="0"/>
              <a:t>Recomendación no utilizar los pines 0 y 1 al estar conectado con la computadora.</a:t>
            </a:r>
          </a:p>
        </p:txBody>
      </p:sp>
      <p:pic>
        <p:nvPicPr>
          <p:cNvPr id="5" name="Picture 2" descr="Arduino Uno Rev3">
            <a:extLst>
              <a:ext uri="{FF2B5EF4-FFF2-40B4-BE49-F238E27FC236}">
                <a16:creationId xmlns:a16="http://schemas.microsoft.com/office/drawing/2014/main" id="{28D31E91-7F27-4361-9E69-1DF8E27AAF2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34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124021"/>
            <a:ext cx="9601200" cy="1485900"/>
          </a:xfrm>
        </p:spPr>
        <p:txBody>
          <a:bodyPr/>
          <a:lstStyle/>
          <a:p>
            <a:r>
              <a:rPr lang="es-MX" dirty="0"/>
              <a:t>Manejo de puertos</a:t>
            </a:r>
          </a:p>
        </p:txBody>
      </p:sp>
      <p:pic>
        <p:nvPicPr>
          <p:cNvPr id="1026" name="Picture 2">
            <a:extLst>
              <a:ext uri="{FF2B5EF4-FFF2-40B4-BE49-F238E27FC236}">
                <a16:creationId xmlns:a16="http://schemas.microsoft.com/office/drawing/2014/main" id="{E82D373B-BFDA-4C9C-B1A2-A6E6D313DC2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778" t="29555" r="1157" b="15925"/>
          <a:stretch/>
        </p:blipFill>
        <p:spPr bwMode="auto">
          <a:xfrm>
            <a:off x="949569" y="1644160"/>
            <a:ext cx="10792994" cy="42906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5708BFF8-D268-4F98-AFE2-2A3FAF5CCCBF}"/>
              </a:ext>
            </a:extLst>
          </p:cNvPr>
          <p:cNvSpPr/>
          <p:nvPr/>
        </p:nvSpPr>
        <p:spPr>
          <a:xfrm>
            <a:off x="7315200" y="1814732"/>
            <a:ext cx="576775" cy="1744394"/>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9" name="Rectangle: Rounded Corners 8">
            <a:extLst>
              <a:ext uri="{FF2B5EF4-FFF2-40B4-BE49-F238E27FC236}">
                <a16:creationId xmlns:a16="http://schemas.microsoft.com/office/drawing/2014/main" id="{01D1F005-7425-4B47-A4E6-85972C9F1470}"/>
              </a:ext>
            </a:extLst>
          </p:cNvPr>
          <p:cNvSpPr/>
          <p:nvPr/>
        </p:nvSpPr>
        <p:spPr>
          <a:xfrm>
            <a:off x="4752535" y="1828800"/>
            <a:ext cx="576775" cy="349346"/>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0" name="Rectangle: Rounded Corners 9">
            <a:extLst>
              <a:ext uri="{FF2B5EF4-FFF2-40B4-BE49-F238E27FC236}">
                <a16:creationId xmlns:a16="http://schemas.microsoft.com/office/drawing/2014/main" id="{E39A1997-2AC8-4E4B-BB9F-B1D7826EB02D}"/>
              </a:ext>
            </a:extLst>
          </p:cNvPr>
          <p:cNvSpPr/>
          <p:nvPr/>
        </p:nvSpPr>
        <p:spPr>
          <a:xfrm>
            <a:off x="7315199" y="4360985"/>
            <a:ext cx="576775" cy="1573822"/>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11" name="Rectangle: Rounded Corners 10">
            <a:extLst>
              <a:ext uri="{FF2B5EF4-FFF2-40B4-BE49-F238E27FC236}">
                <a16:creationId xmlns:a16="http://schemas.microsoft.com/office/drawing/2014/main" id="{7F901D7D-668A-486F-912F-945E29F50586}"/>
              </a:ext>
            </a:extLst>
          </p:cNvPr>
          <p:cNvSpPr/>
          <p:nvPr/>
        </p:nvSpPr>
        <p:spPr>
          <a:xfrm>
            <a:off x="4752535" y="4049151"/>
            <a:ext cx="576775" cy="630703"/>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12" name="Rectangle: Rounded Corners 11">
            <a:extLst>
              <a:ext uri="{FF2B5EF4-FFF2-40B4-BE49-F238E27FC236}">
                <a16:creationId xmlns:a16="http://schemas.microsoft.com/office/drawing/2014/main" id="{D5282FD8-9A0A-45D0-AD0F-1E33282336DE}"/>
              </a:ext>
            </a:extLst>
          </p:cNvPr>
          <p:cNvSpPr/>
          <p:nvPr/>
        </p:nvSpPr>
        <p:spPr>
          <a:xfrm>
            <a:off x="4722055" y="5467645"/>
            <a:ext cx="576775" cy="349346"/>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13" name="Rectangle: Rounded Corners 12">
            <a:extLst>
              <a:ext uri="{FF2B5EF4-FFF2-40B4-BE49-F238E27FC236}">
                <a16:creationId xmlns:a16="http://schemas.microsoft.com/office/drawing/2014/main" id="{39380F44-C596-40B4-B260-4221A03F264E}"/>
              </a:ext>
            </a:extLst>
          </p:cNvPr>
          <p:cNvSpPr/>
          <p:nvPr/>
        </p:nvSpPr>
        <p:spPr>
          <a:xfrm>
            <a:off x="4747845" y="2128376"/>
            <a:ext cx="576775" cy="1430750"/>
          </a:xfrm>
          <a:prstGeom prst="roundRect">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4" name="Rectangle: Rounded Corners 13">
            <a:extLst>
              <a:ext uri="{FF2B5EF4-FFF2-40B4-BE49-F238E27FC236}">
                <a16:creationId xmlns:a16="http://schemas.microsoft.com/office/drawing/2014/main" id="{B4591855-B271-4C95-9467-F135EDD283FC}"/>
              </a:ext>
            </a:extLst>
          </p:cNvPr>
          <p:cNvSpPr/>
          <p:nvPr/>
        </p:nvSpPr>
        <p:spPr>
          <a:xfrm>
            <a:off x="4726742" y="4665788"/>
            <a:ext cx="576775" cy="801857"/>
          </a:xfrm>
          <a:prstGeom prst="roundRect">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21329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124021"/>
            <a:ext cx="9601200" cy="1485900"/>
          </a:xfrm>
        </p:spPr>
        <p:txBody>
          <a:bodyPr anchor="ctr"/>
          <a:lstStyle/>
          <a:p>
            <a:r>
              <a:rPr lang="es-MX" dirty="0"/>
              <a:t>Manejo de puertos</a:t>
            </a:r>
          </a:p>
        </p:txBody>
      </p:sp>
      <p:pic>
        <p:nvPicPr>
          <p:cNvPr id="5" name="Picture 2" descr="Arduino Uno Rev3">
            <a:extLst>
              <a:ext uri="{FF2B5EF4-FFF2-40B4-BE49-F238E27FC236}">
                <a16:creationId xmlns:a16="http://schemas.microsoft.com/office/drawing/2014/main" id="{28D31E91-7F27-4361-9E69-1DF8E27AAF2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D8ECD0EA-BF67-4EF1-80EB-4EA6370B4B13}"/>
              </a:ext>
            </a:extLst>
          </p:cNvPr>
          <p:cNvSpPr>
            <a:spLocks noGrp="1"/>
          </p:cNvSpPr>
          <p:nvPr>
            <p:ph idx="1"/>
          </p:nvPr>
        </p:nvSpPr>
        <p:spPr>
          <a:xfrm>
            <a:off x="1371600" y="1609920"/>
            <a:ext cx="9755945" cy="4252789"/>
          </a:xfrm>
        </p:spPr>
        <p:txBody>
          <a:bodyPr>
            <a:normAutofit/>
          </a:bodyPr>
          <a:lstStyle/>
          <a:p>
            <a:pPr>
              <a:lnSpc>
                <a:spcPct val="150000"/>
              </a:lnSpc>
            </a:pPr>
            <a:r>
              <a:rPr lang="es-MX" sz="3200" dirty="0"/>
              <a:t>¿Se encendieron y apagaron al mismo tiempo?</a:t>
            </a:r>
          </a:p>
          <a:p>
            <a:pPr>
              <a:lnSpc>
                <a:spcPct val="150000"/>
              </a:lnSpc>
            </a:pPr>
            <a:r>
              <a:rPr lang="es-MX" sz="3200" dirty="0"/>
              <a:t>¿Podríamos hacer que los leds realmente se enciendan y apaguen al mismo tiempo?</a:t>
            </a:r>
          </a:p>
        </p:txBody>
      </p:sp>
    </p:spTree>
    <p:extLst>
      <p:ext uri="{BB962C8B-B14F-4D97-AF65-F5344CB8AC3E}">
        <p14:creationId xmlns:p14="http://schemas.microsoft.com/office/powerpoint/2010/main" val="39730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nchor="ctr"/>
          <a:lstStyle/>
          <a:p>
            <a:r>
              <a:rPr lang="es-MX" dirty="0"/>
              <a:t>Uso de los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237957"/>
            <a:ext cx="9755945" cy="5345723"/>
          </a:xfrm>
        </p:spPr>
        <p:txBody>
          <a:bodyPr>
            <a:normAutofit fontScale="92500" lnSpcReduction="20000"/>
          </a:bodyPr>
          <a:lstStyle/>
          <a:p>
            <a:pPr>
              <a:lnSpc>
                <a:spcPct val="200000"/>
              </a:lnSpc>
            </a:pPr>
            <a:r>
              <a:rPr lang="es-MX" sz="3200" dirty="0"/>
              <a:t>Cada puerto es controlado por tres registros</a:t>
            </a:r>
          </a:p>
          <a:p>
            <a:pPr lvl="1">
              <a:lnSpc>
                <a:spcPct val="200000"/>
              </a:lnSpc>
            </a:pPr>
            <a:r>
              <a:rPr lang="es-MX" sz="2400" dirty="0" err="1"/>
              <a:t>DDRx</a:t>
            </a:r>
            <a:r>
              <a:rPr lang="es-MX" sz="2400" dirty="0"/>
              <a:t>    // determina si es OUTPUT o INTPUT</a:t>
            </a:r>
          </a:p>
          <a:p>
            <a:pPr lvl="1">
              <a:lnSpc>
                <a:spcPct val="200000"/>
              </a:lnSpc>
            </a:pPr>
            <a:r>
              <a:rPr lang="es-MX" sz="2400" dirty="0" err="1"/>
              <a:t>PORTx</a:t>
            </a:r>
            <a:r>
              <a:rPr lang="es-MX" sz="2400" dirty="0"/>
              <a:t>  // controla el nivel HIGH o LOW</a:t>
            </a:r>
          </a:p>
          <a:p>
            <a:pPr lvl="1">
              <a:lnSpc>
                <a:spcPct val="200000"/>
              </a:lnSpc>
            </a:pPr>
            <a:r>
              <a:rPr lang="es-MX" sz="2400" dirty="0" err="1"/>
              <a:t>PINx</a:t>
            </a:r>
            <a:r>
              <a:rPr lang="es-MX" sz="2400" dirty="0"/>
              <a:t>     //  permite leer el estado</a:t>
            </a:r>
          </a:p>
          <a:p>
            <a:pPr lvl="1">
              <a:lnSpc>
                <a:spcPct val="200000"/>
              </a:lnSpc>
            </a:pPr>
            <a:r>
              <a:rPr lang="es-MX" sz="2400" dirty="0" err="1"/>
              <a:t>Pxn</a:t>
            </a:r>
            <a:r>
              <a:rPr lang="es-MX" sz="2400" dirty="0"/>
              <a:t>      // permite escribir en un solo bit</a:t>
            </a:r>
          </a:p>
          <a:p>
            <a:pPr>
              <a:lnSpc>
                <a:spcPct val="200000"/>
              </a:lnSpc>
            </a:pPr>
            <a:r>
              <a:rPr lang="es-MX" sz="2400" dirty="0"/>
              <a:t>Donde la x, es el nombre del puerto,</a:t>
            </a:r>
          </a:p>
          <a:p>
            <a:pPr lvl="1">
              <a:lnSpc>
                <a:spcPct val="200000"/>
              </a:lnSpc>
            </a:pPr>
            <a:r>
              <a:rPr lang="es-MX" sz="2400" dirty="0"/>
              <a:t>Puede ser B,C y D para el </a:t>
            </a:r>
            <a:r>
              <a:rPr lang="es-MX" sz="2400" dirty="0" err="1"/>
              <a:t>arduino</a:t>
            </a:r>
            <a:endParaRPr lang="es-MX" sz="2400" dirty="0"/>
          </a:p>
          <a:p>
            <a:pPr lvl="1">
              <a:lnSpc>
                <a:spcPct val="200000"/>
              </a:lnSpc>
            </a:pPr>
            <a:endParaRPr lang="es-MX" sz="2400" dirty="0"/>
          </a:p>
          <a:p>
            <a:pPr>
              <a:lnSpc>
                <a:spcPct val="200000"/>
              </a:lnSpc>
            </a:pPr>
            <a:endParaRPr lang="es-MX" sz="2400" dirty="0"/>
          </a:p>
        </p:txBody>
      </p:sp>
      <p:pic>
        <p:nvPicPr>
          <p:cNvPr id="4" name="Picture 2" descr="Arduino Uno Rev3">
            <a:extLst>
              <a:ext uri="{FF2B5EF4-FFF2-40B4-BE49-F238E27FC236}">
                <a16:creationId xmlns:a16="http://schemas.microsoft.com/office/drawing/2014/main" id="{AF26BB1F-21B2-4F55-9919-1E4F08C0EF1B}"/>
              </a:ext>
            </a:extLst>
          </p:cNvPr>
          <p:cNvPicPr>
            <a:picLocks noChangeAspect="1" noChangeArrowheads="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3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lstStyle/>
          <a:p>
            <a:r>
              <a:rPr lang="es-MX" dirty="0"/>
              <a:t>Uso de las entradas digitales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984737"/>
            <a:ext cx="9755945" cy="5598943"/>
          </a:xfrm>
        </p:spPr>
        <p:txBody>
          <a:bodyPr>
            <a:normAutofit/>
          </a:bodyPr>
          <a:lstStyle/>
          <a:p>
            <a:pPr algn="just">
              <a:lnSpc>
                <a:spcPct val="170000"/>
              </a:lnSpc>
            </a:pPr>
            <a:r>
              <a:rPr lang="es-MX" sz="3200" dirty="0"/>
              <a:t>Se necesita decirle al microcontrolador que será una entrada digital.</a:t>
            </a:r>
          </a:p>
          <a:p>
            <a:pPr lvl="1">
              <a:lnSpc>
                <a:spcPct val="170000"/>
              </a:lnSpc>
            </a:pPr>
            <a:r>
              <a:rPr lang="es-MX" sz="2400" b="1" dirty="0" err="1"/>
              <a:t>pinMode</a:t>
            </a:r>
            <a:r>
              <a:rPr lang="es-MX" sz="2400" b="1" dirty="0"/>
              <a:t> ();  // </a:t>
            </a:r>
            <a:r>
              <a:rPr lang="en-US" sz="2400" dirty="0" err="1"/>
              <a:t>Configura</a:t>
            </a:r>
            <a:r>
              <a:rPr lang="en-US" sz="2400" dirty="0"/>
              <a:t> el pin </a:t>
            </a:r>
            <a:r>
              <a:rPr lang="en-US" sz="2400" dirty="0" err="1"/>
              <a:t>como</a:t>
            </a:r>
            <a:r>
              <a:rPr lang="en-US" sz="2400" dirty="0"/>
              <a:t> entrada o </a:t>
            </a:r>
            <a:r>
              <a:rPr lang="en-US" sz="2400" dirty="0" err="1"/>
              <a:t>como</a:t>
            </a:r>
            <a:r>
              <a:rPr lang="en-US" sz="2400" dirty="0"/>
              <a:t> </a:t>
            </a:r>
            <a:r>
              <a:rPr lang="en-US" sz="2400" dirty="0" err="1"/>
              <a:t>salida</a:t>
            </a:r>
            <a:r>
              <a:rPr lang="en-US" sz="2400" dirty="0"/>
              <a:t>.</a:t>
            </a:r>
          </a:p>
          <a:p>
            <a:pPr marL="0" indent="0">
              <a:lnSpc>
                <a:spcPct val="170000"/>
              </a:lnSpc>
              <a:buNone/>
            </a:pPr>
            <a:r>
              <a:rPr lang="en-US" sz="2400" dirty="0" err="1"/>
              <a:t>Ejemplo</a:t>
            </a:r>
            <a:r>
              <a:rPr lang="en-US" sz="2400" dirty="0"/>
              <a:t>: </a:t>
            </a:r>
            <a:r>
              <a:rPr lang="en-US" sz="2400" dirty="0" err="1"/>
              <a:t>Configurar</a:t>
            </a:r>
            <a:r>
              <a:rPr lang="en-US" sz="2400" dirty="0"/>
              <a:t> el pin 10 </a:t>
            </a:r>
            <a:r>
              <a:rPr lang="en-US" sz="2400" dirty="0" err="1"/>
              <a:t>como</a:t>
            </a:r>
            <a:r>
              <a:rPr lang="en-US" sz="2400" dirty="0"/>
              <a:t> entrada.</a:t>
            </a:r>
          </a:p>
          <a:p>
            <a:pPr marL="0" indent="0">
              <a:lnSpc>
                <a:spcPct val="170000"/>
              </a:lnSpc>
              <a:buNone/>
            </a:pPr>
            <a:r>
              <a:rPr lang="en-US" sz="2400" dirty="0"/>
              <a:t>	</a:t>
            </a:r>
            <a:r>
              <a:rPr lang="en-US" sz="2400" dirty="0" err="1"/>
              <a:t>pinMode</a:t>
            </a:r>
            <a:r>
              <a:rPr lang="en-US" sz="2400" dirty="0"/>
              <a:t> (10, INPUT);</a:t>
            </a:r>
          </a:p>
          <a:p>
            <a:pPr marL="0" indent="0">
              <a:lnSpc>
                <a:spcPct val="170000"/>
              </a:lnSpc>
              <a:buNone/>
            </a:pPr>
            <a:r>
              <a:rPr lang="en-US" sz="2400" dirty="0"/>
              <a:t>Es </a:t>
            </a:r>
            <a:r>
              <a:rPr lang="en-US" sz="2400" dirty="0" err="1"/>
              <a:t>importante</a:t>
            </a:r>
            <a:r>
              <a:rPr lang="en-US" sz="2400" dirty="0"/>
              <a:t> que la palabra INPUT </a:t>
            </a:r>
            <a:r>
              <a:rPr lang="en-US" sz="2400" dirty="0" err="1"/>
              <a:t>esté</a:t>
            </a:r>
            <a:r>
              <a:rPr lang="en-US" sz="2400" dirty="0"/>
              <a:t> </a:t>
            </a:r>
            <a:r>
              <a:rPr lang="en-US" sz="2400" dirty="0" err="1"/>
              <a:t>en</a:t>
            </a:r>
            <a:r>
              <a:rPr lang="en-US" sz="2400" dirty="0"/>
              <a:t> </a:t>
            </a:r>
          </a:p>
          <a:p>
            <a:pPr marL="0" indent="0">
              <a:lnSpc>
                <a:spcPct val="170000"/>
              </a:lnSpc>
              <a:buNone/>
            </a:pPr>
            <a:r>
              <a:rPr lang="en-US" sz="2400" dirty="0"/>
              <a:t>MAYÚSCULAS</a:t>
            </a:r>
            <a:endParaRPr lang="es-MX" sz="2400" dirty="0"/>
          </a:p>
        </p:txBody>
      </p:sp>
      <p:pic>
        <p:nvPicPr>
          <p:cNvPr id="4" name="Picture 2" descr="Arduino Uno Rev3">
            <a:extLst>
              <a:ext uri="{FF2B5EF4-FFF2-40B4-BE49-F238E27FC236}">
                <a16:creationId xmlns:a16="http://schemas.microsoft.com/office/drawing/2014/main" id="{AF26BB1F-21B2-4F55-9919-1E4F08C0EF1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1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lstStyle/>
          <a:p>
            <a:r>
              <a:rPr lang="es-MX" dirty="0"/>
              <a:t>Uso de los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984737"/>
            <a:ext cx="9755945" cy="5598943"/>
          </a:xfrm>
        </p:spPr>
        <p:txBody>
          <a:bodyPr>
            <a:normAutofit/>
          </a:bodyPr>
          <a:lstStyle/>
          <a:p>
            <a:pPr algn="just">
              <a:lnSpc>
                <a:spcPct val="120000"/>
              </a:lnSpc>
            </a:pPr>
            <a:r>
              <a:rPr lang="es-MX" sz="2800" dirty="0"/>
              <a:t>Se necesita decirle al microcontrolador que será una entrada digital.</a:t>
            </a:r>
          </a:p>
          <a:p>
            <a:pPr marL="0" indent="0" algn="just">
              <a:lnSpc>
                <a:spcPct val="120000"/>
              </a:lnSpc>
              <a:buNone/>
            </a:pPr>
            <a:r>
              <a:rPr lang="es-MX" sz="2800" dirty="0"/>
              <a:t>Ejemplo: Configurar el puerto B, PB0, PB1 como entradas y de PB2 a PB5 como salidas, como PB6 y PB7 son ocupados por el cristal no hacerle cambios.</a:t>
            </a:r>
          </a:p>
          <a:p>
            <a:pPr lvl="1">
              <a:lnSpc>
                <a:spcPct val="120000"/>
              </a:lnSpc>
            </a:pPr>
            <a:r>
              <a:rPr lang="es-MX" b="1" dirty="0"/>
              <a:t>DDRB = DDRB | B00111100;  // “</a:t>
            </a:r>
            <a:r>
              <a:rPr lang="en-US" dirty="0"/>
              <a:t>1” Salida y “0” entrada.</a:t>
            </a:r>
          </a:p>
        </p:txBody>
      </p:sp>
      <p:pic>
        <p:nvPicPr>
          <p:cNvPr id="4" name="Picture 2" descr="Arduino Uno Rev3">
            <a:extLst>
              <a:ext uri="{FF2B5EF4-FFF2-40B4-BE49-F238E27FC236}">
                <a16:creationId xmlns:a16="http://schemas.microsoft.com/office/drawing/2014/main" id="{AF26BB1F-21B2-4F55-9919-1E4F08C0EF1B}"/>
              </a:ext>
            </a:extLst>
          </p:cNvPr>
          <p:cNvPicPr>
            <a:picLocks noChangeAspect="1" noChangeArrowheads="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171642"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B673E9-0B99-4CBA-8BE5-6936DC08F4BA}"/>
              </a:ext>
            </a:extLst>
          </p:cNvPr>
          <p:cNvSpPr txBox="1"/>
          <p:nvPr/>
        </p:nvSpPr>
        <p:spPr>
          <a:xfrm>
            <a:off x="5047861" y="4312688"/>
            <a:ext cx="2213426" cy="369332"/>
          </a:xfrm>
          <a:prstGeom prst="rect">
            <a:avLst/>
          </a:prstGeom>
          <a:noFill/>
        </p:spPr>
        <p:txBody>
          <a:bodyPr wrap="none" rtlCol="0">
            <a:spAutoFit/>
          </a:bodyPr>
          <a:lstStyle/>
          <a:p>
            <a:r>
              <a:rPr lang="es-MX" dirty="0"/>
              <a:t>Indica que es binario</a:t>
            </a:r>
          </a:p>
        </p:txBody>
      </p:sp>
      <p:sp>
        <p:nvSpPr>
          <p:cNvPr id="8" name="Arrow: Right 7">
            <a:extLst>
              <a:ext uri="{FF2B5EF4-FFF2-40B4-BE49-F238E27FC236}">
                <a16:creationId xmlns:a16="http://schemas.microsoft.com/office/drawing/2014/main" id="{4AD0C79C-9367-41DD-BE67-E2251B294049}"/>
              </a:ext>
            </a:extLst>
          </p:cNvPr>
          <p:cNvSpPr/>
          <p:nvPr/>
        </p:nvSpPr>
        <p:spPr>
          <a:xfrm rot="1437522">
            <a:off x="4275129" y="4200278"/>
            <a:ext cx="797354" cy="299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8">
            <a:extLst>
              <a:ext uri="{FF2B5EF4-FFF2-40B4-BE49-F238E27FC236}">
                <a16:creationId xmlns:a16="http://schemas.microsoft.com/office/drawing/2014/main" id="{7B82D09B-BD65-4A92-8438-F4C33FD71C3D}"/>
              </a:ext>
            </a:extLst>
          </p:cNvPr>
          <p:cNvPicPr>
            <a:picLocks noChangeAspect="1"/>
          </p:cNvPicPr>
          <p:nvPr/>
        </p:nvPicPr>
        <p:blipFill rotWithShape="1">
          <a:blip r:embed="rId4">
            <a:clrChange>
              <a:clrFrom>
                <a:srgbClr val="FFFFFF"/>
              </a:clrFrom>
              <a:clrTo>
                <a:srgbClr val="FFFFFF">
                  <a:alpha val="0"/>
                </a:srgbClr>
              </a:clrTo>
            </a:clrChange>
          </a:blip>
          <a:srcRect l="24315" t="56199" r="15323" b="25415"/>
          <a:stretch/>
        </p:blipFill>
        <p:spPr>
          <a:xfrm>
            <a:off x="647114" y="4976472"/>
            <a:ext cx="8053382" cy="1356640"/>
          </a:xfrm>
          <a:prstGeom prst="rect">
            <a:avLst/>
          </a:prstGeom>
        </p:spPr>
      </p:pic>
    </p:spTree>
    <p:extLst>
      <p:ext uri="{BB962C8B-B14F-4D97-AF65-F5344CB8AC3E}">
        <p14:creationId xmlns:p14="http://schemas.microsoft.com/office/powerpoint/2010/main" val="246303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Uso de las salidas digitales en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599" y="997561"/>
            <a:ext cx="9755945" cy="4444597"/>
          </a:xfrm>
        </p:spPr>
        <p:txBody>
          <a:bodyPr>
            <a:normAutofit/>
          </a:bodyPr>
          <a:lstStyle/>
          <a:p>
            <a:r>
              <a:rPr lang="es-MX" sz="3200" dirty="0"/>
              <a:t>En el </a:t>
            </a:r>
            <a:r>
              <a:rPr lang="es-MX" sz="3200" dirty="0" err="1"/>
              <a:t>ide</a:t>
            </a:r>
            <a:r>
              <a:rPr lang="es-MX" sz="3200" dirty="0"/>
              <a:t> de Arduino se utilizan las instrucciones </a:t>
            </a:r>
          </a:p>
          <a:p>
            <a:pPr lvl="1"/>
            <a:r>
              <a:rPr lang="es-MX" sz="2400" dirty="0" err="1"/>
              <a:t>digitalWrite</a:t>
            </a:r>
            <a:r>
              <a:rPr lang="es-MX" sz="2400" dirty="0"/>
              <a:t> () y </a:t>
            </a:r>
            <a:r>
              <a:rPr lang="es-MX" sz="2400" dirty="0" err="1"/>
              <a:t>digitalRead</a:t>
            </a:r>
            <a:r>
              <a:rPr lang="es-MX" sz="2400" dirty="0"/>
              <a:t>.</a:t>
            </a:r>
          </a:p>
          <a:p>
            <a:r>
              <a:rPr lang="es-MX" sz="2400" dirty="0"/>
              <a:t>Ejemplo, encender los pines PB2 a PB5, esperar un segundo y después apagar los leds.</a:t>
            </a:r>
          </a:p>
          <a:p>
            <a:pPr marL="0" indent="0">
              <a:buNone/>
            </a:pPr>
            <a:endParaRPr lang="es-MX" sz="2400" dirty="0"/>
          </a:p>
          <a:p>
            <a:pPr marL="0" indent="0">
              <a:buNone/>
            </a:pPr>
            <a:r>
              <a:rPr lang="es-MX" sz="2400" dirty="0"/>
              <a:t>Para encender o apagar (siendo salida) un pin de puerto se utiliza.</a:t>
            </a:r>
          </a:p>
          <a:p>
            <a:pPr lvl="1"/>
            <a:r>
              <a:rPr lang="es-MX" sz="2400" dirty="0"/>
              <a:t>PORTB =  PORTB|B00111100;	// “1” Encender y “0” Apagar</a:t>
            </a:r>
          </a:p>
          <a:p>
            <a:pPr lvl="1"/>
            <a:r>
              <a:rPr lang="es-MX" sz="2400" dirty="0" err="1"/>
              <a:t>delay</a:t>
            </a:r>
            <a:r>
              <a:rPr lang="es-MX" sz="2400" dirty="0"/>
              <a:t> (1000);</a:t>
            </a:r>
          </a:p>
          <a:p>
            <a:pPr lvl="1"/>
            <a:r>
              <a:rPr lang="es-MX" sz="2400" dirty="0"/>
              <a:t>PORTB = PORTB|B00000000;	</a:t>
            </a:r>
          </a:p>
        </p:txBody>
      </p:sp>
      <p:pic>
        <p:nvPicPr>
          <p:cNvPr id="6" name="Picture 5">
            <a:extLst>
              <a:ext uri="{FF2B5EF4-FFF2-40B4-BE49-F238E27FC236}">
                <a16:creationId xmlns:a16="http://schemas.microsoft.com/office/drawing/2014/main" id="{AFD9F1D9-7FE0-448C-96A5-F516A72FEC8C}"/>
              </a:ext>
            </a:extLst>
          </p:cNvPr>
          <p:cNvPicPr>
            <a:picLocks noChangeAspect="1"/>
          </p:cNvPicPr>
          <p:nvPr/>
        </p:nvPicPr>
        <p:blipFill rotWithShape="1">
          <a:blip r:embed="rId3">
            <a:clrChange>
              <a:clrFrom>
                <a:srgbClr val="FFFFFF"/>
              </a:clrFrom>
              <a:clrTo>
                <a:srgbClr val="FFFFFF">
                  <a:alpha val="0"/>
                </a:srgbClr>
              </a:clrTo>
            </a:clrChange>
          </a:blip>
          <a:srcRect l="24808" t="43843" r="15539" b="37526"/>
          <a:stretch/>
        </p:blipFill>
        <p:spPr>
          <a:xfrm>
            <a:off x="1290145" y="5112977"/>
            <a:ext cx="9760027" cy="1642404"/>
          </a:xfrm>
          <a:prstGeom prst="rect">
            <a:avLst/>
          </a:prstGeom>
        </p:spPr>
      </p:pic>
    </p:spTree>
    <p:extLst>
      <p:ext uri="{BB962C8B-B14F-4D97-AF65-F5344CB8AC3E}">
        <p14:creationId xmlns:p14="http://schemas.microsoft.com/office/powerpoint/2010/main" val="244349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Uso de las entradas en puertos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599" y="997561"/>
            <a:ext cx="9755945" cy="4444597"/>
          </a:xfrm>
        </p:spPr>
        <p:txBody>
          <a:bodyPr>
            <a:normAutofit fontScale="92500" lnSpcReduction="10000"/>
          </a:bodyPr>
          <a:lstStyle/>
          <a:p>
            <a:pPr marL="0" indent="0" algn="just">
              <a:lnSpc>
                <a:spcPct val="120000"/>
              </a:lnSpc>
              <a:buNone/>
            </a:pPr>
            <a:r>
              <a:rPr lang="es-MX" sz="3600" dirty="0"/>
              <a:t>Ejemplo: </a:t>
            </a:r>
            <a:r>
              <a:rPr lang="es-MX" sz="2800" dirty="0"/>
              <a:t>Configurar en el puerto B, PB2 a PB4 como entradas, y leerlas.</a:t>
            </a:r>
            <a:endParaRPr lang="es-MX" sz="3200" dirty="0"/>
          </a:p>
          <a:p>
            <a:pPr lvl="1">
              <a:lnSpc>
                <a:spcPct val="120000"/>
              </a:lnSpc>
            </a:pPr>
            <a:r>
              <a:rPr lang="es-MX" sz="2400" b="1" dirty="0"/>
              <a:t>DDRB = DDRB | B00100000;  // “</a:t>
            </a:r>
            <a:r>
              <a:rPr lang="en-US" sz="2400" dirty="0"/>
              <a:t>1” Salida y “0” entrada.</a:t>
            </a:r>
          </a:p>
          <a:p>
            <a:pPr lvl="1">
              <a:lnSpc>
                <a:spcPct val="120000"/>
              </a:lnSpc>
            </a:pPr>
            <a:r>
              <a:rPr lang="en-US" sz="2400" b="1" dirty="0"/>
              <a:t>int </a:t>
            </a:r>
            <a:r>
              <a:rPr lang="en-US" sz="2400" b="1" dirty="0" err="1"/>
              <a:t>leerPuertoB</a:t>
            </a:r>
            <a:r>
              <a:rPr lang="en-US" sz="2400" b="1" dirty="0"/>
              <a:t> = PINB; </a:t>
            </a:r>
          </a:p>
          <a:p>
            <a:pPr marL="0" indent="0">
              <a:lnSpc>
                <a:spcPct val="120000"/>
              </a:lnSpc>
              <a:buNone/>
            </a:pPr>
            <a:r>
              <a:rPr lang="es-MX" sz="3600" dirty="0"/>
              <a:t>Ejemplo: </a:t>
            </a:r>
            <a:r>
              <a:rPr lang="es-MX" sz="2800" dirty="0"/>
              <a:t>Leer solamente el pin PB2 y no todo el puerto.</a:t>
            </a:r>
          </a:p>
          <a:p>
            <a:pPr lvl="1">
              <a:lnSpc>
                <a:spcPct val="130000"/>
              </a:lnSpc>
            </a:pPr>
            <a:r>
              <a:rPr lang="en-US" sz="2400" b="1" dirty="0" err="1"/>
              <a:t>boolean</a:t>
            </a:r>
            <a:r>
              <a:rPr lang="en-US" sz="2400" b="1" dirty="0"/>
              <a:t> </a:t>
            </a:r>
            <a:r>
              <a:rPr lang="en-US" sz="2400" b="1" dirty="0" err="1"/>
              <a:t>boton</a:t>
            </a:r>
            <a:r>
              <a:rPr lang="en-US" sz="2400" b="1" dirty="0"/>
              <a:t> = (PINB &amp; (1&lt;&lt;PB2));</a:t>
            </a:r>
          </a:p>
          <a:p>
            <a:pPr marL="0" indent="0">
              <a:lnSpc>
                <a:spcPct val="120000"/>
              </a:lnSpc>
              <a:buNone/>
            </a:pPr>
            <a:endParaRPr lang="es-MX" sz="2800" dirty="0"/>
          </a:p>
          <a:p>
            <a:pPr marL="0" indent="0">
              <a:lnSpc>
                <a:spcPct val="120000"/>
              </a:lnSpc>
              <a:buNone/>
            </a:pPr>
            <a:r>
              <a:rPr lang="es-MX" sz="2800" dirty="0"/>
              <a:t>	</a:t>
            </a:r>
          </a:p>
          <a:p>
            <a:pPr marL="0" indent="0">
              <a:lnSpc>
                <a:spcPct val="120000"/>
              </a:lnSpc>
              <a:buNone/>
            </a:pPr>
            <a:endParaRPr lang="en-US" sz="2800" dirty="0"/>
          </a:p>
          <a:p>
            <a:pPr marL="0" indent="0">
              <a:lnSpc>
                <a:spcPct val="120000"/>
              </a:lnSpc>
              <a:buNone/>
            </a:pPr>
            <a:endParaRPr lang="en-US" sz="2400" b="1" dirty="0"/>
          </a:p>
          <a:p>
            <a:endParaRPr lang="es-MX" sz="2800" dirty="0"/>
          </a:p>
        </p:txBody>
      </p:sp>
      <p:pic>
        <p:nvPicPr>
          <p:cNvPr id="4" name="Picture 3">
            <a:extLst>
              <a:ext uri="{FF2B5EF4-FFF2-40B4-BE49-F238E27FC236}">
                <a16:creationId xmlns:a16="http://schemas.microsoft.com/office/drawing/2014/main" id="{1E968DE5-E7F1-4754-8E55-980457BFA65F}"/>
              </a:ext>
            </a:extLst>
          </p:cNvPr>
          <p:cNvPicPr>
            <a:picLocks noChangeAspect="1"/>
          </p:cNvPicPr>
          <p:nvPr/>
        </p:nvPicPr>
        <p:blipFill rotWithShape="1">
          <a:blip r:embed="rId3">
            <a:clrChange>
              <a:clrFrom>
                <a:srgbClr val="FFFFFF"/>
              </a:clrFrom>
              <a:clrTo>
                <a:srgbClr val="FFFFFF">
                  <a:alpha val="0"/>
                </a:srgbClr>
              </a:clrTo>
            </a:clrChange>
          </a:blip>
          <a:srcRect l="24577" t="65044" r="16116" b="15040"/>
          <a:stretch/>
        </p:blipFill>
        <p:spPr>
          <a:xfrm>
            <a:off x="1688123" y="4655448"/>
            <a:ext cx="9861452" cy="1784271"/>
          </a:xfrm>
          <a:prstGeom prst="rect">
            <a:avLst/>
          </a:prstGeom>
        </p:spPr>
      </p:pic>
    </p:spTree>
    <p:extLst>
      <p:ext uri="{BB962C8B-B14F-4D97-AF65-F5344CB8AC3E}">
        <p14:creationId xmlns:p14="http://schemas.microsoft.com/office/powerpoint/2010/main" val="31537938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4081</TotalTime>
  <Words>568</Words>
  <Application>Microsoft Office PowerPoint</Application>
  <PresentationFormat>Widescreen</PresentationFormat>
  <Paragraphs>74</Paragraphs>
  <Slides>15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Franklin Gothic Book</vt:lpstr>
      <vt:lpstr>Crop</vt:lpstr>
      <vt:lpstr>ARDUINO </vt:lpstr>
      <vt:lpstr>Manejo de puertos</vt:lpstr>
      <vt:lpstr>Manejo de puertos</vt:lpstr>
      <vt:lpstr>Manejo de puertos</vt:lpstr>
      <vt:lpstr>Uso de los puertos</vt:lpstr>
      <vt:lpstr>Uso de las entradas digitales</vt:lpstr>
      <vt:lpstr>Uso de los puertos</vt:lpstr>
      <vt:lpstr>Uso de las salidas digitales en puertos</vt:lpstr>
      <vt:lpstr>Uso de las entradas en puertos</vt:lpstr>
      <vt:lpstr>Uso de las entradas en puertos</vt:lpstr>
      <vt:lpstr>EJEMPLO : Contador</vt:lpstr>
      <vt:lpstr>PowerPoint Presentation</vt:lpstr>
      <vt:lpstr>PowerPoint Presentation</vt:lpstr>
      <vt:lpstr>PowerPoint Presentation</vt:lpstr>
      <vt:lpstr>Preguntas Interesantes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dc:title>
  <dc:creator>HP</dc:creator>
  <cp:lastModifiedBy>HP</cp:lastModifiedBy>
  <cp:revision>47</cp:revision>
  <dcterms:created xsi:type="dcterms:W3CDTF">2019-12-04T23:03:11Z</dcterms:created>
  <dcterms:modified xsi:type="dcterms:W3CDTF">2019-12-29T08:48:51Z</dcterms:modified>
</cp:coreProperties>
</file>