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76" r:id="rId4"/>
    <p:sldId id="277" r:id="rId5"/>
    <p:sldId id="280" r:id="rId6"/>
    <p:sldId id="273" r:id="rId7"/>
    <p:sldId id="281" r:id="rId8"/>
    <p:sldId id="282" r:id="rId9"/>
    <p:sldId id="284" r:id="rId10"/>
    <p:sldId id="285" r:id="rId11"/>
    <p:sldId id="262" r:id="rId12"/>
    <p:sldId id="283" r:id="rId13"/>
    <p:sldId id="287" r:id="rId14"/>
    <p:sldId id="288" r:id="rId15"/>
    <p:sldId id="28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68" d="100"/>
          <a:sy n="68" d="100"/>
        </p:scale>
        <p:origin x="7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15DEE-BBA7-46A7-9017-E638CFD297CB}" type="datetimeFigureOut">
              <a:rPr lang="es-MX" smtClean="0"/>
              <a:t>29/12/2019</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5F248-3EB4-415B-B373-65E2B591C574}" type="slidenum">
              <a:rPr lang="es-MX" smtClean="0"/>
              <a:t>‹#›</a:t>
            </a:fld>
            <a:endParaRPr lang="es-MX"/>
          </a:p>
        </p:txBody>
      </p:sp>
    </p:spTree>
    <p:extLst>
      <p:ext uri="{BB962C8B-B14F-4D97-AF65-F5344CB8AC3E}">
        <p14:creationId xmlns:p14="http://schemas.microsoft.com/office/powerpoint/2010/main" val="4156061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15D5F248-3EB4-415B-B373-65E2B591C574}" type="slidenum">
              <a:rPr lang="es-MX" smtClean="0"/>
              <a:t>3</a:t>
            </a:fld>
            <a:endParaRPr lang="es-MX"/>
          </a:p>
        </p:txBody>
      </p:sp>
    </p:spTree>
    <p:extLst>
      <p:ext uri="{BB962C8B-B14F-4D97-AF65-F5344CB8AC3E}">
        <p14:creationId xmlns:p14="http://schemas.microsoft.com/office/powerpoint/2010/main" val="2206293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BAA16F65-90D1-4E1E-8F4D-F6152E1B7BF7}" type="slidenum">
              <a:rPr lang="es-MX" smtClean="0"/>
              <a:t>14</a:t>
            </a:fld>
            <a:endParaRPr lang="es-MX"/>
          </a:p>
        </p:txBody>
      </p:sp>
    </p:spTree>
    <p:extLst>
      <p:ext uri="{BB962C8B-B14F-4D97-AF65-F5344CB8AC3E}">
        <p14:creationId xmlns:p14="http://schemas.microsoft.com/office/powerpoint/2010/main" val="2780953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BAA16F65-90D1-4E1E-8F4D-F6152E1B7BF7}" type="slidenum">
              <a:rPr lang="es-MX" smtClean="0"/>
              <a:t>15</a:t>
            </a:fld>
            <a:endParaRPr lang="es-MX"/>
          </a:p>
        </p:txBody>
      </p:sp>
    </p:spTree>
    <p:extLst>
      <p:ext uri="{BB962C8B-B14F-4D97-AF65-F5344CB8AC3E}">
        <p14:creationId xmlns:p14="http://schemas.microsoft.com/office/powerpoint/2010/main" val="133285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15D5F248-3EB4-415B-B373-65E2B591C574}" type="slidenum">
              <a:rPr lang="es-MX" smtClean="0"/>
              <a:t>4</a:t>
            </a:fld>
            <a:endParaRPr lang="es-MX"/>
          </a:p>
        </p:txBody>
      </p:sp>
    </p:spTree>
    <p:extLst>
      <p:ext uri="{BB962C8B-B14F-4D97-AF65-F5344CB8AC3E}">
        <p14:creationId xmlns:p14="http://schemas.microsoft.com/office/powerpoint/2010/main" val="2040387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15D5F248-3EB4-415B-B373-65E2B591C574}" type="slidenum">
              <a:rPr lang="es-MX" smtClean="0"/>
              <a:t>5</a:t>
            </a:fld>
            <a:endParaRPr lang="es-MX"/>
          </a:p>
        </p:txBody>
      </p:sp>
    </p:spTree>
    <p:extLst>
      <p:ext uri="{BB962C8B-B14F-4D97-AF65-F5344CB8AC3E}">
        <p14:creationId xmlns:p14="http://schemas.microsoft.com/office/powerpoint/2010/main" val="1051453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15D5F248-3EB4-415B-B373-65E2B591C574}" type="slidenum">
              <a:rPr lang="es-MX" smtClean="0"/>
              <a:t>7</a:t>
            </a:fld>
            <a:endParaRPr lang="es-MX"/>
          </a:p>
        </p:txBody>
      </p:sp>
    </p:spTree>
    <p:extLst>
      <p:ext uri="{BB962C8B-B14F-4D97-AF65-F5344CB8AC3E}">
        <p14:creationId xmlns:p14="http://schemas.microsoft.com/office/powerpoint/2010/main" val="2290960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15D5F248-3EB4-415B-B373-65E2B591C574}" type="slidenum">
              <a:rPr lang="es-MX" smtClean="0"/>
              <a:t>8</a:t>
            </a:fld>
            <a:endParaRPr lang="es-MX"/>
          </a:p>
        </p:txBody>
      </p:sp>
    </p:spTree>
    <p:extLst>
      <p:ext uri="{BB962C8B-B14F-4D97-AF65-F5344CB8AC3E}">
        <p14:creationId xmlns:p14="http://schemas.microsoft.com/office/powerpoint/2010/main" val="3593186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15D5F248-3EB4-415B-B373-65E2B591C574}" type="slidenum">
              <a:rPr lang="es-MX" smtClean="0"/>
              <a:t>9</a:t>
            </a:fld>
            <a:endParaRPr lang="es-MX"/>
          </a:p>
        </p:txBody>
      </p:sp>
    </p:spTree>
    <p:extLst>
      <p:ext uri="{BB962C8B-B14F-4D97-AF65-F5344CB8AC3E}">
        <p14:creationId xmlns:p14="http://schemas.microsoft.com/office/powerpoint/2010/main" val="1863547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15D5F248-3EB4-415B-B373-65E2B591C574}" type="slidenum">
              <a:rPr lang="es-MX" smtClean="0"/>
              <a:t>10</a:t>
            </a:fld>
            <a:endParaRPr lang="es-MX"/>
          </a:p>
        </p:txBody>
      </p:sp>
    </p:spTree>
    <p:extLst>
      <p:ext uri="{BB962C8B-B14F-4D97-AF65-F5344CB8AC3E}">
        <p14:creationId xmlns:p14="http://schemas.microsoft.com/office/powerpoint/2010/main" val="3276427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BAA16F65-90D1-4E1E-8F4D-F6152E1B7BF7}" type="slidenum">
              <a:rPr lang="es-MX" smtClean="0"/>
              <a:t>12</a:t>
            </a:fld>
            <a:endParaRPr lang="es-MX"/>
          </a:p>
        </p:txBody>
      </p:sp>
    </p:spTree>
    <p:extLst>
      <p:ext uri="{BB962C8B-B14F-4D97-AF65-F5344CB8AC3E}">
        <p14:creationId xmlns:p14="http://schemas.microsoft.com/office/powerpoint/2010/main" val="2980789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BAA16F65-90D1-4E1E-8F4D-F6152E1B7BF7}" type="slidenum">
              <a:rPr lang="es-MX" smtClean="0"/>
              <a:t>13</a:t>
            </a:fld>
            <a:endParaRPr lang="es-MX"/>
          </a:p>
        </p:txBody>
      </p:sp>
    </p:spTree>
    <p:extLst>
      <p:ext uri="{BB962C8B-B14F-4D97-AF65-F5344CB8AC3E}">
        <p14:creationId xmlns:p14="http://schemas.microsoft.com/office/powerpoint/2010/main" val="274378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CEFB6C4-6517-4015-B432-9FFAA8F63CFD}" type="datetimeFigureOut">
              <a:rPr lang="es-MX" smtClean="0"/>
              <a:t>29/12/2019</a:t>
            </a:fld>
            <a:endParaRPr lang="es-MX"/>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DE9637B-3BC5-4FEA-804A-45101EA1278B}" type="slidenum">
              <a:rPr lang="es-MX" smtClean="0"/>
              <a:t>‹#›</a:t>
            </a:fld>
            <a:endParaRPr lang="es-MX"/>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8184750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FB6C4-6517-4015-B432-9FFAA8F63CFD}" type="datetimeFigureOut">
              <a:rPr lang="es-MX" smtClean="0"/>
              <a:t>29/12/2019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E9637B-3BC5-4FEA-804A-45101EA1278B}" type="slidenum">
              <a:rPr lang="es-MX" smtClean="0"/>
              <a:t>‹#›</a:t>
            </a:fld>
            <a:endParaRPr lang="es-MX"/>
          </a:p>
        </p:txBody>
      </p:sp>
    </p:spTree>
    <p:extLst>
      <p:ext uri="{BB962C8B-B14F-4D97-AF65-F5344CB8AC3E}">
        <p14:creationId xmlns:p14="http://schemas.microsoft.com/office/powerpoint/2010/main" val="2875214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FB6C4-6517-4015-B432-9FFAA8F63CFD}" type="datetimeFigureOut">
              <a:rPr lang="es-MX" smtClean="0"/>
              <a:t>29/12/2019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E9637B-3BC5-4FEA-804A-45101EA1278B}" type="slidenum">
              <a:rPr lang="es-MX" smtClean="0"/>
              <a:t>‹#›</a:t>
            </a:fld>
            <a:endParaRPr lang="es-MX"/>
          </a:p>
        </p:txBody>
      </p:sp>
    </p:spTree>
    <p:extLst>
      <p:ext uri="{BB962C8B-B14F-4D97-AF65-F5344CB8AC3E}">
        <p14:creationId xmlns:p14="http://schemas.microsoft.com/office/powerpoint/2010/main" val="360669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FB6C4-6517-4015-B432-9FFAA8F63CFD}" type="datetimeFigureOut">
              <a:rPr lang="es-MX" smtClean="0"/>
              <a:t>29/12/2019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E9637B-3BC5-4FEA-804A-45101EA1278B}" type="slidenum">
              <a:rPr lang="es-MX" smtClean="0"/>
              <a:t>‹#›</a:t>
            </a:fld>
            <a:endParaRPr lang="es-MX"/>
          </a:p>
        </p:txBody>
      </p:sp>
    </p:spTree>
    <p:extLst>
      <p:ext uri="{BB962C8B-B14F-4D97-AF65-F5344CB8AC3E}">
        <p14:creationId xmlns:p14="http://schemas.microsoft.com/office/powerpoint/2010/main" val="88703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CEFB6C4-6517-4015-B432-9FFAA8F63CFD}" type="datetimeFigureOut">
              <a:rPr lang="es-MX" smtClean="0"/>
              <a:t>29/12/2019</a:t>
            </a:fld>
            <a:endParaRPr lang="es-MX"/>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DE9637B-3BC5-4FEA-804A-45101EA1278B}" type="slidenum">
              <a:rPr lang="es-MX" smtClean="0"/>
              <a:t>‹#›</a:t>
            </a:fld>
            <a:endParaRPr lang="es-MX"/>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800782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EFB6C4-6517-4015-B432-9FFAA8F63CFD}" type="datetimeFigureOut">
              <a:rPr lang="es-MX" smtClean="0"/>
              <a:t>29/12/2019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DE9637B-3BC5-4FEA-804A-45101EA1278B}" type="slidenum">
              <a:rPr lang="es-MX" smtClean="0"/>
              <a:t>‹#›</a:t>
            </a:fld>
            <a:endParaRPr lang="es-MX"/>
          </a:p>
        </p:txBody>
      </p:sp>
    </p:spTree>
    <p:extLst>
      <p:ext uri="{BB962C8B-B14F-4D97-AF65-F5344CB8AC3E}">
        <p14:creationId xmlns:p14="http://schemas.microsoft.com/office/powerpoint/2010/main" val="296044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EFB6C4-6517-4015-B432-9FFAA8F63CFD}" type="datetimeFigureOut">
              <a:rPr lang="es-MX" smtClean="0"/>
              <a:t>29/12/2019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DE9637B-3BC5-4FEA-804A-45101EA1278B}" type="slidenum">
              <a:rPr lang="es-MX" smtClean="0"/>
              <a:t>‹#›</a:t>
            </a:fld>
            <a:endParaRPr lang="es-MX"/>
          </a:p>
        </p:txBody>
      </p:sp>
    </p:spTree>
    <p:extLst>
      <p:ext uri="{BB962C8B-B14F-4D97-AF65-F5344CB8AC3E}">
        <p14:creationId xmlns:p14="http://schemas.microsoft.com/office/powerpoint/2010/main" val="327134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EFB6C4-6517-4015-B432-9FFAA8F63CFD}" type="datetimeFigureOut">
              <a:rPr lang="es-MX" smtClean="0"/>
              <a:t>29/12/2019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DE9637B-3BC5-4FEA-804A-45101EA1278B}" type="slidenum">
              <a:rPr lang="es-MX" smtClean="0"/>
              <a:t>‹#›</a:t>
            </a:fld>
            <a:endParaRPr lang="es-MX"/>
          </a:p>
        </p:txBody>
      </p:sp>
    </p:spTree>
    <p:extLst>
      <p:ext uri="{BB962C8B-B14F-4D97-AF65-F5344CB8AC3E}">
        <p14:creationId xmlns:p14="http://schemas.microsoft.com/office/powerpoint/2010/main" val="214421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FB6C4-6517-4015-B432-9FFAA8F63CFD}" type="datetimeFigureOut">
              <a:rPr lang="es-MX" smtClean="0"/>
              <a:t>29/12/2019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DE9637B-3BC5-4FEA-804A-45101EA1278B}" type="slidenum">
              <a:rPr lang="es-MX" smtClean="0"/>
              <a:t>‹#›</a:t>
            </a:fld>
            <a:endParaRPr lang="es-MX"/>
          </a:p>
        </p:txBody>
      </p:sp>
    </p:spTree>
    <p:extLst>
      <p:ext uri="{BB962C8B-B14F-4D97-AF65-F5344CB8AC3E}">
        <p14:creationId xmlns:p14="http://schemas.microsoft.com/office/powerpoint/2010/main" val="206024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CEFB6C4-6517-4015-B432-9FFAA8F63CFD}" type="datetimeFigureOut">
              <a:rPr lang="es-MX" smtClean="0"/>
              <a:t>29/12/2019</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DE9637B-3BC5-4FEA-804A-45101EA1278B}" type="slidenum">
              <a:rPr lang="es-MX" smtClean="0"/>
              <a:t>‹#›</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745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CEFB6C4-6517-4015-B432-9FFAA8F63CFD}" type="datetimeFigureOut">
              <a:rPr lang="es-MX" smtClean="0"/>
              <a:t>29/12/2019</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DE9637B-3BC5-4FEA-804A-45101EA1278B}" type="slidenum">
              <a:rPr lang="es-MX" smtClean="0"/>
              <a:t>‹#›</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1598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CEFB6C4-6517-4015-B432-9FFAA8F63CFD}" type="datetimeFigureOut">
              <a:rPr lang="es-MX" smtClean="0"/>
              <a:t>29/12/2019</a:t>
            </a:fld>
            <a:endParaRPr lang="es-MX"/>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MX"/>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DE9637B-3BC5-4FEA-804A-45101EA1278B}" type="slidenum">
              <a:rPr lang="es-MX" smtClean="0"/>
              <a:t>‹#›</a:t>
            </a:fld>
            <a:endParaRPr lang="es-MX"/>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700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duino Uno Rev3">
            <a:extLst>
              <a:ext uri="{FF2B5EF4-FFF2-40B4-BE49-F238E27FC236}">
                <a16:creationId xmlns:a16="http://schemas.microsoft.com/office/drawing/2014/main" id="{2AB3E580-B2AD-4C10-8009-4D6DF0EC09BB}"/>
              </a:ext>
            </a:extLst>
          </p:cNvPr>
          <p:cNvPicPr>
            <a:picLocks noChangeAspect="1" noChangeArrowheads="1"/>
          </p:cNvPicPr>
          <p:nvPr/>
        </p:nvPicPr>
        <p:blipFill rotWithShape="1">
          <a:blip r:embed="rId2">
            <a:clrChange>
              <a:clrFrom>
                <a:srgbClr val="F4F4F4"/>
              </a:clrFrom>
              <a:clrTo>
                <a:srgbClr val="F4F4F4">
                  <a:alpha val="0"/>
                </a:srgbClr>
              </a:clrTo>
            </a:clrChange>
            <a:extLst>
              <a:ext uri="{28A0092B-C50C-407E-A947-70E740481C1C}">
                <a14:useLocalDpi xmlns:a14="http://schemas.microsoft.com/office/drawing/2010/main" val="0"/>
              </a:ext>
            </a:extLst>
          </a:blip>
          <a:srcRect l="10481" t="6649" r="11323" b="6460"/>
          <a:stretch/>
        </p:blipFill>
        <p:spPr bwMode="auto">
          <a:xfrm>
            <a:off x="1125416" y="1256469"/>
            <a:ext cx="6161649" cy="43450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E172455-71D9-498C-9A32-518A37792656}"/>
              </a:ext>
            </a:extLst>
          </p:cNvPr>
          <p:cNvSpPr>
            <a:spLocks noGrp="1"/>
          </p:cNvSpPr>
          <p:nvPr>
            <p:ph type="ctrTitle"/>
          </p:nvPr>
        </p:nvSpPr>
        <p:spPr>
          <a:xfrm>
            <a:off x="6808763" y="1256469"/>
            <a:ext cx="4381994" cy="1256022"/>
          </a:xfrm>
        </p:spPr>
        <p:txBody>
          <a:bodyPr/>
          <a:lstStyle/>
          <a:p>
            <a:r>
              <a:rPr lang="es-MX" dirty="0"/>
              <a:t>ARDUINO	</a:t>
            </a:r>
          </a:p>
        </p:txBody>
      </p:sp>
    </p:spTree>
    <p:extLst>
      <p:ext uri="{BB962C8B-B14F-4D97-AF65-F5344CB8AC3E}">
        <p14:creationId xmlns:p14="http://schemas.microsoft.com/office/powerpoint/2010/main" val="220149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448972" y="0"/>
            <a:ext cx="9601200" cy="1485900"/>
          </a:xfrm>
        </p:spPr>
        <p:txBody>
          <a:bodyPr/>
          <a:lstStyle/>
          <a:p>
            <a:r>
              <a:rPr lang="es-MX" dirty="0"/>
              <a:t>Interrupciones externas</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1508759" y="1062990"/>
            <a:ext cx="10220181" cy="5380014"/>
          </a:xfrm>
        </p:spPr>
        <p:txBody>
          <a:bodyPr>
            <a:normAutofit fontScale="92500" lnSpcReduction="10000"/>
          </a:bodyPr>
          <a:lstStyle/>
          <a:p>
            <a:pPr algn="just">
              <a:lnSpc>
                <a:spcPct val="150000"/>
              </a:lnSpc>
            </a:pPr>
            <a:r>
              <a:rPr lang="es-MX" sz="2800" dirty="0"/>
              <a:t>¿Cómo se llama a la función ISR?</a:t>
            </a:r>
          </a:p>
          <a:p>
            <a:pPr lvl="1" algn="just">
              <a:lnSpc>
                <a:spcPct val="150000"/>
              </a:lnSpc>
            </a:pPr>
            <a:r>
              <a:rPr lang="es-MX" sz="2800" dirty="0" err="1"/>
              <a:t>Void</a:t>
            </a:r>
            <a:r>
              <a:rPr lang="es-MX" sz="2800" dirty="0"/>
              <a:t> </a:t>
            </a:r>
            <a:r>
              <a:rPr lang="es-MX" sz="2800" dirty="0" err="1"/>
              <a:t>Setup</a:t>
            </a:r>
            <a:r>
              <a:rPr lang="es-MX" sz="2800" dirty="0"/>
              <a:t> (){</a:t>
            </a:r>
          </a:p>
          <a:p>
            <a:pPr lvl="1" algn="just">
              <a:lnSpc>
                <a:spcPct val="150000"/>
              </a:lnSpc>
            </a:pPr>
            <a:r>
              <a:rPr lang="es-MX" sz="2800" dirty="0" err="1"/>
              <a:t>attachInterrupt</a:t>
            </a:r>
            <a:r>
              <a:rPr lang="es-MX" sz="2800" dirty="0"/>
              <a:t> (</a:t>
            </a:r>
            <a:r>
              <a:rPr lang="es-MX" sz="2800" dirty="0" err="1"/>
              <a:t>digitalPinToInterrupt</a:t>
            </a:r>
            <a:r>
              <a:rPr lang="es-MX" sz="2800" dirty="0"/>
              <a:t> (2), ISR, FALLING); }</a:t>
            </a:r>
          </a:p>
          <a:p>
            <a:pPr lvl="1" algn="just">
              <a:lnSpc>
                <a:spcPct val="150000"/>
              </a:lnSpc>
            </a:pPr>
            <a:r>
              <a:rPr lang="es-MX" sz="2800" dirty="0" err="1"/>
              <a:t>digitalPinToInterrupt</a:t>
            </a:r>
            <a:r>
              <a:rPr lang="es-MX" sz="2800" dirty="0"/>
              <a:t> ()  // permite poner el numero </a:t>
            </a:r>
          </a:p>
          <a:p>
            <a:pPr lvl="1" algn="just">
              <a:lnSpc>
                <a:spcPct val="150000"/>
              </a:lnSpc>
            </a:pPr>
            <a:r>
              <a:rPr lang="es-MX" sz="2800" dirty="0"/>
              <a:t>ISR 		// es el nombre de la función</a:t>
            </a:r>
          </a:p>
          <a:p>
            <a:pPr lvl="1" algn="just">
              <a:lnSpc>
                <a:spcPct val="150000"/>
              </a:lnSpc>
            </a:pPr>
            <a:r>
              <a:rPr lang="es-MX" sz="2800" dirty="0"/>
              <a:t>FALLING	// es la forma de activar</a:t>
            </a:r>
          </a:p>
          <a:p>
            <a:pPr algn="just">
              <a:lnSpc>
                <a:spcPct val="150000"/>
              </a:lnSpc>
            </a:pPr>
            <a:r>
              <a:rPr lang="es-MX" sz="2800" dirty="0" err="1"/>
              <a:t>Tambien</a:t>
            </a:r>
            <a:r>
              <a:rPr lang="es-MX" sz="2800" dirty="0"/>
              <a:t> se puede cambiar </a:t>
            </a:r>
            <a:r>
              <a:rPr lang="es-MX" sz="2800" dirty="0" err="1"/>
              <a:t>digitalPinToInterrupt</a:t>
            </a:r>
            <a:r>
              <a:rPr lang="es-MX" sz="2800" dirty="0"/>
              <a:t> por “0” o “1”)</a:t>
            </a:r>
          </a:p>
          <a:p>
            <a:pPr lvl="1" algn="just">
              <a:lnSpc>
                <a:spcPct val="150000"/>
              </a:lnSpc>
            </a:pPr>
            <a:r>
              <a:rPr lang="es-MX" sz="2800" dirty="0"/>
              <a:t>“0” es el pin 2 y “1” es el pin 3.</a:t>
            </a:r>
          </a:p>
        </p:txBody>
      </p:sp>
    </p:spTree>
    <p:extLst>
      <p:ext uri="{BB962C8B-B14F-4D97-AF65-F5344CB8AC3E}">
        <p14:creationId xmlns:p14="http://schemas.microsoft.com/office/powerpoint/2010/main" val="2475416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p:txBody>
          <a:bodyPr/>
          <a:lstStyle/>
          <a:p>
            <a:r>
              <a:rPr lang="es-MX" dirty="0"/>
              <a:t>EJEMPLO : Contador</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1371600" y="1758462"/>
            <a:ext cx="10346788" cy="4867420"/>
          </a:xfrm>
        </p:spPr>
        <p:txBody>
          <a:bodyPr>
            <a:normAutofit/>
          </a:bodyPr>
          <a:lstStyle/>
          <a:p>
            <a:pPr algn="just">
              <a:lnSpc>
                <a:spcPct val="150000"/>
              </a:lnSpc>
            </a:pPr>
            <a:r>
              <a:rPr lang="es-MX" sz="3200" dirty="0"/>
              <a:t>Queremos encender 6 leds de forma secuencial, al inicio ninguno debe estar encendido, al presionar por primera vez se debe encender el led 1, al presionar se debe encender el led 2, solamente un led puede estar encendido a la vez y después se reinicia con todos los leds apagados.</a:t>
            </a:r>
          </a:p>
        </p:txBody>
      </p:sp>
    </p:spTree>
    <p:extLst>
      <p:ext uri="{BB962C8B-B14F-4D97-AF65-F5344CB8AC3E}">
        <p14:creationId xmlns:p14="http://schemas.microsoft.com/office/powerpoint/2010/main" val="407542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F9F835-3F96-43C1-8649-58AD1503F633}"/>
              </a:ext>
            </a:extLst>
          </p:cNvPr>
          <p:cNvSpPr txBox="1">
            <a:spLocks/>
          </p:cNvSpPr>
          <p:nvPr/>
        </p:nvSpPr>
        <p:spPr>
          <a:xfrm>
            <a:off x="1295400" y="211018"/>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dirty="0"/>
              <a:t>Esquemático</a:t>
            </a:r>
          </a:p>
        </p:txBody>
      </p:sp>
      <p:pic>
        <p:nvPicPr>
          <p:cNvPr id="2" name="Picture 1">
            <a:extLst>
              <a:ext uri="{FF2B5EF4-FFF2-40B4-BE49-F238E27FC236}">
                <a16:creationId xmlns:a16="http://schemas.microsoft.com/office/drawing/2014/main" id="{F216CA79-4028-4980-84B9-30AC5472CA1F}"/>
              </a:ext>
            </a:extLst>
          </p:cNvPr>
          <p:cNvPicPr>
            <a:picLocks noChangeAspect="1"/>
          </p:cNvPicPr>
          <p:nvPr/>
        </p:nvPicPr>
        <p:blipFill rotWithShape="1">
          <a:blip r:embed="rId3">
            <a:clrChange>
              <a:clrFrom>
                <a:srgbClr val="FFFFFF"/>
              </a:clrFrom>
              <a:clrTo>
                <a:srgbClr val="FFFFFF">
                  <a:alpha val="0"/>
                </a:srgbClr>
              </a:clrTo>
            </a:clrChange>
          </a:blip>
          <a:srcRect l="25846" t="15413" r="29961" b="22666"/>
          <a:stretch/>
        </p:blipFill>
        <p:spPr>
          <a:xfrm>
            <a:off x="3008035" y="0"/>
            <a:ext cx="9183965" cy="6858000"/>
          </a:xfrm>
          <a:prstGeom prst="rect">
            <a:avLst/>
          </a:prstGeom>
        </p:spPr>
      </p:pic>
    </p:spTree>
    <p:extLst>
      <p:ext uri="{BB962C8B-B14F-4D97-AF65-F5344CB8AC3E}">
        <p14:creationId xmlns:p14="http://schemas.microsoft.com/office/powerpoint/2010/main" val="4249772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DC86-5E6F-460D-8C86-C433EF4E0B72}"/>
              </a:ext>
            </a:extLst>
          </p:cNvPr>
          <p:cNvSpPr txBox="1">
            <a:spLocks/>
          </p:cNvSpPr>
          <p:nvPr/>
        </p:nvSpPr>
        <p:spPr>
          <a:xfrm>
            <a:off x="1295400" y="239153"/>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a:t>Circuito</a:t>
            </a:r>
            <a:endParaRPr lang="es-MX" dirty="0"/>
          </a:p>
        </p:txBody>
      </p:sp>
      <p:pic>
        <p:nvPicPr>
          <p:cNvPr id="3" name="Picture 2">
            <a:extLst>
              <a:ext uri="{FF2B5EF4-FFF2-40B4-BE49-F238E27FC236}">
                <a16:creationId xmlns:a16="http://schemas.microsoft.com/office/drawing/2014/main" id="{EB2766A2-9698-40C4-AFF1-00AEF644C917}"/>
              </a:ext>
            </a:extLst>
          </p:cNvPr>
          <p:cNvPicPr>
            <a:picLocks noChangeAspect="1"/>
          </p:cNvPicPr>
          <p:nvPr/>
        </p:nvPicPr>
        <p:blipFill rotWithShape="1">
          <a:blip r:embed="rId3">
            <a:clrChange>
              <a:clrFrom>
                <a:srgbClr val="FFFFFF"/>
              </a:clrFrom>
              <a:clrTo>
                <a:srgbClr val="FFFFFF">
                  <a:alpha val="0"/>
                </a:srgbClr>
              </a:clrTo>
            </a:clrChange>
          </a:blip>
          <a:srcRect l="15347" t="17579" r="40807" b="16821"/>
          <a:stretch/>
        </p:blipFill>
        <p:spPr>
          <a:xfrm>
            <a:off x="3591209" y="0"/>
            <a:ext cx="8600791" cy="6858000"/>
          </a:xfrm>
          <a:prstGeom prst="rect">
            <a:avLst/>
          </a:prstGeom>
        </p:spPr>
      </p:pic>
    </p:spTree>
    <p:extLst>
      <p:ext uri="{BB962C8B-B14F-4D97-AF65-F5344CB8AC3E}">
        <p14:creationId xmlns:p14="http://schemas.microsoft.com/office/powerpoint/2010/main" val="2575097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4AC0718-1A5F-48FB-B944-EC6622F6298C}"/>
              </a:ext>
            </a:extLst>
          </p:cNvPr>
          <p:cNvPicPr>
            <a:picLocks noChangeAspect="1"/>
          </p:cNvPicPr>
          <p:nvPr/>
        </p:nvPicPr>
        <p:blipFill rotWithShape="1">
          <a:blip r:embed="rId3">
            <a:clrChange>
              <a:clrFrom>
                <a:srgbClr val="E0E0D0"/>
              </a:clrFrom>
              <a:clrTo>
                <a:srgbClr val="E0E0D0">
                  <a:alpha val="0"/>
                </a:srgbClr>
              </a:clrTo>
            </a:clrChange>
          </a:blip>
          <a:srcRect l="25194" t="22154" r="4838" b="13847"/>
          <a:stretch/>
        </p:blipFill>
        <p:spPr>
          <a:xfrm>
            <a:off x="6083946" y="2296175"/>
            <a:ext cx="6108054" cy="4554792"/>
          </a:xfrm>
          <a:prstGeom prst="rect">
            <a:avLst/>
          </a:prstGeom>
        </p:spPr>
      </p:pic>
      <p:sp>
        <p:nvSpPr>
          <p:cNvPr id="2" name="Title 1">
            <a:extLst>
              <a:ext uri="{FF2B5EF4-FFF2-40B4-BE49-F238E27FC236}">
                <a16:creationId xmlns:a16="http://schemas.microsoft.com/office/drawing/2014/main" id="{E6CFDC86-5E6F-460D-8C86-C433EF4E0B72}"/>
              </a:ext>
            </a:extLst>
          </p:cNvPr>
          <p:cNvSpPr txBox="1">
            <a:spLocks/>
          </p:cNvSpPr>
          <p:nvPr/>
        </p:nvSpPr>
        <p:spPr>
          <a:xfrm>
            <a:off x="5084026" y="239153"/>
            <a:ext cx="5812574"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s-MX" dirty="0"/>
              <a:t>Programa</a:t>
            </a:r>
          </a:p>
        </p:txBody>
      </p:sp>
      <p:pic>
        <p:nvPicPr>
          <p:cNvPr id="6" name="Picture 5">
            <a:extLst>
              <a:ext uri="{FF2B5EF4-FFF2-40B4-BE49-F238E27FC236}">
                <a16:creationId xmlns:a16="http://schemas.microsoft.com/office/drawing/2014/main" id="{6183B262-8B8D-4F08-BF41-7E7060E7AC0C}"/>
              </a:ext>
            </a:extLst>
          </p:cNvPr>
          <p:cNvPicPr>
            <a:picLocks noChangeAspect="1"/>
          </p:cNvPicPr>
          <p:nvPr/>
        </p:nvPicPr>
        <p:blipFill rotWithShape="1">
          <a:blip r:embed="rId4"/>
          <a:srcRect l="2003" t="16000" r="18019" b="17744"/>
          <a:stretch/>
        </p:blipFill>
        <p:spPr>
          <a:xfrm>
            <a:off x="717453" y="0"/>
            <a:ext cx="5378548" cy="6858000"/>
          </a:xfrm>
          <a:prstGeom prst="rect">
            <a:avLst/>
          </a:prstGeom>
        </p:spPr>
      </p:pic>
      <p:sp>
        <p:nvSpPr>
          <p:cNvPr id="3" name="Rectangle: Rounded Corners 2">
            <a:extLst>
              <a:ext uri="{FF2B5EF4-FFF2-40B4-BE49-F238E27FC236}">
                <a16:creationId xmlns:a16="http://schemas.microsoft.com/office/drawing/2014/main" id="{479B6CD0-1C06-40AC-91D8-7366A2E2E431}"/>
              </a:ext>
            </a:extLst>
          </p:cNvPr>
          <p:cNvSpPr/>
          <p:nvPr/>
        </p:nvSpPr>
        <p:spPr>
          <a:xfrm>
            <a:off x="759657" y="1097280"/>
            <a:ext cx="5812574" cy="443132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267400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AE9E771-C447-4A3A-9322-532B467E57AA}"/>
              </a:ext>
            </a:extLst>
          </p:cNvPr>
          <p:cNvPicPr>
            <a:picLocks noChangeAspect="1"/>
          </p:cNvPicPr>
          <p:nvPr/>
        </p:nvPicPr>
        <p:blipFill rotWithShape="1">
          <a:blip r:embed="rId3"/>
          <a:srcRect l="2082" t="16046" r="11271" b="17538"/>
          <a:stretch/>
        </p:blipFill>
        <p:spPr>
          <a:xfrm>
            <a:off x="686701" y="0"/>
            <a:ext cx="5812574" cy="6857398"/>
          </a:xfrm>
          <a:prstGeom prst="rect">
            <a:avLst/>
          </a:prstGeom>
        </p:spPr>
      </p:pic>
      <p:sp>
        <p:nvSpPr>
          <p:cNvPr id="2" name="Title 1">
            <a:extLst>
              <a:ext uri="{FF2B5EF4-FFF2-40B4-BE49-F238E27FC236}">
                <a16:creationId xmlns:a16="http://schemas.microsoft.com/office/drawing/2014/main" id="{E6CFDC86-5E6F-460D-8C86-C433EF4E0B72}"/>
              </a:ext>
            </a:extLst>
          </p:cNvPr>
          <p:cNvSpPr txBox="1">
            <a:spLocks/>
          </p:cNvSpPr>
          <p:nvPr/>
        </p:nvSpPr>
        <p:spPr>
          <a:xfrm>
            <a:off x="5126230" y="239153"/>
            <a:ext cx="5812574"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s-MX" dirty="0"/>
              <a:t>Programa</a:t>
            </a:r>
          </a:p>
        </p:txBody>
      </p:sp>
      <p:pic>
        <p:nvPicPr>
          <p:cNvPr id="4" name="Picture 3">
            <a:extLst>
              <a:ext uri="{FF2B5EF4-FFF2-40B4-BE49-F238E27FC236}">
                <a16:creationId xmlns:a16="http://schemas.microsoft.com/office/drawing/2014/main" id="{0B0A4459-20FE-42F8-8709-4F7ECE2FF9B7}"/>
              </a:ext>
            </a:extLst>
          </p:cNvPr>
          <p:cNvPicPr>
            <a:picLocks noChangeAspect="1"/>
          </p:cNvPicPr>
          <p:nvPr/>
        </p:nvPicPr>
        <p:blipFill rotWithShape="1">
          <a:blip r:embed="rId4">
            <a:clrChange>
              <a:clrFrom>
                <a:srgbClr val="E0E0D0"/>
              </a:clrFrom>
              <a:clrTo>
                <a:srgbClr val="E0E0D0">
                  <a:alpha val="0"/>
                </a:srgbClr>
              </a:clrTo>
            </a:clrChange>
          </a:blip>
          <a:srcRect l="25194" t="22154" r="4838" b="13847"/>
          <a:stretch/>
        </p:blipFill>
        <p:spPr>
          <a:xfrm>
            <a:off x="6083946" y="2268039"/>
            <a:ext cx="6108054" cy="4554792"/>
          </a:xfrm>
          <a:prstGeom prst="rect">
            <a:avLst/>
          </a:prstGeom>
        </p:spPr>
      </p:pic>
      <p:sp>
        <p:nvSpPr>
          <p:cNvPr id="9" name="Rectangle: Rounded Corners 8">
            <a:extLst>
              <a:ext uri="{FF2B5EF4-FFF2-40B4-BE49-F238E27FC236}">
                <a16:creationId xmlns:a16="http://schemas.microsoft.com/office/drawing/2014/main" id="{A765CB50-7EE9-4433-929F-20D20821DE3D}"/>
              </a:ext>
            </a:extLst>
          </p:cNvPr>
          <p:cNvSpPr/>
          <p:nvPr/>
        </p:nvSpPr>
        <p:spPr>
          <a:xfrm>
            <a:off x="534569" y="886265"/>
            <a:ext cx="6108054" cy="1702190"/>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84529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p:txBody>
          <a:bodyPr/>
          <a:lstStyle/>
          <a:p>
            <a:r>
              <a:rPr lang="es-MX" dirty="0"/>
              <a:t>Preguntas Interesantes</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1371600" y="1758462"/>
            <a:ext cx="9755945" cy="4867420"/>
          </a:xfrm>
        </p:spPr>
        <p:txBody>
          <a:bodyPr>
            <a:normAutofit/>
          </a:bodyPr>
          <a:lstStyle/>
          <a:p>
            <a:pPr>
              <a:lnSpc>
                <a:spcPct val="150000"/>
              </a:lnSpc>
            </a:pPr>
            <a:r>
              <a:rPr lang="es-MX" sz="3200" dirty="0"/>
              <a:t>En Arduino uno solo hay dos interrupciones externas ¿Cómo hacerle si necesito más interrupciones externas?</a:t>
            </a:r>
          </a:p>
          <a:p>
            <a:pPr lvl="1">
              <a:lnSpc>
                <a:spcPct val="150000"/>
              </a:lnSpc>
            </a:pPr>
            <a:r>
              <a:rPr lang="es-MX" sz="3200" dirty="0"/>
              <a:t>Se puede hacer mediante un circuito externo</a:t>
            </a:r>
          </a:p>
          <a:p>
            <a:pPr lvl="1">
              <a:lnSpc>
                <a:spcPct val="150000"/>
              </a:lnSpc>
            </a:pPr>
            <a:r>
              <a:rPr lang="es-MX" sz="3200" dirty="0"/>
              <a:t>También podemos usar las interrupciones PCINT</a:t>
            </a:r>
          </a:p>
        </p:txBody>
      </p:sp>
    </p:spTree>
    <p:extLst>
      <p:ext uri="{BB962C8B-B14F-4D97-AF65-F5344CB8AC3E}">
        <p14:creationId xmlns:p14="http://schemas.microsoft.com/office/powerpoint/2010/main" val="310487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371600" y="124021"/>
            <a:ext cx="9601200" cy="1485900"/>
          </a:xfrm>
        </p:spPr>
        <p:txBody>
          <a:bodyPr/>
          <a:lstStyle/>
          <a:p>
            <a:r>
              <a:rPr lang="es-MX" dirty="0"/>
              <a:t>Interrupciones</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1371600" y="1185208"/>
            <a:ext cx="9122898" cy="4920176"/>
          </a:xfrm>
        </p:spPr>
        <p:txBody>
          <a:bodyPr>
            <a:normAutofit/>
          </a:bodyPr>
          <a:lstStyle/>
          <a:p>
            <a:pPr>
              <a:lnSpc>
                <a:spcPct val="150000"/>
              </a:lnSpc>
            </a:pPr>
            <a:r>
              <a:rPr lang="es-MX" sz="2800" dirty="0"/>
              <a:t>¿Qué es una interrupción?</a:t>
            </a:r>
          </a:p>
          <a:p>
            <a:pPr lvl="1">
              <a:lnSpc>
                <a:spcPct val="150000"/>
              </a:lnSpc>
            </a:pPr>
            <a:r>
              <a:rPr lang="es-MX" sz="2400" dirty="0"/>
              <a:t>Es una suspensión temporal de la ejecución de un proceso</a:t>
            </a:r>
          </a:p>
          <a:p>
            <a:pPr>
              <a:lnSpc>
                <a:spcPct val="150000"/>
              </a:lnSpc>
            </a:pPr>
            <a:r>
              <a:rPr lang="es-MX" sz="2800" dirty="0"/>
              <a:t>¿Qué hace una interrupción? </a:t>
            </a:r>
          </a:p>
          <a:p>
            <a:pPr lvl="1">
              <a:lnSpc>
                <a:spcPct val="150000"/>
              </a:lnSpc>
            </a:pPr>
            <a:r>
              <a:rPr lang="es-MX" sz="2400" dirty="0"/>
              <a:t>Ejecutar una subrutina de servicio de interrupción</a:t>
            </a:r>
          </a:p>
          <a:p>
            <a:pPr lvl="1">
              <a:lnSpc>
                <a:spcPct val="150000"/>
              </a:lnSpc>
            </a:pPr>
            <a:r>
              <a:rPr lang="es-MX" sz="2400" dirty="0"/>
              <a:t>Finalizada dicha subrutina, se reanuda la </a:t>
            </a:r>
          </a:p>
          <a:p>
            <a:pPr marL="530352" lvl="1" indent="0">
              <a:lnSpc>
                <a:spcPct val="150000"/>
              </a:lnSpc>
              <a:buNone/>
            </a:pPr>
            <a:r>
              <a:rPr lang="es-MX" sz="2400" dirty="0"/>
              <a:t>     ejecución del programa. </a:t>
            </a:r>
          </a:p>
          <a:p>
            <a:pPr>
              <a:lnSpc>
                <a:spcPct val="150000"/>
              </a:lnSpc>
            </a:pPr>
            <a:r>
              <a:rPr lang="es-MX" sz="2800" dirty="0"/>
              <a:t>¿Cuándo se ejecuta una interrupción?</a:t>
            </a:r>
          </a:p>
        </p:txBody>
      </p:sp>
      <p:pic>
        <p:nvPicPr>
          <p:cNvPr id="5" name="Picture 2" descr="Arduino Uno Rev3">
            <a:extLst>
              <a:ext uri="{FF2B5EF4-FFF2-40B4-BE49-F238E27FC236}">
                <a16:creationId xmlns:a16="http://schemas.microsoft.com/office/drawing/2014/main" id="{28D31E91-7F27-4361-9E69-1DF8E27AAF2B}"/>
              </a:ext>
            </a:extLst>
          </p:cNvPr>
          <p:cNvPicPr>
            <a:picLocks noChangeAspect="1" noChangeArrowheads="1"/>
          </p:cNvPicPr>
          <p:nvPr/>
        </p:nvPicPr>
        <p:blipFill rotWithShape="1">
          <a:blip r:embed="rId2">
            <a:clrChange>
              <a:clrFrom>
                <a:srgbClr val="F4F4F4"/>
              </a:clrFrom>
              <a:clrTo>
                <a:srgbClr val="F4F4F4">
                  <a:alpha val="0"/>
                </a:srgbClr>
              </a:clrTo>
            </a:clrChange>
            <a:extLst>
              <a:ext uri="{28A0092B-C50C-407E-A947-70E740481C1C}">
                <a14:useLocalDpi xmlns:a14="http://schemas.microsoft.com/office/drawing/2010/main" val="0"/>
              </a:ext>
            </a:extLst>
          </a:blip>
          <a:srcRect l="10481" t="6649" r="11323" b="6460"/>
          <a:stretch/>
        </p:blipFill>
        <p:spPr bwMode="auto">
          <a:xfrm>
            <a:off x="8087234" y="3988191"/>
            <a:ext cx="3893750" cy="274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347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371600" y="0"/>
            <a:ext cx="9601200" cy="1485900"/>
          </a:xfrm>
        </p:spPr>
        <p:txBody>
          <a:bodyPr/>
          <a:lstStyle/>
          <a:p>
            <a:r>
              <a:rPr lang="es-MX" dirty="0"/>
              <a:t>TIPOS DE INTERRUPCIONES</a:t>
            </a:r>
          </a:p>
        </p:txBody>
      </p:sp>
      <p:pic>
        <p:nvPicPr>
          <p:cNvPr id="5" name="Picture 4">
            <a:extLst>
              <a:ext uri="{FF2B5EF4-FFF2-40B4-BE49-F238E27FC236}">
                <a16:creationId xmlns:a16="http://schemas.microsoft.com/office/drawing/2014/main" id="{495A9C04-7643-4E97-8DB2-B070680630EC}"/>
              </a:ext>
            </a:extLst>
          </p:cNvPr>
          <p:cNvPicPr>
            <a:picLocks noChangeAspect="1"/>
          </p:cNvPicPr>
          <p:nvPr/>
        </p:nvPicPr>
        <p:blipFill rotWithShape="1">
          <a:blip r:embed="rId3">
            <a:clrChange>
              <a:clrFrom>
                <a:srgbClr val="FFFFFF"/>
              </a:clrFrom>
              <a:clrTo>
                <a:srgbClr val="FFFFFF">
                  <a:alpha val="0"/>
                </a:srgbClr>
              </a:clrTo>
            </a:clrChange>
          </a:blip>
          <a:srcRect l="39000" t="17503" r="16923" b="58427"/>
          <a:stretch/>
        </p:blipFill>
        <p:spPr>
          <a:xfrm>
            <a:off x="712758" y="3025266"/>
            <a:ext cx="10372578" cy="3051989"/>
          </a:xfrm>
          <a:prstGeom prst="rect">
            <a:avLst/>
          </a:prstGeom>
        </p:spPr>
      </p:pic>
      <p:pic>
        <p:nvPicPr>
          <p:cNvPr id="4" name="Picture 2" descr="Arduino Uno Rev3">
            <a:extLst>
              <a:ext uri="{FF2B5EF4-FFF2-40B4-BE49-F238E27FC236}">
                <a16:creationId xmlns:a16="http://schemas.microsoft.com/office/drawing/2014/main" id="{8BAE9DCF-D8A6-430E-AF6B-BBE71837B571}"/>
              </a:ext>
            </a:extLst>
          </p:cNvPr>
          <p:cNvPicPr>
            <a:picLocks noChangeAspect="1" noChangeArrowheads="1"/>
          </p:cNvPicPr>
          <p:nvPr/>
        </p:nvPicPr>
        <p:blipFill rotWithShape="1">
          <a:blip r:embed="rId4">
            <a:clrChange>
              <a:clrFrom>
                <a:srgbClr val="F4F4F4"/>
              </a:clrFrom>
              <a:clrTo>
                <a:srgbClr val="F4F4F4">
                  <a:alpha val="0"/>
                </a:srgbClr>
              </a:clrTo>
            </a:clrChange>
            <a:extLst>
              <a:ext uri="{28A0092B-C50C-407E-A947-70E740481C1C}">
                <a14:useLocalDpi xmlns:a14="http://schemas.microsoft.com/office/drawing/2010/main" val="0"/>
              </a:ext>
            </a:extLst>
          </a:blip>
          <a:srcRect l="10481" t="6649" r="11323" b="6460"/>
          <a:stretch/>
        </p:blipFill>
        <p:spPr bwMode="auto">
          <a:xfrm>
            <a:off x="8087234" y="3988191"/>
            <a:ext cx="3893750" cy="274578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90673E4-6668-4C2C-A4E8-B7B005EB92AA}"/>
              </a:ext>
            </a:extLst>
          </p:cNvPr>
          <p:cNvSpPr>
            <a:spLocks noGrp="1"/>
          </p:cNvSpPr>
          <p:nvPr>
            <p:ph idx="1"/>
          </p:nvPr>
        </p:nvSpPr>
        <p:spPr>
          <a:xfrm>
            <a:off x="1371600" y="984737"/>
            <a:ext cx="9755945" cy="2093505"/>
          </a:xfrm>
        </p:spPr>
        <p:txBody>
          <a:bodyPr>
            <a:normAutofit lnSpcReduction="10000"/>
          </a:bodyPr>
          <a:lstStyle/>
          <a:p>
            <a:r>
              <a:rPr lang="es-MX" sz="3200" dirty="0"/>
              <a:t>Hay dos tipos de interrupciones</a:t>
            </a:r>
          </a:p>
          <a:p>
            <a:pPr lvl="1"/>
            <a:r>
              <a:rPr lang="es-MX" sz="2400" dirty="0"/>
              <a:t>Internas</a:t>
            </a:r>
          </a:p>
          <a:p>
            <a:pPr lvl="2"/>
            <a:r>
              <a:rPr lang="es-MX" sz="2200" dirty="0"/>
              <a:t>Generadas por el programa</a:t>
            </a:r>
          </a:p>
          <a:p>
            <a:pPr lvl="1"/>
            <a:r>
              <a:rPr lang="es-MX" sz="2400" dirty="0"/>
              <a:t>Externas</a:t>
            </a:r>
          </a:p>
          <a:p>
            <a:pPr lvl="2"/>
            <a:r>
              <a:rPr lang="es-MX" sz="2200" dirty="0"/>
              <a:t>Generadas de forma externas en los pines</a:t>
            </a:r>
          </a:p>
        </p:txBody>
      </p:sp>
    </p:spTree>
    <p:extLst>
      <p:ext uri="{BB962C8B-B14F-4D97-AF65-F5344CB8AC3E}">
        <p14:creationId xmlns:p14="http://schemas.microsoft.com/office/powerpoint/2010/main" val="117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371600" y="0"/>
            <a:ext cx="9601200" cy="1485900"/>
          </a:xfrm>
        </p:spPr>
        <p:txBody>
          <a:bodyPr/>
          <a:lstStyle/>
          <a:p>
            <a:r>
              <a:rPr lang="es-MX" dirty="0"/>
              <a:t>TIPOS DE INTERRUPCIONES</a:t>
            </a:r>
          </a:p>
        </p:txBody>
      </p:sp>
      <p:grpSp>
        <p:nvGrpSpPr>
          <p:cNvPr id="3" name="Group 2">
            <a:extLst>
              <a:ext uri="{FF2B5EF4-FFF2-40B4-BE49-F238E27FC236}">
                <a16:creationId xmlns:a16="http://schemas.microsoft.com/office/drawing/2014/main" id="{4978A79F-1583-43E7-89C0-A937E56B4190}"/>
              </a:ext>
            </a:extLst>
          </p:cNvPr>
          <p:cNvGrpSpPr/>
          <p:nvPr/>
        </p:nvGrpSpPr>
        <p:grpSpPr>
          <a:xfrm>
            <a:off x="825296" y="1956113"/>
            <a:ext cx="10384298" cy="3755372"/>
            <a:chOff x="1219200" y="1083914"/>
            <a:chExt cx="10384298" cy="3755372"/>
          </a:xfrm>
        </p:grpSpPr>
        <p:pic>
          <p:nvPicPr>
            <p:cNvPr id="5" name="Picture 4">
              <a:extLst>
                <a:ext uri="{FF2B5EF4-FFF2-40B4-BE49-F238E27FC236}">
                  <a16:creationId xmlns:a16="http://schemas.microsoft.com/office/drawing/2014/main" id="{495A9C04-7643-4E97-8DB2-B070680630EC}"/>
                </a:ext>
              </a:extLst>
            </p:cNvPr>
            <p:cNvPicPr>
              <a:picLocks noChangeAspect="1"/>
            </p:cNvPicPr>
            <p:nvPr/>
          </p:nvPicPr>
          <p:blipFill rotWithShape="1">
            <a:blip r:embed="rId3">
              <a:clrChange>
                <a:clrFrom>
                  <a:srgbClr val="FFFFFF"/>
                </a:clrFrom>
                <a:clrTo>
                  <a:srgbClr val="FFFFFF">
                    <a:alpha val="0"/>
                  </a:srgbClr>
                </a:clrTo>
              </a:clrChange>
            </a:blip>
            <a:srcRect l="39000" t="17503" r="16923" b="76955"/>
            <a:stretch/>
          </p:blipFill>
          <p:spPr>
            <a:xfrm>
              <a:off x="1219200" y="1083914"/>
              <a:ext cx="10372578" cy="702684"/>
            </a:xfrm>
            <a:prstGeom prst="rect">
              <a:avLst/>
            </a:prstGeom>
          </p:spPr>
        </p:pic>
        <p:pic>
          <p:nvPicPr>
            <p:cNvPr id="6" name="Picture 5">
              <a:extLst>
                <a:ext uri="{FF2B5EF4-FFF2-40B4-BE49-F238E27FC236}">
                  <a16:creationId xmlns:a16="http://schemas.microsoft.com/office/drawing/2014/main" id="{4B88CD0F-A546-4F09-99EC-8100171EC2E8}"/>
                </a:ext>
              </a:extLst>
            </p:cNvPr>
            <p:cNvPicPr>
              <a:picLocks noChangeAspect="1"/>
            </p:cNvPicPr>
            <p:nvPr/>
          </p:nvPicPr>
          <p:blipFill rotWithShape="1">
            <a:blip r:embed="rId3">
              <a:clrChange>
                <a:clrFrom>
                  <a:srgbClr val="FFFFFF"/>
                </a:clrFrom>
                <a:clrTo>
                  <a:srgbClr val="FFFFFF">
                    <a:alpha val="0"/>
                  </a:srgbClr>
                </a:clrTo>
              </a:clrChange>
            </a:blip>
            <a:srcRect l="39000" t="41462" r="16923" b="34144"/>
            <a:stretch/>
          </p:blipFill>
          <p:spPr>
            <a:xfrm>
              <a:off x="1230920" y="1746258"/>
              <a:ext cx="10372578" cy="3093028"/>
            </a:xfrm>
            <a:prstGeom prst="rect">
              <a:avLst/>
            </a:prstGeom>
          </p:spPr>
        </p:pic>
      </p:grpSp>
      <p:pic>
        <p:nvPicPr>
          <p:cNvPr id="4" name="Picture 2" descr="Arduino Uno Rev3">
            <a:extLst>
              <a:ext uri="{FF2B5EF4-FFF2-40B4-BE49-F238E27FC236}">
                <a16:creationId xmlns:a16="http://schemas.microsoft.com/office/drawing/2014/main" id="{8BAE9DCF-D8A6-430E-AF6B-BBE71837B571}"/>
              </a:ext>
            </a:extLst>
          </p:cNvPr>
          <p:cNvPicPr>
            <a:picLocks noChangeAspect="1" noChangeArrowheads="1"/>
          </p:cNvPicPr>
          <p:nvPr/>
        </p:nvPicPr>
        <p:blipFill rotWithShape="1">
          <a:blip r:embed="rId4">
            <a:clrChange>
              <a:clrFrom>
                <a:srgbClr val="F4F4F4"/>
              </a:clrFrom>
              <a:clrTo>
                <a:srgbClr val="F4F4F4">
                  <a:alpha val="0"/>
                </a:srgbClr>
              </a:clrTo>
            </a:clrChange>
            <a:extLst>
              <a:ext uri="{28A0092B-C50C-407E-A947-70E740481C1C}">
                <a14:useLocalDpi xmlns:a14="http://schemas.microsoft.com/office/drawing/2010/main" val="0"/>
              </a:ext>
            </a:extLst>
          </a:blip>
          <a:srcRect l="10481" t="6649" r="11323" b="6460"/>
          <a:stretch/>
        </p:blipFill>
        <p:spPr bwMode="auto">
          <a:xfrm>
            <a:off x="8087234" y="3988191"/>
            <a:ext cx="3893750" cy="274578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62468A36-BA4B-4BA2-8801-F1D40BEFA7F8}"/>
              </a:ext>
            </a:extLst>
          </p:cNvPr>
          <p:cNvSpPr>
            <a:spLocks noGrp="1"/>
          </p:cNvSpPr>
          <p:nvPr>
            <p:ph idx="1"/>
          </p:nvPr>
        </p:nvSpPr>
        <p:spPr>
          <a:xfrm>
            <a:off x="1371600" y="984737"/>
            <a:ext cx="9755945" cy="2093505"/>
          </a:xfrm>
        </p:spPr>
        <p:txBody>
          <a:bodyPr>
            <a:normAutofit/>
          </a:bodyPr>
          <a:lstStyle/>
          <a:p>
            <a:r>
              <a:rPr lang="es-MX" sz="3200" dirty="0"/>
              <a:t>Interrupciones generadas en temporizadores</a:t>
            </a:r>
            <a:endParaRPr lang="es-MX" sz="2200" dirty="0"/>
          </a:p>
        </p:txBody>
      </p:sp>
    </p:spTree>
    <p:extLst>
      <p:ext uri="{BB962C8B-B14F-4D97-AF65-F5344CB8AC3E}">
        <p14:creationId xmlns:p14="http://schemas.microsoft.com/office/powerpoint/2010/main" val="221568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371600" y="0"/>
            <a:ext cx="9601200" cy="1485900"/>
          </a:xfrm>
        </p:spPr>
        <p:txBody>
          <a:bodyPr/>
          <a:lstStyle/>
          <a:p>
            <a:r>
              <a:rPr lang="es-MX" dirty="0"/>
              <a:t>TIPOS DE INTERRUPCIONES</a:t>
            </a:r>
          </a:p>
        </p:txBody>
      </p:sp>
      <p:grpSp>
        <p:nvGrpSpPr>
          <p:cNvPr id="8" name="Group 7">
            <a:extLst>
              <a:ext uri="{FF2B5EF4-FFF2-40B4-BE49-F238E27FC236}">
                <a16:creationId xmlns:a16="http://schemas.microsoft.com/office/drawing/2014/main" id="{D90F436E-FFEE-492D-B900-949EFC10D762}"/>
              </a:ext>
            </a:extLst>
          </p:cNvPr>
          <p:cNvGrpSpPr/>
          <p:nvPr/>
        </p:nvGrpSpPr>
        <p:grpSpPr>
          <a:xfrm>
            <a:off x="825296" y="2392209"/>
            <a:ext cx="10386647" cy="3639088"/>
            <a:chOff x="1219200" y="1083914"/>
            <a:chExt cx="10386647" cy="3639088"/>
          </a:xfrm>
        </p:grpSpPr>
        <p:pic>
          <p:nvPicPr>
            <p:cNvPr id="5" name="Picture 4">
              <a:extLst>
                <a:ext uri="{FF2B5EF4-FFF2-40B4-BE49-F238E27FC236}">
                  <a16:creationId xmlns:a16="http://schemas.microsoft.com/office/drawing/2014/main" id="{495A9C04-7643-4E97-8DB2-B070680630EC}"/>
                </a:ext>
              </a:extLst>
            </p:cNvPr>
            <p:cNvPicPr>
              <a:picLocks noChangeAspect="1"/>
            </p:cNvPicPr>
            <p:nvPr/>
          </p:nvPicPr>
          <p:blipFill rotWithShape="1">
            <a:blip r:embed="rId3">
              <a:clrChange>
                <a:clrFrom>
                  <a:srgbClr val="FFFFFF"/>
                </a:clrFrom>
                <a:clrTo>
                  <a:srgbClr val="FFFFFF">
                    <a:alpha val="0"/>
                  </a:srgbClr>
                </a:clrTo>
              </a:clrChange>
            </a:blip>
            <a:srcRect l="39000" t="17503" r="16923" b="76955"/>
            <a:stretch/>
          </p:blipFill>
          <p:spPr>
            <a:xfrm>
              <a:off x="1219200" y="1083914"/>
              <a:ext cx="10372578" cy="702684"/>
            </a:xfrm>
            <a:prstGeom prst="rect">
              <a:avLst/>
            </a:prstGeom>
          </p:spPr>
        </p:pic>
        <p:pic>
          <p:nvPicPr>
            <p:cNvPr id="7" name="Picture 6">
              <a:extLst>
                <a:ext uri="{FF2B5EF4-FFF2-40B4-BE49-F238E27FC236}">
                  <a16:creationId xmlns:a16="http://schemas.microsoft.com/office/drawing/2014/main" id="{B4D9FF4B-C501-4CFD-BBAD-2C6A45351CCF}"/>
                </a:ext>
              </a:extLst>
            </p:cNvPr>
            <p:cNvPicPr>
              <a:picLocks noChangeAspect="1"/>
            </p:cNvPicPr>
            <p:nvPr/>
          </p:nvPicPr>
          <p:blipFill rotWithShape="1">
            <a:blip r:embed="rId3">
              <a:clrChange>
                <a:clrFrom>
                  <a:srgbClr val="FFFFFF"/>
                </a:clrFrom>
                <a:clrTo>
                  <a:srgbClr val="FFFFFF">
                    <a:alpha val="0"/>
                  </a:srgbClr>
                </a:clrTo>
              </a:clrChange>
            </a:blip>
            <a:srcRect l="39000" t="65871" r="16923" b="10971"/>
            <a:stretch/>
          </p:blipFill>
          <p:spPr>
            <a:xfrm>
              <a:off x="1233269" y="1786596"/>
              <a:ext cx="10372578" cy="2936406"/>
            </a:xfrm>
            <a:prstGeom prst="rect">
              <a:avLst/>
            </a:prstGeom>
          </p:spPr>
        </p:pic>
      </p:grpSp>
      <p:pic>
        <p:nvPicPr>
          <p:cNvPr id="4" name="Picture 2" descr="Arduino Uno Rev3">
            <a:extLst>
              <a:ext uri="{FF2B5EF4-FFF2-40B4-BE49-F238E27FC236}">
                <a16:creationId xmlns:a16="http://schemas.microsoft.com/office/drawing/2014/main" id="{8BAE9DCF-D8A6-430E-AF6B-BBE71837B571}"/>
              </a:ext>
            </a:extLst>
          </p:cNvPr>
          <p:cNvPicPr>
            <a:picLocks noChangeAspect="1" noChangeArrowheads="1"/>
          </p:cNvPicPr>
          <p:nvPr/>
        </p:nvPicPr>
        <p:blipFill rotWithShape="1">
          <a:blip r:embed="rId4">
            <a:clrChange>
              <a:clrFrom>
                <a:srgbClr val="F4F4F4"/>
              </a:clrFrom>
              <a:clrTo>
                <a:srgbClr val="F4F4F4">
                  <a:alpha val="0"/>
                </a:srgbClr>
              </a:clrTo>
            </a:clrChange>
            <a:extLst>
              <a:ext uri="{28A0092B-C50C-407E-A947-70E740481C1C}">
                <a14:useLocalDpi xmlns:a14="http://schemas.microsoft.com/office/drawing/2010/main" val="0"/>
              </a:ext>
            </a:extLst>
          </a:blip>
          <a:srcRect l="10481" t="6649" r="11323" b="6460"/>
          <a:stretch/>
        </p:blipFill>
        <p:spPr bwMode="auto">
          <a:xfrm>
            <a:off x="8087234" y="3988191"/>
            <a:ext cx="3893750" cy="274578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AC2366A7-2AFF-4ED8-926F-D49C0947DF65}"/>
              </a:ext>
            </a:extLst>
          </p:cNvPr>
          <p:cNvSpPr>
            <a:spLocks noGrp="1"/>
          </p:cNvSpPr>
          <p:nvPr>
            <p:ph idx="1"/>
          </p:nvPr>
        </p:nvSpPr>
        <p:spPr>
          <a:xfrm>
            <a:off x="1371600" y="984737"/>
            <a:ext cx="9755945" cy="2093505"/>
          </a:xfrm>
        </p:spPr>
        <p:txBody>
          <a:bodyPr>
            <a:normAutofit/>
          </a:bodyPr>
          <a:lstStyle/>
          <a:p>
            <a:r>
              <a:rPr lang="es-MX" sz="3200" dirty="0"/>
              <a:t>Interrupciones generadas por protocolos y otras funciones especiales.</a:t>
            </a:r>
            <a:endParaRPr lang="es-MX" sz="2200" dirty="0"/>
          </a:p>
        </p:txBody>
      </p:sp>
    </p:spTree>
    <p:extLst>
      <p:ext uri="{BB962C8B-B14F-4D97-AF65-F5344CB8AC3E}">
        <p14:creationId xmlns:p14="http://schemas.microsoft.com/office/powerpoint/2010/main" val="372348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448972" y="0"/>
            <a:ext cx="9601200" cy="1485900"/>
          </a:xfrm>
        </p:spPr>
        <p:txBody>
          <a:bodyPr/>
          <a:lstStyle/>
          <a:p>
            <a:r>
              <a:rPr lang="es-MX" dirty="0"/>
              <a:t>Interrupciones externas</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935499" y="872198"/>
            <a:ext cx="9755945" cy="5458264"/>
          </a:xfrm>
        </p:spPr>
        <p:txBody>
          <a:bodyPr>
            <a:normAutofit fontScale="92500" lnSpcReduction="20000"/>
          </a:bodyPr>
          <a:lstStyle/>
          <a:p>
            <a:pPr algn="just">
              <a:lnSpc>
                <a:spcPct val="150000"/>
              </a:lnSpc>
            </a:pPr>
            <a:r>
              <a:rPr lang="es-MX" sz="3200" dirty="0"/>
              <a:t>Hasta ahora, cuando se ha utilizado botones en el programa se tiene que hacer la pregunta que nos de el valor lógico que tiene el pin.</a:t>
            </a:r>
          </a:p>
          <a:p>
            <a:pPr algn="just">
              <a:lnSpc>
                <a:spcPct val="150000"/>
              </a:lnSpc>
            </a:pPr>
            <a:r>
              <a:rPr lang="es-MX" sz="3200" dirty="0"/>
              <a:t>También se ha hecho un programa para poder detectar el flanco de la entrada del pin.</a:t>
            </a:r>
          </a:p>
          <a:p>
            <a:pPr algn="just">
              <a:lnSpc>
                <a:spcPct val="150000"/>
              </a:lnSpc>
            </a:pPr>
            <a:r>
              <a:rPr lang="es-MX" sz="3200" dirty="0"/>
              <a:t>A este método se le conoce como </a:t>
            </a:r>
            <a:r>
              <a:rPr lang="es-MX" sz="3200" dirty="0" err="1"/>
              <a:t>polling</a:t>
            </a:r>
            <a:endParaRPr lang="es-MX" sz="3200" dirty="0"/>
          </a:p>
          <a:p>
            <a:pPr algn="just">
              <a:lnSpc>
                <a:spcPct val="150000"/>
              </a:lnSpc>
            </a:pPr>
            <a:r>
              <a:rPr lang="es-MX" sz="3200" dirty="0"/>
              <a:t>¿Es necesario preguntar a cada rato?</a:t>
            </a:r>
          </a:p>
          <a:p>
            <a:pPr lvl="1" algn="just">
              <a:lnSpc>
                <a:spcPct val="150000"/>
              </a:lnSpc>
            </a:pPr>
            <a:r>
              <a:rPr lang="es-MX" sz="3200" dirty="0"/>
              <a:t>NO Con las interrupciones externas  </a:t>
            </a:r>
            <a:endParaRPr lang="en-US" sz="2400" dirty="0"/>
          </a:p>
        </p:txBody>
      </p:sp>
      <p:pic>
        <p:nvPicPr>
          <p:cNvPr id="4" name="Picture 2" descr="Arduino Uno Rev3">
            <a:extLst>
              <a:ext uri="{FF2B5EF4-FFF2-40B4-BE49-F238E27FC236}">
                <a16:creationId xmlns:a16="http://schemas.microsoft.com/office/drawing/2014/main" id="{AF26BB1F-21B2-4F55-9919-1E4F08C0EF1B}"/>
              </a:ext>
            </a:extLst>
          </p:cNvPr>
          <p:cNvPicPr>
            <a:picLocks noChangeAspect="1" noChangeArrowheads="1"/>
          </p:cNvPicPr>
          <p:nvPr/>
        </p:nvPicPr>
        <p:blipFill rotWithShape="1">
          <a:blip r:embed="rId2">
            <a:clrChange>
              <a:clrFrom>
                <a:srgbClr val="F4F4F4"/>
              </a:clrFrom>
              <a:clrTo>
                <a:srgbClr val="F4F4F4">
                  <a:alpha val="0"/>
                </a:srgbClr>
              </a:clrTo>
            </a:clrChange>
            <a:extLst>
              <a:ext uri="{28A0092B-C50C-407E-A947-70E740481C1C}">
                <a14:useLocalDpi xmlns:a14="http://schemas.microsoft.com/office/drawing/2010/main" val="0"/>
              </a:ext>
            </a:extLst>
          </a:blip>
          <a:srcRect l="10481" t="6649" r="11323" b="6460"/>
          <a:stretch/>
        </p:blipFill>
        <p:spPr bwMode="auto">
          <a:xfrm>
            <a:off x="8087234" y="3988191"/>
            <a:ext cx="3893750" cy="274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49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448972" y="0"/>
            <a:ext cx="9601200" cy="1485900"/>
          </a:xfrm>
        </p:spPr>
        <p:txBody>
          <a:bodyPr/>
          <a:lstStyle/>
          <a:p>
            <a:r>
              <a:rPr lang="es-MX" dirty="0"/>
              <a:t>Interrupciones externas</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935499" y="1485900"/>
            <a:ext cx="9755945" cy="4844562"/>
          </a:xfrm>
        </p:spPr>
        <p:txBody>
          <a:bodyPr>
            <a:normAutofit/>
          </a:bodyPr>
          <a:lstStyle/>
          <a:p>
            <a:pPr algn="just">
              <a:lnSpc>
                <a:spcPct val="150000"/>
              </a:lnSpc>
            </a:pPr>
            <a:r>
              <a:rPr lang="es-MX" sz="2800" dirty="0"/>
              <a:t>¿Qué interrupción externa nos puede ayudar con las entradas digitales?</a:t>
            </a:r>
          </a:p>
          <a:p>
            <a:pPr algn="just">
              <a:lnSpc>
                <a:spcPct val="150000"/>
              </a:lnSpc>
            </a:pPr>
            <a:endParaRPr lang="es-MX" sz="2800" dirty="0"/>
          </a:p>
          <a:p>
            <a:pPr algn="just">
              <a:lnSpc>
                <a:spcPct val="150000"/>
              </a:lnSpc>
            </a:pPr>
            <a:endParaRPr lang="es-MX" sz="2800" dirty="0"/>
          </a:p>
          <a:p>
            <a:pPr algn="just">
              <a:lnSpc>
                <a:spcPct val="150000"/>
              </a:lnSpc>
            </a:pPr>
            <a:endParaRPr lang="es-MX" sz="2800" dirty="0"/>
          </a:p>
          <a:p>
            <a:pPr algn="just">
              <a:lnSpc>
                <a:spcPct val="150000"/>
              </a:lnSpc>
            </a:pPr>
            <a:r>
              <a:rPr lang="en-US" sz="2800" dirty="0" err="1"/>
              <a:t>Iniciamos</a:t>
            </a:r>
            <a:r>
              <a:rPr lang="en-US" sz="2800" dirty="0"/>
              <a:t> con las </a:t>
            </a:r>
            <a:r>
              <a:rPr lang="en-US" sz="2800" dirty="0" err="1"/>
              <a:t>interrupciones</a:t>
            </a:r>
            <a:r>
              <a:rPr lang="en-US" sz="2800" dirty="0"/>
              <a:t> </a:t>
            </a:r>
            <a:r>
              <a:rPr lang="en-US" sz="2800" dirty="0" err="1"/>
              <a:t>externas</a:t>
            </a:r>
            <a:r>
              <a:rPr lang="en-US" sz="2800" dirty="0"/>
              <a:t> </a:t>
            </a:r>
            <a:r>
              <a:rPr lang="en-US" sz="2800" dirty="0" err="1"/>
              <a:t>INTx</a:t>
            </a:r>
            <a:endParaRPr lang="es-MX" sz="2800" dirty="0"/>
          </a:p>
        </p:txBody>
      </p:sp>
      <p:pic>
        <p:nvPicPr>
          <p:cNvPr id="4" name="Picture 2" descr="Arduino Uno Rev3">
            <a:extLst>
              <a:ext uri="{FF2B5EF4-FFF2-40B4-BE49-F238E27FC236}">
                <a16:creationId xmlns:a16="http://schemas.microsoft.com/office/drawing/2014/main" id="{AF26BB1F-21B2-4F55-9919-1E4F08C0EF1B}"/>
              </a:ext>
            </a:extLst>
          </p:cNvPr>
          <p:cNvPicPr>
            <a:picLocks noChangeAspect="1" noChangeArrowheads="1"/>
          </p:cNvPicPr>
          <p:nvPr/>
        </p:nvPicPr>
        <p:blipFill rotWithShape="1">
          <a:blip r:embed="rId3">
            <a:clrChange>
              <a:clrFrom>
                <a:srgbClr val="F4F4F4"/>
              </a:clrFrom>
              <a:clrTo>
                <a:srgbClr val="F4F4F4">
                  <a:alpha val="0"/>
                </a:srgbClr>
              </a:clrTo>
            </a:clrChange>
            <a:extLst>
              <a:ext uri="{28A0092B-C50C-407E-A947-70E740481C1C}">
                <a14:useLocalDpi xmlns:a14="http://schemas.microsoft.com/office/drawing/2010/main" val="0"/>
              </a:ext>
            </a:extLst>
          </a:blip>
          <a:srcRect l="10481" t="6649" r="11323" b="6460"/>
          <a:stretch/>
        </p:blipFill>
        <p:spPr bwMode="auto">
          <a:xfrm>
            <a:off x="8087234" y="3988191"/>
            <a:ext cx="3893750" cy="27457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4EC2C5A-AA6A-4BF5-B798-B0E50A5AC5B5}"/>
              </a:ext>
            </a:extLst>
          </p:cNvPr>
          <p:cNvPicPr>
            <a:picLocks noChangeAspect="1"/>
          </p:cNvPicPr>
          <p:nvPr/>
        </p:nvPicPr>
        <p:blipFill rotWithShape="1">
          <a:blip r:embed="rId4">
            <a:clrChange>
              <a:clrFrom>
                <a:srgbClr val="FFFFFF"/>
              </a:clrFrom>
              <a:clrTo>
                <a:srgbClr val="FFFFFF">
                  <a:alpha val="0"/>
                </a:srgbClr>
              </a:clrTo>
            </a:clrChange>
          </a:blip>
          <a:srcRect l="51040" t="27040" r="29890" b="60424"/>
          <a:stretch/>
        </p:blipFill>
        <p:spPr>
          <a:xfrm>
            <a:off x="2689272" y="3095662"/>
            <a:ext cx="5039234" cy="1785057"/>
          </a:xfrm>
          <a:prstGeom prst="rect">
            <a:avLst/>
          </a:prstGeom>
        </p:spPr>
      </p:pic>
    </p:spTree>
    <p:extLst>
      <p:ext uri="{BB962C8B-B14F-4D97-AF65-F5344CB8AC3E}">
        <p14:creationId xmlns:p14="http://schemas.microsoft.com/office/powerpoint/2010/main" val="3070560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448972" y="0"/>
            <a:ext cx="9601200" cy="1485900"/>
          </a:xfrm>
        </p:spPr>
        <p:txBody>
          <a:bodyPr/>
          <a:lstStyle/>
          <a:p>
            <a:r>
              <a:rPr lang="es-MX" dirty="0"/>
              <a:t>Interrupciones externas</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935499" y="872198"/>
            <a:ext cx="9755945" cy="5458264"/>
          </a:xfrm>
        </p:spPr>
        <p:txBody>
          <a:bodyPr>
            <a:normAutofit fontScale="92500" lnSpcReduction="10000"/>
          </a:bodyPr>
          <a:lstStyle/>
          <a:p>
            <a:pPr algn="just">
              <a:lnSpc>
                <a:spcPct val="150000"/>
              </a:lnSpc>
            </a:pPr>
            <a:r>
              <a:rPr lang="es-MX" sz="3200" dirty="0"/>
              <a:t>¿Cómo funcionan las interrupciones externas </a:t>
            </a:r>
            <a:r>
              <a:rPr lang="es-MX" sz="3200" dirty="0" err="1"/>
              <a:t>INTx</a:t>
            </a:r>
            <a:r>
              <a:rPr lang="es-MX" sz="3200" dirty="0"/>
              <a:t>?</a:t>
            </a:r>
          </a:p>
          <a:p>
            <a:pPr lvl="1" algn="just">
              <a:lnSpc>
                <a:spcPct val="150000"/>
              </a:lnSpc>
            </a:pPr>
            <a:r>
              <a:rPr lang="es-MX" sz="3200" dirty="0"/>
              <a:t>Se utilizan en los pines con la etiqueta </a:t>
            </a:r>
            <a:r>
              <a:rPr lang="es-MX" sz="3200" dirty="0" err="1"/>
              <a:t>INTx</a:t>
            </a:r>
            <a:r>
              <a:rPr lang="es-MX" sz="3200" dirty="0"/>
              <a:t>.</a:t>
            </a:r>
          </a:p>
          <a:p>
            <a:pPr lvl="1" algn="just">
              <a:lnSpc>
                <a:spcPct val="150000"/>
              </a:lnSpc>
            </a:pPr>
            <a:r>
              <a:rPr lang="es-MX" sz="3200" dirty="0"/>
              <a:t>En Arduino Uno son INT0 Y INT1</a:t>
            </a:r>
          </a:p>
          <a:p>
            <a:pPr lvl="1" algn="just">
              <a:lnSpc>
                <a:spcPct val="150000"/>
              </a:lnSpc>
            </a:pPr>
            <a:r>
              <a:rPr lang="es-MX" sz="3200" dirty="0"/>
              <a:t>Se activan cuando hay:</a:t>
            </a:r>
          </a:p>
          <a:p>
            <a:pPr lvl="2" algn="just">
              <a:lnSpc>
                <a:spcPct val="120000"/>
              </a:lnSpc>
            </a:pPr>
            <a:r>
              <a:rPr lang="es-MX" sz="3000" dirty="0"/>
              <a:t>Cambio de flanco (CHANGE)</a:t>
            </a:r>
          </a:p>
          <a:p>
            <a:pPr lvl="2" algn="just">
              <a:lnSpc>
                <a:spcPct val="120000"/>
              </a:lnSpc>
            </a:pPr>
            <a:r>
              <a:rPr lang="es-MX" sz="3000" dirty="0"/>
              <a:t>Flanco de subida (RISING)</a:t>
            </a:r>
          </a:p>
          <a:p>
            <a:pPr lvl="2" algn="just">
              <a:lnSpc>
                <a:spcPct val="120000"/>
              </a:lnSpc>
            </a:pPr>
            <a:r>
              <a:rPr lang="es-MX" sz="3000" dirty="0"/>
              <a:t>Flanco de bajada (FALLING)</a:t>
            </a:r>
          </a:p>
          <a:p>
            <a:pPr lvl="2" algn="just">
              <a:lnSpc>
                <a:spcPct val="120000"/>
              </a:lnSpc>
            </a:pPr>
            <a:r>
              <a:rPr lang="es-MX" sz="3000" dirty="0"/>
              <a:t>Nivel bajo (LOW)</a:t>
            </a:r>
          </a:p>
          <a:p>
            <a:pPr lvl="1" algn="just">
              <a:lnSpc>
                <a:spcPct val="150000"/>
              </a:lnSpc>
            </a:pPr>
            <a:endParaRPr lang="es-MX" sz="3200" dirty="0"/>
          </a:p>
        </p:txBody>
      </p:sp>
      <p:grpSp>
        <p:nvGrpSpPr>
          <p:cNvPr id="8" name="Group 7">
            <a:extLst>
              <a:ext uri="{FF2B5EF4-FFF2-40B4-BE49-F238E27FC236}">
                <a16:creationId xmlns:a16="http://schemas.microsoft.com/office/drawing/2014/main" id="{68DB7C77-6DD7-41BA-BAED-B775FEDE80E7}"/>
              </a:ext>
            </a:extLst>
          </p:cNvPr>
          <p:cNvGrpSpPr/>
          <p:nvPr/>
        </p:nvGrpSpPr>
        <p:grpSpPr>
          <a:xfrm>
            <a:off x="5106572" y="4206240"/>
            <a:ext cx="6877412" cy="2537000"/>
            <a:chOff x="1500556" y="3429000"/>
            <a:chExt cx="6328117" cy="1990579"/>
          </a:xfrm>
        </p:grpSpPr>
        <p:pic>
          <p:nvPicPr>
            <p:cNvPr id="6" name="Picture 2">
              <a:extLst>
                <a:ext uri="{FF2B5EF4-FFF2-40B4-BE49-F238E27FC236}">
                  <a16:creationId xmlns:a16="http://schemas.microsoft.com/office/drawing/2014/main" id="{3BE51B26-1548-4D17-8E3F-0632216D2A75}"/>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243" t="29555" r="40846" b="45151"/>
            <a:stretch/>
          </p:blipFill>
          <p:spPr bwMode="auto">
            <a:xfrm>
              <a:off x="1500556" y="3429000"/>
              <a:ext cx="6328117" cy="19905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45A3C251-CC23-428F-8060-7E9F19910DF4}"/>
                </a:ext>
              </a:extLst>
            </p:cNvPr>
            <p:cNvSpPr/>
            <p:nvPr/>
          </p:nvSpPr>
          <p:spPr>
            <a:xfrm>
              <a:off x="3010487" y="4431323"/>
              <a:ext cx="1448971" cy="661181"/>
            </a:xfrm>
            <a:prstGeom prst="roundRect">
              <a:avLst/>
            </a:prstGeom>
            <a:noFill/>
            <a:ln w="762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grpSp>
    </p:spTree>
    <p:extLst>
      <p:ext uri="{BB962C8B-B14F-4D97-AF65-F5344CB8AC3E}">
        <p14:creationId xmlns:p14="http://schemas.microsoft.com/office/powerpoint/2010/main" val="90396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D81C-59B4-468E-873C-F15E0604AA41}"/>
              </a:ext>
            </a:extLst>
          </p:cNvPr>
          <p:cNvSpPr>
            <a:spLocks noGrp="1"/>
          </p:cNvSpPr>
          <p:nvPr>
            <p:ph type="title"/>
          </p:nvPr>
        </p:nvSpPr>
        <p:spPr>
          <a:xfrm>
            <a:off x="1448972" y="0"/>
            <a:ext cx="9601200" cy="1485900"/>
          </a:xfrm>
        </p:spPr>
        <p:txBody>
          <a:bodyPr/>
          <a:lstStyle/>
          <a:p>
            <a:r>
              <a:rPr lang="es-MX" dirty="0"/>
              <a:t>Interrupciones externas</a:t>
            </a:r>
          </a:p>
        </p:txBody>
      </p:sp>
      <p:sp>
        <p:nvSpPr>
          <p:cNvPr id="3" name="Content Placeholder 2">
            <a:extLst>
              <a:ext uri="{FF2B5EF4-FFF2-40B4-BE49-F238E27FC236}">
                <a16:creationId xmlns:a16="http://schemas.microsoft.com/office/drawing/2014/main" id="{D4B933FD-0581-4821-BF27-3A7A416911F9}"/>
              </a:ext>
            </a:extLst>
          </p:cNvPr>
          <p:cNvSpPr>
            <a:spLocks noGrp="1"/>
          </p:cNvSpPr>
          <p:nvPr>
            <p:ph idx="1"/>
          </p:nvPr>
        </p:nvSpPr>
        <p:spPr>
          <a:xfrm>
            <a:off x="703385" y="872198"/>
            <a:ext cx="11000935" cy="5985802"/>
          </a:xfrm>
        </p:spPr>
        <p:txBody>
          <a:bodyPr>
            <a:normAutofit fontScale="92500"/>
          </a:bodyPr>
          <a:lstStyle/>
          <a:p>
            <a:pPr algn="just">
              <a:lnSpc>
                <a:spcPct val="150000"/>
              </a:lnSpc>
            </a:pPr>
            <a:r>
              <a:rPr lang="es-MX" sz="3200" dirty="0"/>
              <a:t>Ya activada se ejecuta una función ISR</a:t>
            </a:r>
          </a:p>
          <a:p>
            <a:pPr lvl="1" algn="just">
              <a:lnSpc>
                <a:spcPct val="150000"/>
              </a:lnSpc>
            </a:pPr>
            <a:r>
              <a:rPr lang="es-MX" sz="3000" dirty="0"/>
              <a:t>Debe ser corta y rápida</a:t>
            </a:r>
          </a:p>
          <a:p>
            <a:pPr lvl="1" algn="just">
              <a:lnSpc>
                <a:spcPct val="150000"/>
              </a:lnSpc>
            </a:pPr>
            <a:r>
              <a:rPr lang="es-MX" sz="3000" dirty="0"/>
              <a:t>No puede tener parámetros en la llamada y no devuelve ningún valor a otra función.</a:t>
            </a:r>
          </a:p>
          <a:p>
            <a:pPr lvl="1" algn="just">
              <a:lnSpc>
                <a:spcPct val="150000"/>
              </a:lnSpc>
            </a:pPr>
            <a:r>
              <a:rPr lang="es-MX" sz="3000" dirty="0"/>
              <a:t>Dos ISR no se pueden ejecutar al mismo tiempo</a:t>
            </a:r>
          </a:p>
          <a:p>
            <a:pPr lvl="2" algn="just">
              <a:lnSpc>
                <a:spcPct val="150000"/>
              </a:lnSpc>
            </a:pPr>
            <a:r>
              <a:rPr lang="es-MX" sz="2800" dirty="0"/>
              <a:t>Si se llama cuando se ejecuta una, se ejecutará después de la otra.</a:t>
            </a:r>
          </a:p>
          <a:p>
            <a:pPr lvl="2" algn="just">
              <a:lnSpc>
                <a:spcPct val="150000"/>
              </a:lnSpc>
            </a:pPr>
            <a:r>
              <a:rPr lang="es-MX" sz="2800" dirty="0"/>
              <a:t>Si son varias, estas se ejecutan en orden de prioridad</a:t>
            </a:r>
          </a:p>
          <a:p>
            <a:pPr lvl="1" algn="just">
              <a:lnSpc>
                <a:spcPct val="150000"/>
              </a:lnSpc>
            </a:pPr>
            <a:r>
              <a:rPr lang="es-MX" sz="3000" dirty="0"/>
              <a:t>Variables usadas declararlas como </a:t>
            </a:r>
            <a:r>
              <a:rPr lang="es-MX" sz="3000" dirty="0" err="1"/>
              <a:t>volatile</a:t>
            </a:r>
            <a:endParaRPr lang="es-MX" sz="3000" dirty="0"/>
          </a:p>
          <a:p>
            <a:pPr lvl="1" algn="just">
              <a:lnSpc>
                <a:spcPct val="150000"/>
              </a:lnSpc>
            </a:pPr>
            <a:endParaRPr lang="es-MX" sz="3200" dirty="0"/>
          </a:p>
        </p:txBody>
      </p:sp>
    </p:spTree>
    <p:extLst>
      <p:ext uri="{BB962C8B-B14F-4D97-AF65-F5344CB8AC3E}">
        <p14:creationId xmlns:p14="http://schemas.microsoft.com/office/powerpoint/2010/main" val="28809521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3406</TotalTime>
  <Words>488</Words>
  <Application>Microsoft Office PowerPoint</Application>
  <PresentationFormat>Widescreen</PresentationFormat>
  <Paragraphs>78</Paragraphs>
  <Slides>16</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Franklin Gothic Book</vt:lpstr>
      <vt:lpstr>Crop</vt:lpstr>
      <vt:lpstr>ARDUINO </vt:lpstr>
      <vt:lpstr>Interrupciones</vt:lpstr>
      <vt:lpstr>TIPOS DE INTERRUPCIONES</vt:lpstr>
      <vt:lpstr>TIPOS DE INTERRUPCIONES</vt:lpstr>
      <vt:lpstr>TIPOS DE INTERRUPCIONES</vt:lpstr>
      <vt:lpstr>Interrupciones externas</vt:lpstr>
      <vt:lpstr>Interrupciones externas</vt:lpstr>
      <vt:lpstr>Interrupciones externas</vt:lpstr>
      <vt:lpstr>Interrupciones externas</vt:lpstr>
      <vt:lpstr>Interrupciones externas</vt:lpstr>
      <vt:lpstr>EJEMPLO : Contador</vt:lpstr>
      <vt:lpstr>PowerPoint Presentation</vt:lpstr>
      <vt:lpstr>PowerPoint Presentation</vt:lpstr>
      <vt:lpstr>PowerPoint Presentation</vt:lpstr>
      <vt:lpstr>PowerPoint Presentation</vt:lpstr>
      <vt:lpstr>Preguntas Interesantes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dc:title>
  <dc:creator>HP</dc:creator>
  <cp:lastModifiedBy>HP</cp:lastModifiedBy>
  <cp:revision>47</cp:revision>
  <dcterms:created xsi:type="dcterms:W3CDTF">2019-12-04T23:03:11Z</dcterms:created>
  <dcterms:modified xsi:type="dcterms:W3CDTF">2019-12-30T13:03:23Z</dcterms:modified>
</cp:coreProperties>
</file>